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8" r:id="rId2"/>
  </p:sldMasterIdLst>
  <p:notesMasterIdLst>
    <p:notesMasterId r:id="rId140"/>
  </p:notesMasterIdLst>
  <p:handoutMasterIdLst>
    <p:handoutMasterId r:id="rId141"/>
  </p:handoutMasterIdLst>
  <p:sldIdLst>
    <p:sldId id="722" r:id="rId3"/>
    <p:sldId id="291" r:id="rId4"/>
    <p:sldId id="561" r:id="rId5"/>
    <p:sldId id="263" r:id="rId6"/>
    <p:sldId id="743" r:id="rId7"/>
    <p:sldId id="267" r:id="rId8"/>
    <p:sldId id="737" r:id="rId9"/>
    <p:sldId id="268" r:id="rId10"/>
    <p:sldId id="562" r:id="rId11"/>
    <p:sldId id="2147482531" r:id="rId12"/>
    <p:sldId id="397" r:id="rId13"/>
    <p:sldId id="292" r:id="rId14"/>
    <p:sldId id="435" r:id="rId15"/>
    <p:sldId id="274" r:id="rId16"/>
    <p:sldId id="275" r:id="rId17"/>
    <p:sldId id="378" r:id="rId18"/>
    <p:sldId id="379" r:id="rId19"/>
    <p:sldId id="2147482587" r:id="rId20"/>
    <p:sldId id="563" r:id="rId21"/>
    <p:sldId id="280" r:id="rId22"/>
    <p:sldId id="282" r:id="rId23"/>
    <p:sldId id="742" r:id="rId24"/>
    <p:sldId id="286" r:id="rId25"/>
    <p:sldId id="287" r:id="rId26"/>
    <p:sldId id="2147482530" r:id="rId27"/>
    <p:sldId id="289" r:id="rId28"/>
    <p:sldId id="744" r:id="rId29"/>
    <p:sldId id="2147482534" r:id="rId30"/>
    <p:sldId id="2147482535" r:id="rId31"/>
    <p:sldId id="2147482533" r:id="rId32"/>
    <p:sldId id="750" r:id="rId33"/>
    <p:sldId id="2147482538" r:id="rId34"/>
    <p:sldId id="782" r:id="rId35"/>
    <p:sldId id="2147482532" r:id="rId36"/>
    <p:sldId id="724" r:id="rId37"/>
    <p:sldId id="718" r:id="rId38"/>
    <p:sldId id="719" r:id="rId39"/>
    <p:sldId id="747" r:id="rId40"/>
    <p:sldId id="723" r:id="rId41"/>
    <p:sldId id="2147482541" r:id="rId42"/>
    <p:sldId id="2147482542" r:id="rId43"/>
    <p:sldId id="2147482544" r:id="rId44"/>
    <p:sldId id="2147482545" r:id="rId45"/>
    <p:sldId id="2147482546" r:id="rId46"/>
    <p:sldId id="666" r:id="rId47"/>
    <p:sldId id="2147482495" r:id="rId48"/>
    <p:sldId id="2147482547" r:id="rId49"/>
    <p:sldId id="2147482548" r:id="rId50"/>
    <p:sldId id="2147482549" r:id="rId51"/>
    <p:sldId id="2147482550" r:id="rId52"/>
    <p:sldId id="330" r:id="rId53"/>
    <p:sldId id="761" r:id="rId54"/>
    <p:sldId id="758" r:id="rId55"/>
    <p:sldId id="2147482566" r:id="rId56"/>
    <p:sldId id="2147482569" r:id="rId57"/>
    <p:sldId id="2147482567" r:id="rId58"/>
    <p:sldId id="2147482568" r:id="rId59"/>
    <p:sldId id="2147482570" r:id="rId60"/>
    <p:sldId id="2147482571" r:id="rId61"/>
    <p:sldId id="451" r:id="rId62"/>
    <p:sldId id="2147482551" r:id="rId63"/>
    <p:sldId id="2147482572" r:id="rId64"/>
    <p:sldId id="2147482573" r:id="rId65"/>
    <p:sldId id="2147482574" r:id="rId66"/>
    <p:sldId id="2147482575" r:id="rId67"/>
    <p:sldId id="2147482576" r:id="rId68"/>
    <p:sldId id="2147482577" r:id="rId69"/>
    <p:sldId id="2147482578" r:id="rId70"/>
    <p:sldId id="2147482579" r:id="rId71"/>
    <p:sldId id="2147482580" r:id="rId72"/>
    <p:sldId id="2147482581" r:id="rId73"/>
    <p:sldId id="2147482582" r:id="rId74"/>
    <p:sldId id="2147482583" r:id="rId75"/>
    <p:sldId id="368" r:id="rId76"/>
    <p:sldId id="466" r:id="rId77"/>
    <p:sldId id="467" r:id="rId78"/>
    <p:sldId id="468" r:id="rId79"/>
    <p:sldId id="469" r:id="rId80"/>
    <p:sldId id="470" r:id="rId81"/>
    <p:sldId id="2147482584" r:id="rId82"/>
    <p:sldId id="2147482557" r:id="rId83"/>
    <p:sldId id="2147482559" r:id="rId84"/>
    <p:sldId id="2147482560" r:id="rId85"/>
    <p:sldId id="2147482562" r:id="rId86"/>
    <p:sldId id="2147482564" r:id="rId87"/>
    <p:sldId id="422" r:id="rId88"/>
    <p:sldId id="896" r:id="rId89"/>
    <p:sldId id="846" r:id="rId90"/>
    <p:sldId id="845" r:id="rId91"/>
    <p:sldId id="473" r:id="rId92"/>
    <p:sldId id="843" r:id="rId93"/>
    <p:sldId id="2147482588" r:id="rId94"/>
    <p:sldId id="2147482589" r:id="rId95"/>
    <p:sldId id="2147482590" r:id="rId96"/>
    <p:sldId id="320" r:id="rId97"/>
    <p:sldId id="321" r:id="rId98"/>
    <p:sldId id="423" r:id="rId99"/>
    <p:sldId id="322" r:id="rId100"/>
    <p:sldId id="360" r:id="rId101"/>
    <p:sldId id="391" r:id="rId102"/>
    <p:sldId id="362" r:id="rId103"/>
    <p:sldId id="392" r:id="rId104"/>
    <p:sldId id="393" r:id="rId105"/>
    <p:sldId id="424" r:id="rId106"/>
    <p:sldId id="327" r:id="rId107"/>
    <p:sldId id="381" r:id="rId108"/>
    <p:sldId id="382" r:id="rId109"/>
    <p:sldId id="331" r:id="rId110"/>
    <p:sldId id="332" r:id="rId111"/>
    <p:sldId id="333" r:id="rId112"/>
    <p:sldId id="383" r:id="rId113"/>
    <p:sldId id="384" r:id="rId114"/>
    <p:sldId id="385" r:id="rId115"/>
    <p:sldId id="359" r:id="rId116"/>
    <p:sldId id="851" r:id="rId117"/>
    <p:sldId id="2147482585" r:id="rId118"/>
    <p:sldId id="917" r:id="rId119"/>
    <p:sldId id="712" r:id="rId120"/>
    <p:sldId id="714" r:id="rId121"/>
    <p:sldId id="709" r:id="rId122"/>
    <p:sldId id="771" r:id="rId123"/>
    <p:sldId id="772" r:id="rId124"/>
    <p:sldId id="861" r:id="rId125"/>
    <p:sldId id="905" r:id="rId126"/>
    <p:sldId id="923" r:id="rId127"/>
    <p:sldId id="2147482593" r:id="rId128"/>
    <p:sldId id="731" r:id="rId129"/>
    <p:sldId id="757" r:id="rId130"/>
    <p:sldId id="426" r:id="rId131"/>
    <p:sldId id="727" r:id="rId132"/>
    <p:sldId id="735" r:id="rId133"/>
    <p:sldId id="565" r:id="rId134"/>
    <p:sldId id="389" r:id="rId135"/>
    <p:sldId id="390" r:id="rId136"/>
    <p:sldId id="376" r:id="rId137"/>
    <p:sldId id="373" r:id="rId138"/>
    <p:sldId id="922"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EEF4A-BAB0-25DC-0725-956808AFB25E}" name="Ann-Sophie Gewelt" initials="AG" userId="S::ann-sophie.gewelt@ehealth.fgov.be::1ecfa96b-82cc-4ff2-8990-08eac6023b3f" providerId="AD"/>
  <p188:author id="{9B3E69AC-657A-5CE8-3577-64B00060DE32}" name="Auteur" initials="A" userId="Auteu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e Leroy" initials="IL" lastIdx="1" clrIdx="0">
    <p:extLst>
      <p:ext uri="{19B8F6BF-5375-455C-9EA6-DF929625EA0E}">
        <p15:presenceInfo xmlns:p15="http://schemas.microsoft.com/office/powerpoint/2012/main" userId="S::Isabelle.Leroy@ksz-bcss.fgov.be::58182dd8-40d2-4c54-b6af-a1bdd5ebf830" providerId="AD"/>
      </p:ext>
    </p:extLst>
  </p:cmAuthor>
  <p:cmAuthor id="2" name="Auteur" initials="A" lastIdx="17" clrIdx="1">
    <p:extLst>
      <p:ext uri="{19B8F6BF-5375-455C-9EA6-DF929625EA0E}">
        <p15:presenceInfo xmlns:p15="http://schemas.microsoft.com/office/powerpoint/2012/main" userId="Au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F4F8"/>
    <a:srgbClr val="D0FCF6"/>
    <a:srgbClr val="D4E9F7"/>
    <a:srgbClr val="D4F8F8"/>
    <a:srgbClr val="002060"/>
    <a:srgbClr val="203864"/>
    <a:srgbClr val="374646"/>
    <a:srgbClr val="0070C0"/>
    <a:srgbClr val="384653"/>
    <a:srgbClr val="008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987" autoAdjust="0"/>
  </p:normalViewPr>
  <p:slideViewPr>
    <p:cSldViewPr snapToGrid="0">
      <p:cViewPr varScale="1">
        <p:scale>
          <a:sx n="70" d="100"/>
          <a:sy n="70" d="100"/>
        </p:scale>
        <p:origin x="605" y="58"/>
      </p:cViewPr>
      <p:guideLst/>
    </p:cSldViewPr>
  </p:slideViewPr>
  <p:notesTextViewPr>
    <p:cViewPr>
      <p:scale>
        <a:sx n="1" d="1"/>
        <a:sy n="1" d="1"/>
      </p:scale>
      <p:origin x="0" y="0"/>
    </p:cViewPr>
  </p:notesTextViewPr>
  <p:sorterViewPr>
    <p:cViewPr>
      <p:scale>
        <a:sx n="120" d="100"/>
        <a:sy n="120" d="100"/>
      </p:scale>
      <p:origin x="0" y="-145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6\PPT_base\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U02\Videos\stat_download_liste_stat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r>
              <a:rPr lang="en-BE" sz="2600" dirty="0">
                <a:solidFill>
                  <a:srgbClr val="002060"/>
                </a:solidFill>
              </a:rPr>
              <a:t>R</a:t>
            </a:r>
            <a:r>
              <a:rPr lang="en-US" sz="2600" dirty="0" err="1">
                <a:solidFill>
                  <a:srgbClr val="002060"/>
                </a:solidFill>
              </a:rPr>
              <a:t>épartition</a:t>
            </a:r>
            <a:r>
              <a:rPr lang="en-US" sz="2600" dirty="0">
                <a:solidFill>
                  <a:srgbClr val="002060"/>
                </a:solidFill>
              </a:rPr>
              <a:t> des </a:t>
            </a:r>
            <a:r>
              <a:rPr lang="en-US" sz="2600" dirty="0" err="1">
                <a:solidFill>
                  <a:srgbClr val="002060"/>
                </a:solidFill>
              </a:rPr>
              <a:t>priorit</a:t>
            </a:r>
            <a:r>
              <a:rPr lang="en-BE" sz="2600" dirty="0" err="1">
                <a:solidFill>
                  <a:srgbClr val="002060"/>
                </a:solidFill>
              </a:rPr>
              <a:t>és</a:t>
            </a:r>
            <a:r>
              <a:rPr lang="en-BE" sz="2600" dirty="0">
                <a:solidFill>
                  <a:srgbClr val="002060"/>
                </a:solidFill>
              </a:rPr>
              <a:t> 2026</a:t>
            </a:r>
            <a:endParaRPr lang="en-US" sz="2600" dirty="0">
              <a:solidFill>
                <a:srgbClr val="002060"/>
              </a:solidFill>
            </a:endParaRPr>
          </a:p>
        </c:rich>
      </c:tx>
      <c:overlay val="0"/>
      <c:spPr>
        <a:noFill/>
        <a:ln>
          <a:noFill/>
        </a:ln>
        <a:effectLst/>
      </c:spPr>
      <c:txPr>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002060"/>
            </a:solidFill>
            <a:ln>
              <a:noFill/>
            </a:ln>
            <a:effectLst/>
          </c:spPr>
          <c:invertIfNegative val="0"/>
          <c:cat>
            <c:strRef>
              <c:f>Sheet1!$A$1:$A$4</c:f>
              <c:strCache>
                <c:ptCount val="4"/>
                <c:pt idx="0">
                  <c:v>Fédéral / IPSS (96)</c:v>
                </c:pt>
                <c:pt idx="1">
                  <c:v>Bruxelles (12)</c:v>
                </c:pt>
                <c:pt idx="2">
                  <c:v>Région wallonne (11)</c:v>
                </c:pt>
                <c:pt idx="3">
                  <c:v>Flandre (19)</c:v>
                </c:pt>
              </c:strCache>
            </c:strRef>
          </c:cat>
          <c:val>
            <c:numRef>
              <c:f>Sheet1!$B$1:$B$4</c:f>
              <c:numCache>
                <c:formatCode>General</c:formatCode>
                <c:ptCount val="4"/>
                <c:pt idx="0">
                  <c:v>96</c:v>
                </c:pt>
                <c:pt idx="1">
                  <c:v>12</c:v>
                </c:pt>
                <c:pt idx="2">
                  <c:v>11</c:v>
                </c:pt>
                <c:pt idx="3">
                  <c:v>19</c:v>
                </c:pt>
              </c:numCache>
            </c:numRef>
          </c:val>
          <c:extLst>
            <c:ext xmlns:c16="http://schemas.microsoft.com/office/drawing/2014/chart" uri="{C3380CC4-5D6E-409C-BE32-E72D297353CC}">
              <c16:uniqueId val="{00000000-FBB5-4E03-A399-2C96EF8B353C}"/>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000"/>
            </a:pP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Evolution du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nombre</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de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demandes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d'attestations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électroniques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par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mois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endParaRPr lang="nl-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endParaRPr>
          </a:p>
        </c:rich>
      </c:tx>
      <c:layout>
        <c:manualLayout>
          <c:xMode val="edge"/>
          <c:yMode val="edge"/>
          <c:x val="0.16961654460358774"/>
          <c:y val="3.2568559078737278E-2"/>
        </c:manualLayout>
      </c:layout>
      <c:overlay val="0"/>
      <c:spPr>
        <a:noFill/>
        <a:ln>
          <a:noFill/>
        </a:ln>
      </c:spPr>
    </c:title>
    <c:autoTitleDeleted val="0"/>
    <c:plotArea>
      <c:layout>
        <c:manualLayout>
          <c:xMode val="edge"/>
          <c:yMode val="edge"/>
          <c:x val="0"/>
          <c:y val="0.17406204432779238"/>
          <c:w val="0.96291097987751528"/>
          <c:h val="0.72466389617964422"/>
        </c:manualLayout>
      </c:layout>
      <c:lineChart>
        <c:grouping val="standard"/>
        <c:varyColors val="0"/>
        <c:ser>
          <c:idx val="0"/>
          <c:order val="0"/>
          <c:tx>
            <c:strRef>
              <c:f>Feuil1!$A$4</c:f>
              <c:strCache>
                <c:ptCount val="1"/>
                <c:pt idx="0">
                  <c:v>myBE</c:v>
                </c:pt>
              </c:strCache>
            </c:strRef>
          </c:tx>
          <c:spPr>
            <a:ln w="50800" cap="rnd">
              <a:solidFill>
                <a:srgbClr val="15608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Feuil1!$B$4:$O$4</c:f>
              <c:numCache>
                <c:formatCode>General</c:formatCode>
                <c:ptCount val="14"/>
                <c:pt idx="0">
                  <c:v>3007</c:v>
                </c:pt>
                <c:pt idx="1">
                  <c:v>3045</c:v>
                </c:pt>
                <c:pt idx="2">
                  <c:v>3756</c:v>
                </c:pt>
                <c:pt idx="3">
                  <c:v>3328</c:v>
                </c:pt>
                <c:pt idx="4">
                  <c:v>3280</c:v>
                </c:pt>
                <c:pt idx="5">
                  <c:v>2941</c:v>
                </c:pt>
                <c:pt idx="6">
                  <c:v>2787</c:v>
                </c:pt>
                <c:pt idx="7">
                  <c:v>2575</c:v>
                </c:pt>
                <c:pt idx="8">
                  <c:v>2839</c:v>
                </c:pt>
                <c:pt idx="9">
                  <c:v>3176</c:v>
                </c:pt>
                <c:pt idx="10">
                  <c:v>3759</c:v>
                </c:pt>
                <c:pt idx="11">
                  <c:v>4647</c:v>
                </c:pt>
                <c:pt idx="12">
                  <c:v>3519</c:v>
                </c:pt>
                <c:pt idx="13">
                  <c:v>3348</c:v>
                </c:pt>
              </c:numCache>
            </c:numRef>
          </c:val>
          <c:smooth val="0"/>
          <c:extLst>
            <c:ext xmlns:c16="http://schemas.microsoft.com/office/drawing/2014/chart" uri="{C3380CC4-5D6E-409C-BE32-E72D297353CC}">
              <c16:uniqueId val="{00000000-0516-4479-BDAA-92FC25D698E2}"/>
            </c:ext>
          </c:extLst>
        </c:ser>
        <c:ser>
          <c:idx val="1"/>
          <c:order val="1"/>
          <c:tx>
            <c:strRef>
              <c:f>Feuil1!$A$5</c:f>
              <c:strCache>
                <c:ptCount val="1"/>
                <c:pt idx="0">
                  <c:v>myGov</c:v>
                </c:pt>
              </c:strCache>
            </c:strRef>
          </c:tx>
          <c:spPr>
            <a:ln w="50800" cap="rnd">
              <a:solidFill>
                <a:srgbClr val="E9713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Feuil1!$B$5:$O$5</c:f>
              <c:numCache>
                <c:formatCode>General</c:formatCode>
                <c:ptCount val="14"/>
                <c:pt idx="0">
                  <c:v>3709</c:v>
                </c:pt>
                <c:pt idx="1">
                  <c:v>3479</c:v>
                </c:pt>
                <c:pt idx="2">
                  <c:v>6728</c:v>
                </c:pt>
                <c:pt idx="3">
                  <c:v>5974</c:v>
                </c:pt>
                <c:pt idx="4">
                  <c:v>8468</c:v>
                </c:pt>
                <c:pt idx="5">
                  <c:v>4219</c:v>
                </c:pt>
                <c:pt idx="6">
                  <c:v>3928</c:v>
                </c:pt>
                <c:pt idx="7">
                  <c:v>3397</c:v>
                </c:pt>
                <c:pt idx="8">
                  <c:v>3606</c:v>
                </c:pt>
                <c:pt idx="9">
                  <c:v>4181</c:v>
                </c:pt>
                <c:pt idx="10">
                  <c:v>4485</c:v>
                </c:pt>
                <c:pt idx="11">
                  <c:v>13494</c:v>
                </c:pt>
                <c:pt idx="12">
                  <c:v>13750</c:v>
                </c:pt>
                <c:pt idx="13">
                  <c:v>18578</c:v>
                </c:pt>
              </c:numCache>
            </c:numRef>
          </c:val>
          <c:smooth val="0"/>
          <c:extLst>
            <c:ext xmlns:c16="http://schemas.microsoft.com/office/drawing/2014/chart" uri="{C3380CC4-5D6E-409C-BE32-E72D297353CC}">
              <c16:uniqueId val="{00000001-0516-4479-BDAA-92FC25D698E2}"/>
            </c:ext>
          </c:extLst>
        </c:ser>
        <c:dLbls>
          <c:showLegendKey val="0"/>
          <c:showVal val="0"/>
          <c:showCatName val="0"/>
          <c:showSerName val="0"/>
          <c:showPercent val="0"/>
          <c:showBubbleSize val="0"/>
        </c:dLbls>
        <c:smooth val="0"/>
        <c:axId val="462323264"/>
        <c:axId val="470599192"/>
      </c:lineChart>
      <c:valAx>
        <c:axId val="470599192"/>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a:lstStyle/>
          <a:p>
            <a:pPr>
              <a:defRPr sz="1400"/>
            </a:pPr>
            <a:endParaRPr lang="nl-BE"/>
          </a:p>
        </c:txPr>
        <c:crossAx val="462323264"/>
        <c:crosses val="autoZero"/>
        <c:crossBetween val="between"/>
      </c:valAx>
      <c:dateAx>
        <c:axId val="462323264"/>
        <c:scaling>
          <c:orientation val="minMax"/>
        </c:scaling>
        <c:delete val="0"/>
        <c:axPos val="b"/>
        <c:numFmt formatCode="mmm\-yy" sourceLinked="1"/>
        <c:majorTickMark val="out"/>
        <c:minorTickMark val="none"/>
        <c:tickLblPos val="nextTo"/>
        <c:spPr>
          <a:noFill/>
          <a:ln w="9528" cap="flat">
            <a:solidFill>
              <a:srgbClr val="D9D9D9"/>
            </a:solidFill>
            <a:prstDash val="solid"/>
            <a:round/>
          </a:ln>
        </c:spPr>
        <c:txPr>
          <a:bodyPr/>
          <a:lstStyle/>
          <a:p>
            <a:pPr>
              <a:defRPr sz="1400"/>
            </a:pPr>
            <a:endParaRPr lang="nl-BE"/>
          </a:p>
        </c:txPr>
        <c:crossAx val="470599192"/>
        <c:crosses val="autoZero"/>
        <c:auto val="1"/>
        <c:lblOffset val="100"/>
        <c:baseTimeUnit val="months"/>
      </c:dateAx>
      <c:spPr>
        <a:noFill/>
        <a:ln>
          <a:noFill/>
        </a:ln>
      </c:spPr>
    </c:plotArea>
    <c:legend>
      <c:legendPos val="b"/>
      <c:overlay val="0"/>
      <c:spPr>
        <a:noFill/>
        <a:ln>
          <a:noFill/>
        </a:ln>
      </c:spPr>
      <c:txPr>
        <a:bodyPr/>
        <a:lstStyle/>
        <a:p>
          <a:pPr>
            <a:defRPr sz="2000"/>
          </a:pPr>
          <a:endParaRPr lang="nl-BE"/>
        </a:p>
      </c:txPr>
    </c:legend>
    <c:plotVisOnly val="1"/>
    <c:dispBlanksAs val="zero"/>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nl-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EA75E71-AF55-4501-8B64-9F0318683E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a:extLst>
              <a:ext uri="{FF2B5EF4-FFF2-40B4-BE49-F238E27FC236}">
                <a16:creationId xmlns:a16="http://schemas.microsoft.com/office/drawing/2014/main" id="{3CEA815A-1502-4A8B-9AAC-DECDB8EE10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7C20C-795E-494F-9CF5-28C62F02F5EC}" type="datetimeFigureOut">
              <a:rPr lang="nl-BE" smtClean="0"/>
              <a:t>17/03/2026</a:t>
            </a:fld>
            <a:endParaRPr lang="nl-BE"/>
          </a:p>
        </p:txBody>
      </p:sp>
      <p:sp>
        <p:nvSpPr>
          <p:cNvPr id="4" name="Espace réservé du pied de page 3">
            <a:extLst>
              <a:ext uri="{FF2B5EF4-FFF2-40B4-BE49-F238E27FC236}">
                <a16:creationId xmlns:a16="http://schemas.microsoft.com/office/drawing/2014/main" id="{2C421099-32A9-4ABD-96D3-96398E2175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Espace réservé du numéro de diapositive 4">
            <a:extLst>
              <a:ext uri="{FF2B5EF4-FFF2-40B4-BE49-F238E27FC236}">
                <a16:creationId xmlns:a16="http://schemas.microsoft.com/office/drawing/2014/main" id="{3F88E324-C265-4728-9ED4-13194138A5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AC2DD5-A99A-4F1E-BDD9-F251D0069392}" type="slidenum">
              <a:rPr lang="nl-BE" smtClean="0"/>
              <a:t>‹N°›</a:t>
            </a:fld>
            <a:endParaRPr lang="nl-BE"/>
          </a:p>
        </p:txBody>
      </p:sp>
    </p:spTree>
    <p:extLst>
      <p:ext uri="{BB962C8B-B14F-4D97-AF65-F5344CB8AC3E}">
        <p14:creationId xmlns:p14="http://schemas.microsoft.com/office/powerpoint/2010/main" val="1000694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8B5FA-CF95-4998-8B91-0D9D0227A015}" type="datetimeFigureOut">
              <a:rPr lang="nl-BE" smtClean="0"/>
              <a:t>17/03/2026</a:t>
            </a:fld>
            <a:endParaRPr lang="nl-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4137E-2726-4BDD-9F7B-3BB274300844}" type="slidenum">
              <a:rPr lang="nl-BE" smtClean="0"/>
              <a:t>‹N°›</a:t>
            </a:fld>
            <a:endParaRPr lang="nl-BE"/>
          </a:p>
        </p:txBody>
      </p:sp>
    </p:spTree>
    <p:extLst>
      <p:ext uri="{BB962C8B-B14F-4D97-AF65-F5344CB8AC3E}">
        <p14:creationId xmlns:p14="http://schemas.microsoft.com/office/powerpoint/2010/main" val="4069073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BA1F1-7024-9B6A-FD19-E33817396C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E29703-F52A-B7F9-5DE2-A7295274FB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5E768E-B14F-EE73-E31A-5FE5FC7A194C}"/>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132A13E2-4823-C7B7-F1DA-4BDCE1BD0DCA}"/>
              </a:ext>
            </a:extLst>
          </p:cNvPr>
          <p:cNvSpPr>
            <a:spLocks noGrp="1"/>
          </p:cNvSpPr>
          <p:nvPr>
            <p:ph type="sldNum" sz="quarter" idx="5"/>
          </p:nvPr>
        </p:nvSpPr>
        <p:spPr/>
        <p:txBody>
          <a:bodyPr/>
          <a:lstStyle/>
          <a:p>
            <a:fld id="{DCA4137E-2726-4BDD-9F7B-3BB274300844}" type="slidenum">
              <a:rPr lang="nl-BE" smtClean="0"/>
              <a:t>10</a:t>
            </a:fld>
            <a:endParaRPr lang="nl-BE"/>
          </a:p>
        </p:txBody>
      </p:sp>
    </p:spTree>
    <p:extLst>
      <p:ext uri="{BB962C8B-B14F-4D97-AF65-F5344CB8AC3E}">
        <p14:creationId xmlns:p14="http://schemas.microsoft.com/office/powerpoint/2010/main" val="402904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3036-7E2F-AFD7-05FE-F8061327DA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CAACF44-96FA-90CF-B8A7-B7AC8D3B6A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8420E98-102D-7287-2A7A-829BB664C8EF}"/>
              </a:ext>
            </a:extLst>
          </p:cNvPr>
          <p:cNvSpPr>
            <a:spLocks noGrp="1"/>
          </p:cNvSpPr>
          <p:nvPr>
            <p:ph type="body" idx="1"/>
          </p:nvPr>
        </p:nvSpPr>
        <p:spPr/>
        <p:txBody>
          <a:bodyPr/>
          <a:lstStyle/>
          <a:p>
            <a:endParaRPr lang="en-BE" dirty="0"/>
          </a:p>
          <a:p>
            <a:endParaRPr lang="nl-BE" dirty="0"/>
          </a:p>
        </p:txBody>
      </p:sp>
      <p:sp>
        <p:nvSpPr>
          <p:cNvPr id="4" name="Espace réservé du numéro de diapositive 3">
            <a:extLst>
              <a:ext uri="{FF2B5EF4-FFF2-40B4-BE49-F238E27FC236}">
                <a16:creationId xmlns:a16="http://schemas.microsoft.com/office/drawing/2014/main" id="{F3F15B13-B2EE-0975-1C9A-4F7C50939967}"/>
              </a:ext>
            </a:extLst>
          </p:cNvPr>
          <p:cNvSpPr>
            <a:spLocks noGrp="1"/>
          </p:cNvSpPr>
          <p:nvPr>
            <p:ph type="sldNum" sz="quarter" idx="5"/>
          </p:nvPr>
        </p:nvSpPr>
        <p:spPr/>
        <p:txBody>
          <a:bodyPr/>
          <a:lstStyle/>
          <a:p>
            <a:fld id="{DCA4137E-2726-4BDD-9F7B-3BB274300844}" type="slidenum">
              <a:rPr lang="nl-BE" smtClean="0"/>
              <a:t>50</a:t>
            </a:fld>
            <a:endParaRPr lang="nl-BE"/>
          </a:p>
        </p:txBody>
      </p:sp>
    </p:spTree>
    <p:extLst>
      <p:ext uri="{BB962C8B-B14F-4D97-AF65-F5344CB8AC3E}">
        <p14:creationId xmlns:p14="http://schemas.microsoft.com/office/powerpoint/2010/main" val="384464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60</a:t>
            </a:fld>
            <a:endParaRPr lang="en-US"/>
          </a:p>
        </p:txBody>
      </p:sp>
    </p:spTree>
    <p:extLst>
      <p:ext uri="{BB962C8B-B14F-4D97-AF65-F5344CB8AC3E}">
        <p14:creationId xmlns:p14="http://schemas.microsoft.com/office/powerpoint/2010/main" val="254487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4740E-BE67-B312-62D2-0A2B2F5776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04FFE8-381A-4D94-FB22-3683003C8E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682BA5-4F0E-837B-9D0A-FCFC485550C6}"/>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90B694D4-DE5A-9922-6FA0-F16631FD75D0}"/>
              </a:ext>
            </a:extLst>
          </p:cNvPr>
          <p:cNvSpPr>
            <a:spLocks noGrp="1"/>
          </p:cNvSpPr>
          <p:nvPr>
            <p:ph type="sldNum" sz="quarter" idx="5"/>
          </p:nvPr>
        </p:nvSpPr>
        <p:spPr/>
        <p:txBody>
          <a:bodyPr/>
          <a:lstStyle/>
          <a:p>
            <a:fld id="{DCA4137E-2726-4BDD-9F7B-3BB274300844}" type="slidenum">
              <a:rPr lang="nl-BE" smtClean="0"/>
              <a:t>61</a:t>
            </a:fld>
            <a:endParaRPr lang="nl-BE"/>
          </a:p>
        </p:txBody>
      </p:sp>
    </p:spTree>
    <p:extLst>
      <p:ext uri="{BB962C8B-B14F-4D97-AF65-F5344CB8AC3E}">
        <p14:creationId xmlns:p14="http://schemas.microsoft.com/office/powerpoint/2010/main" val="183818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F8FF7-9579-B227-A0D3-275B3D4BA4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5B65EC-3084-E118-B8B7-517C0E9405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6B5BC6-F6BB-6DCA-7EDD-C1A2D50E93D2}"/>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26F2C43E-83E8-0A6B-9ECA-376C5EE00B31}"/>
              </a:ext>
            </a:extLst>
          </p:cNvPr>
          <p:cNvSpPr>
            <a:spLocks noGrp="1"/>
          </p:cNvSpPr>
          <p:nvPr>
            <p:ph type="sldNum" sz="quarter" idx="5"/>
          </p:nvPr>
        </p:nvSpPr>
        <p:spPr/>
        <p:txBody>
          <a:bodyPr/>
          <a:lstStyle/>
          <a:p>
            <a:fld id="{DCA4137E-2726-4BDD-9F7B-3BB274300844}" type="slidenum">
              <a:rPr lang="nl-BE" smtClean="0"/>
              <a:t>85</a:t>
            </a:fld>
            <a:endParaRPr lang="nl-BE"/>
          </a:p>
        </p:txBody>
      </p:sp>
    </p:spTree>
    <p:extLst>
      <p:ext uri="{BB962C8B-B14F-4D97-AF65-F5344CB8AC3E}">
        <p14:creationId xmlns:p14="http://schemas.microsoft.com/office/powerpoint/2010/main" val="94093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119</a:t>
            </a:fld>
            <a:endParaRPr lang="en-US"/>
          </a:p>
        </p:txBody>
      </p:sp>
    </p:spTree>
    <p:extLst>
      <p:ext uri="{BB962C8B-B14F-4D97-AF65-F5344CB8AC3E}">
        <p14:creationId xmlns:p14="http://schemas.microsoft.com/office/powerpoint/2010/main" val="24961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120</a:t>
            </a:fld>
            <a:endParaRPr lang="en-US"/>
          </a:p>
        </p:txBody>
      </p:sp>
    </p:spTree>
    <p:extLst>
      <p:ext uri="{BB962C8B-B14F-4D97-AF65-F5344CB8AC3E}">
        <p14:creationId xmlns:p14="http://schemas.microsoft.com/office/powerpoint/2010/main" val="38096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121</a:t>
            </a:fld>
            <a:endParaRPr lang="en-US"/>
          </a:p>
        </p:txBody>
      </p:sp>
    </p:spTree>
    <p:extLst>
      <p:ext uri="{BB962C8B-B14F-4D97-AF65-F5344CB8AC3E}">
        <p14:creationId xmlns:p14="http://schemas.microsoft.com/office/powerpoint/2010/main" val="3856469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122</a:t>
            </a:fld>
            <a:endParaRPr lang="en-US"/>
          </a:p>
        </p:txBody>
      </p:sp>
    </p:spTree>
    <p:extLst>
      <p:ext uri="{BB962C8B-B14F-4D97-AF65-F5344CB8AC3E}">
        <p14:creationId xmlns:p14="http://schemas.microsoft.com/office/powerpoint/2010/main" val="3044335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130</a:t>
            </a:fld>
            <a:endParaRPr lang="en-US"/>
          </a:p>
        </p:txBody>
      </p:sp>
    </p:spTree>
    <p:extLst>
      <p:ext uri="{BB962C8B-B14F-4D97-AF65-F5344CB8AC3E}">
        <p14:creationId xmlns:p14="http://schemas.microsoft.com/office/powerpoint/2010/main" val="3640593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137</a:t>
            </a:fld>
            <a:endParaRPr lang="nl-BE"/>
          </a:p>
        </p:txBody>
      </p:sp>
    </p:spTree>
    <p:extLst>
      <p:ext uri="{BB962C8B-B14F-4D97-AF65-F5344CB8AC3E}">
        <p14:creationId xmlns:p14="http://schemas.microsoft.com/office/powerpoint/2010/main" val="219467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22</a:t>
            </a:fld>
            <a:endParaRPr lang="nl-BE"/>
          </a:p>
        </p:txBody>
      </p:sp>
    </p:spTree>
    <p:extLst>
      <p:ext uri="{BB962C8B-B14F-4D97-AF65-F5344CB8AC3E}">
        <p14:creationId xmlns:p14="http://schemas.microsoft.com/office/powerpoint/2010/main" val="273305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33</a:t>
            </a:fld>
            <a:endParaRPr lang="nl-BE"/>
          </a:p>
        </p:txBody>
      </p:sp>
    </p:spTree>
    <p:extLst>
      <p:ext uri="{BB962C8B-B14F-4D97-AF65-F5344CB8AC3E}">
        <p14:creationId xmlns:p14="http://schemas.microsoft.com/office/powerpoint/2010/main" val="89695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34</a:t>
            </a:fld>
            <a:endParaRPr lang="nl-BE"/>
          </a:p>
        </p:txBody>
      </p:sp>
    </p:spTree>
    <p:extLst>
      <p:ext uri="{BB962C8B-B14F-4D97-AF65-F5344CB8AC3E}">
        <p14:creationId xmlns:p14="http://schemas.microsoft.com/office/powerpoint/2010/main" val="153229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35</a:t>
            </a:fld>
            <a:endParaRPr lang="en-US"/>
          </a:p>
        </p:txBody>
      </p:sp>
    </p:spTree>
    <p:extLst>
      <p:ext uri="{BB962C8B-B14F-4D97-AF65-F5344CB8AC3E}">
        <p14:creationId xmlns:p14="http://schemas.microsoft.com/office/powerpoint/2010/main" val="344262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36</a:t>
            </a:fld>
            <a:endParaRPr lang="en-US"/>
          </a:p>
        </p:txBody>
      </p:sp>
    </p:spTree>
    <p:extLst>
      <p:ext uri="{BB962C8B-B14F-4D97-AF65-F5344CB8AC3E}">
        <p14:creationId xmlns:p14="http://schemas.microsoft.com/office/powerpoint/2010/main" val="1925460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8EE0-2965-7888-A71D-10E7068740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50406F-7E98-E242-5CC2-C24F0C1162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37AF63-9411-0F13-0AB9-30D8D3B37DFF}"/>
              </a:ext>
            </a:extLst>
          </p:cNvPr>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374646"/>
                </a:solidFill>
                <a:effectLst/>
                <a:uLnTx/>
                <a:uFillTx/>
                <a:latin typeface="Calibri" panose="020F0502020204030204"/>
                <a:ea typeface="+mn-ea"/>
                <a:cs typeface="+mn-cs"/>
              </a:rPr>
              <a:t>Gezinssituatie en administratieve samenstelling van een gezin is niet neutraal</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alleenwonende heeft recht op verhoogde werkloosheidsuitkering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de hoogte van de arbeidsongeschiktheidsuitkering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het bedrag van het recht op de verhoogde tegemoetkoming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alleenstaande ouder heeft recht op verhoogde gezinsbijslag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enz.</a:t>
            </a:r>
          </a:p>
          <a:p>
            <a:endParaRPr lang="nl-BE" dirty="0"/>
          </a:p>
        </p:txBody>
      </p:sp>
      <p:sp>
        <p:nvSpPr>
          <p:cNvPr id="4" name="Espace réservé du numéro de diapositive 3">
            <a:extLst>
              <a:ext uri="{FF2B5EF4-FFF2-40B4-BE49-F238E27FC236}">
                <a16:creationId xmlns:a16="http://schemas.microsoft.com/office/drawing/2014/main" id="{F0720E24-B3AC-C300-0EAB-D3289B3CE91E}"/>
              </a:ext>
            </a:extLst>
          </p:cNvPr>
          <p:cNvSpPr>
            <a:spLocks noGrp="1"/>
          </p:cNvSpPr>
          <p:nvPr>
            <p:ph type="sldNum" sz="quarter" idx="5"/>
          </p:nvPr>
        </p:nvSpPr>
        <p:spPr/>
        <p:txBody>
          <a:bodyPr/>
          <a:lstStyle/>
          <a:p>
            <a:fld id="{DCA4137E-2726-4BDD-9F7B-3BB274300844}" type="slidenum">
              <a:rPr lang="nl-BE" smtClean="0"/>
              <a:t>40</a:t>
            </a:fld>
            <a:endParaRPr lang="nl-BE"/>
          </a:p>
        </p:txBody>
      </p:sp>
    </p:spTree>
    <p:extLst>
      <p:ext uri="{BB962C8B-B14F-4D97-AF65-F5344CB8AC3E}">
        <p14:creationId xmlns:p14="http://schemas.microsoft.com/office/powerpoint/2010/main" val="163601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C268B-01B9-22BC-5492-4A702D1B626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990663-F407-E6AB-4DE3-B7001198A4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5B80C40-C208-64BC-663A-99C1BAD7C8A6}"/>
              </a:ext>
            </a:extLst>
          </p:cNvPr>
          <p:cNvSpPr>
            <a:spLocks noGrp="1"/>
          </p:cNvSpPr>
          <p:nvPr>
            <p:ph type="body" idx="1"/>
          </p:nvPr>
        </p:nvSpPr>
        <p:spPr/>
        <p:txBody>
          <a:bodyPr/>
          <a:lstStyle/>
          <a:p>
            <a:endParaRPr lang="nl-BE" dirty="0"/>
          </a:p>
        </p:txBody>
      </p:sp>
      <p:sp>
        <p:nvSpPr>
          <p:cNvPr id="4" name="Espace réservé du numéro de diapositive 3">
            <a:extLst>
              <a:ext uri="{FF2B5EF4-FFF2-40B4-BE49-F238E27FC236}">
                <a16:creationId xmlns:a16="http://schemas.microsoft.com/office/drawing/2014/main" id="{CFAC5F3F-57EA-3F4F-0520-8E7D2340A0C1}"/>
              </a:ext>
            </a:extLst>
          </p:cNvPr>
          <p:cNvSpPr>
            <a:spLocks noGrp="1"/>
          </p:cNvSpPr>
          <p:nvPr>
            <p:ph type="sldNum" sz="quarter" idx="5"/>
          </p:nvPr>
        </p:nvSpPr>
        <p:spPr/>
        <p:txBody>
          <a:bodyPr/>
          <a:lstStyle/>
          <a:p>
            <a:fld id="{DCA4137E-2726-4BDD-9F7B-3BB274300844}" type="slidenum">
              <a:rPr lang="nl-BE" smtClean="0"/>
              <a:t>41</a:t>
            </a:fld>
            <a:endParaRPr lang="nl-BE"/>
          </a:p>
        </p:txBody>
      </p:sp>
    </p:spTree>
    <p:extLst>
      <p:ext uri="{BB962C8B-B14F-4D97-AF65-F5344CB8AC3E}">
        <p14:creationId xmlns:p14="http://schemas.microsoft.com/office/powerpoint/2010/main" val="4019235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46</a:t>
            </a:fld>
            <a:endParaRPr lang="nl-BE"/>
          </a:p>
        </p:txBody>
      </p:sp>
    </p:spTree>
    <p:extLst>
      <p:ext uri="{BB962C8B-B14F-4D97-AF65-F5344CB8AC3E}">
        <p14:creationId xmlns:p14="http://schemas.microsoft.com/office/powerpoint/2010/main" val="128303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386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4843"/>
            <a:ext cx="9144000" cy="2387600"/>
          </a:xfrm>
          <a:prstGeom prst="rect">
            <a:avLst/>
          </a:prstGeom>
        </p:spPr>
        <p:txBody>
          <a:bodyPr anchor="b">
            <a:normAutofit/>
          </a:bodyPr>
          <a:lstStyle>
            <a:lvl1pPr algn="ctr">
              <a:defRPr sz="4400" kern="1200" baseline="0">
                <a:solidFill>
                  <a:schemeClr val="bg1"/>
                </a:solidFill>
              </a:defRPr>
            </a:lvl1pPr>
          </a:lstStyle>
          <a:p>
            <a:r>
              <a:rPr lang="en-US" dirty="0"/>
              <a:t>Click to edit Master title style</a:t>
            </a:r>
            <a:br>
              <a:rPr lang="en-BE" dirty="0"/>
            </a:br>
            <a:endParaRPr lang="en-US" dirty="0"/>
          </a:p>
        </p:txBody>
      </p:sp>
      <p:sp>
        <p:nvSpPr>
          <p:cNvPr id="3" name="Subtitle 2"/>
          <p:cNvSpPr>
            <a:spLocks noGrp="1"/>
          </p:cNvSpPr>
          <p:nvPr>
            <p:ph type="subTitle" idx="1"/>
          </p:nvPr>
        </p:nvSpPr>
        <p:spPr>
          <a:xfrm>
            <a:off x="1524000" y="4395692"/>
            <a:ext cx="9144000" cy="165576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BE" dirty="0"/>
          </a:p>
          <a:p>
            <a:endParaRPr lang="en-BE" dirty="0"/>
          </a:p>
          <a:p>
            <a:endParaRPr lang="en-BE" dirty="0"/>
          </a:p>
          <a:p>
            <a:r>
              <a:rPr lang="en-US" dirty="0"/>
              <a:t>Click to edit Master subtitle style</a:t>
            </a:r>
          </a:p>
        </p:txBody>
      </p:sp>
      <p:pic>
        <p:nvPicPr>
          <p:cNvPr id="6" name="Picture 1">
            <a:extLst>
              <a:ext uri="{FF2B5EF4-FFF2-40B4-BE49-F238E27FC236}">
                <a16:creationId xmlns:a16="http://schemas.microsoft.com/office/drawing/2014/main" id="{0A50B770-4514-4E16-9143-391F3579D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159078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70591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7813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49016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8959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370655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818887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69101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pt-PT"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92041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604149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solidFill>
                  <a:schemeClr val="tx1"/>
                </a:solidFill>
              </a:defRPr>
            </a:lvl3pPr>
            <a:lvl4pPr marL="900000" indent="-180000">
              <a:buFontTx/>
              <a:buChar char="-"/>
              <a:defRPr sz="1400">
                <a:solidFill>
                  <a:schemeClr val="tx1"/>
                </a:solidFill>
              </a:defRPr>
            </a:lvl4pPr>
            <a:lvl5pPr marL="1152000" indent="-180000">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38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noFill/>
            <a:ln>
              <a:noFill/>
            </a:ln>
          </p:spPr>
          <p:txBody>
            <a:bodyPr wrap="square" rtlCol="0">
              <a:spAutoFit/>
            </a:bodyPr>
            <a:lstStyle/>
            <a:p>
              <a:pPr lvl="0" algn="ctr"/>
              <a:r>
                <a:rPr lang="nl-BE" altLang="en-US" sz="4000" b="0" dirty="0">
                  <a:solidFill>
                    <a:prstClr val="white"/>
                  </a:solidFill>
                  <a:latin typeface="+mj-lt"/>
                  <a:ea typeface="Microsoft JhengHei Light" panose="020B0304030504040204" pitchFamily="34" charset="-120"/>
                </a:rPr>
                <a:t>3</a:t>
              </a:r>
              <a:r>
                <a:rPr lang="en-BE" altLang="en-US" sz="4000" b="0" dirty="0">
                  <a:solidFill>
                    <a:prstClr val="white"/>
                  </a:solidFill>
                  <a:latin typeface="+mj-lt"/>
                  <a:ea typeface="Microsoft JhengHei Light" panose="020B0304030504040204" pitchFamily="34" charset="-120"/>
                </a:rPr>
                <a:t>5</a:t>
              </a:r>
              <a:r>
                <a:rPr lang="nl-BE" altLang="en-US" sz="4000" b="0" dirty="0">
                  <a:solidFill>
                    <a:prstClr val="white"/>
                  </a:solidFill>
                  <a:latin typeface="+mj-lt"/>
                  <a:ea typeface="Microsoft JhengHei Light" panose="020B0304030504040204" pitchFamily="34" charset="-120"/>
                </a:rPr>
                <a:t> </a:t>
              </a:r>
              <a:r>
                <a:rPr lang="nl-BE" altLang="en-US" sz="4000" b="0" dirty="0" err="1">
                  <a:solidFill>
                    <a:prstClr val="white"/>
                  </a:solidFill>
                  <a:latin typeface="+mj-lt"/>
                  <a:ea typeface="Microsoft JhengHei Light" panose="020B0304030504040204" pitchFamily="34" charset="-120"/>
                </a:rPr>
                <a:t>years</a:t>
              </a:r>
              <a:r>
                <a:rPr lang="en-BE" altLang="en-US" sz="4000" b="0" dirty="0">
                  <a:solidFill>
                    <a:prstClr val="white"/>
                  </a:solidFill>
                  <a:latin typeface="Microsoft JhengHei Light" panose="020B0304030504040204" pitchFamily="34" charset="-120"/>
                  <a:ea typeface="Microsoft JhengHei Light" panose="020B0304030504040204" pitchFamily="34" charset="-120"/>
                </a:rPr>
                <a:t> </a:t>
              </a: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1535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4219317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229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87517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221153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983265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439000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192107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097675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CB2"/>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‹N°›</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592975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Section Header">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dirty="0">
              <a:solidFill>
                <a:prstClr val="black"/>
              </a:solidFill>
            </a:endParaRPr>
          </a:p>
        </p:txBody>
      </p:sp>
    </p:spTree>
    <p:extLst>
      <p:ext uri="{BB962C8B-B14F-4D97-AF65-F5344CB8AC3E}">
        <p14:creationId xmlns:p14="http://schemas.microsoft.com/office/powerpoint/2010/main" val="219278057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a:solidFill>
            <a:srgbClr val="203864"/>
          </a:solidFill>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grpFill/>
            <a:ln>
              <a:noFill/>
            </a:ln>
          </p:spPr>
          <p:txBody>
            <a:bodyPr wrap="square" rtlCol="0">
              <a:spAutoFit/>
            </a:bodyPr>
            <a:lstStyle/>
            <a:p>
              <a:pPr lvl="0" algn="ct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11" name="ZoneTexte 10">
            <a:extLst>
              <a:ext uri="{FF2B5EF4-FFF2-40B4-BE49-F238E27FC236}">
                <a16:creationId xmlns:a16="http://schemas.microsoft.com/office/drawing/2014/main" id="{68270FF1-E5FD-4357-9E4D-CAE2BB8544CA}"/>
              </a:ext>
            </a:extLst>
          </p:cNvPr>
          <p:cNvSpPr txBox="1"/>
          <p:nvPr userDrawn="1"/>
        </p:nvSpPr>
        <p:spPr>
          <a:xfrm>
            <a:off x="2865120" y="3075057"/>
            <a:ext cx="62179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demo</a:t>
            </a: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ePRC</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spTree>
    <p:extLst>
      <p:ext uri="{BB962C8B-B14F-4D97-AF65-F5344CB8AC3E}">
        <p14:creationId xmlns:p14="http://schemas.microsoft.com/office/powerpoint/2010/main" val="1512192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defRPr sz="2000" baseline="0">
                <a:solidFill>
                  <a:srgbClr val="374646"/>
                </a:solidFill>
              </a:defRPr>
            </a:lvl1pPr>
            <a:lvl2pPr marL="447675" indent="-177800">
              <a:buFont typeface="Arial" panose="020B0604020202020204" pitchFamily="34" charset="0"/>
              <a:buChar char="-"/>
              <a:defRPr sz="1800">
                <a:solidFill>
                  <a:srgbClr val="374646"/>
                </a:solidFill>
              </a:defRPr>
            </a:lvl2pPr>
            <a:lvl3pPr marL="625475" indent="-177800">
              <a:defRPr sz="1600">
                <a:solidFill>
                  <a:srgbClr val="374646"/>
                </a:solidFill>
              </a:defRPr>
            </a:lvl3pPr>
            <a:lvl4pPr marL="801688" indent="-176213">
              <a:buFont typeface="Arial" panose="020B0604020202020204" pitchFamily="34" charset="0"/>
              <a:buChar char="-"/>
              <a:defRPr sz="1400">
                <a:solidFill>
                  <a:srgbClr val="374646"/>
                </a:solidFill>
              </a:defRPr>
            </a:lvl4pPr>
            <a:lvl5pPr marL="895350" indent="-93663">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a:p>
            <a:pPr lvl="4"/>
            <a:r>
              <a:rPr lang="en-BE" dirty="0"/>
              <a:t>f</a:t>
            </a:r>
            <a:r>
              <a:rPr lang="en-US" dirty="0" err="1"/>
              <a:t>ifth</a:t>
            </a:r>
            <a:r>
              <a:rPr lang="en-US" dirty="0"/>
              <a:t> level</a:t>
            </a:r>
          </a:p>
        </p:txBody>
      </p:sp>
      <p:sp>
        <p:nvSpPr>
          <p:cNvPr id="6" name="Slide Number Placeholder 5"/>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91582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838200" y="1825625"/>
            <a:ext cx="5257800" cy="4351338"/>
          </a:xfrm>
          <a:prstGeom prst="rect">
            <a:avLst/>
          </a:prstGeom>
        </p:spPr>
        <p:txBody>
          <a:bodyPr/>
          <a:lstStyle>
            <a:lvl1pPr>
              <a:defRPr sz="3200" b="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452438" indent="-187325">
              <a:buFont typeface="Montserrat" panose="00000500000000000000" pitchFamily="2" charset="0"/>
              <a:buChar char="-"/>
              <a:defRPr sz="2000">
                <a:solidFill>
                  <a:srgbClr val="374646"/>
                </a:solidFill>
              </a:defRPr>
            </a:lvl2pPr>
            <a:lvl3pPr marL="625475" indent="-177800">
              <a:buFont typeface="Arial" panose="020B0604020202020204" pitchFamily="34" charset="0"/>
              <a:buChar char="•"/>
              <a:defRPr sz="1800">
                <a:solidFill>
                  <a:srgbClr val="374646"/>
                </a:solidFill>
              </a:defRPr>
            </a:lvl3pPr>
            <a:lvl4pPr marL="911225" indent="-285750">
              <a:buFont typeface="Montserrat" panose="00000500000000000000" pitchFamily="2" charset="0"/>
              <a:buChar char="-"/>
              <a:defRPr sz="16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CD80F5DD-124A-4508-A893-D256E869C689}"/>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416054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002060">
              <a:alpha val="20000"/>
            </a:srgbClr>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491614" y="1531709"/>
            <a:ext cx="5388076" cy="4506349"/>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hasCustomPrompt="1"/>
          </p:nvPr>
        </p:nvSpPr>
        <p:spPr>
          <a:xfrm>
            <a:off x="838200" y="365125"/>
            <a:ext cx="10515600" cy="879475"/>
          </a:xfrm>
          <a:prstGeom prst="rect">
            <a:avLst/>
          </a:prstGeom>
        </p:spPr>
        <p:txBody>
          <a:bodyPr anchor="b">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B0DA6F6-F22C-4E74-9F13-34CAE881ED1B}"/>
              </a:ext>
            </a:extLst>
          </p:cNvPr>
          <p:cNvSpPr>
            <a:spLocks noGrp="1"/>
          </p:cNvSpPr>
          <p:nvPr>
            <p:ph idx="13" hasCustomPrompt="1"/>
          </p:nvPr>
        </p:nvSpPr>
        <p:spPr>
          <a:xfrm>
            <a:off x="6184845" y="1525743"/>
            <a:ext cx="5702355" cy="4501430"/>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5" name="Slide Number Placeholder 5">
            <a:extLst>
              <a:ext uri="{FF2B5EF4-FFF2-40B4-BE49-F238E27FC236}">
                <a16:creationId xmlns:a16="http://schemas.microsoft.com/office/drawing/2014/main" id="{86275E48-4FC2-4284-BC71-723F8F4E4D5F}"/>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3671088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3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40650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11319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0EB1-AE04-4E54-BA55-36539836E3BB}" type="slidenum">
              <a:rPr lang="en-US" smtClean="0"/>
              <a:t>‹N°›</a:t>
            </a:fld>
            <a:endParaRPr lang="en-US"/>
          </a:p>
        </p:txBody>
      </p:sp>
    </p:spTree>
    <p:extLst>
      <p:ext uri="{BB962C8B-B14F-4D97-AF65-F5344CB8AC3E}">
        <p14:creationId xmlns:p14="http://schemas.microsoft.com/office/powerpoint/2010/main" val="323361546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54" r:id="rId5"/>
    <p:sldLayoutId id="2147483676" r:id="rId6"/>
    <p:sldLayoutId id="2147483675" r:id="rId7"/>
    <p:sldLayoutId id="2147483655" r:id="rId8"/>
    <p:sldLayoutId id="2147483672" r:id="rId9"/>
    <p:sldLayoutId id="2147483651" r:id="rId10"/>
    <p:sldLayoutId id="2147483652" r:id="rId11"/>
    <p:sldLayoutId id="2147483653" r:id="rId12"/>
    <p:sldLayoutId id="2147483656" r:id="rId13"/>
    <p:sldLayoutId id="2147483657" r:id="rId14"/>
    <p:sldLayoutId id="2147483658" r:id="rId15"/>
    <p:sldLayoutId id="2147483659" r:id="rId16"/>
    <p:sldLayoutId id="214748367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a:t>
            </a:fld>
            <a:endParaRPr lang="en-US"/>
          </a:p>
        </p:txBody>
      </p:sp>
    </p:spTree>
    <p:extLst>
      <p:ext uri="{BB962C8B-B14F-4D97-AF65-F5344CB8AC3E}">
        <p14:creationId xmlns:p14="http://schemas.microsoft.com/office/powerpoint/2010/main" val="34994250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87.png"/></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91.png"/><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5.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international.socialsecurity.be/" TargetMode="Externa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4.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ksz-bcss.fgov.be/fr/a-propos-de-la-bcss/gouvernance/comite-general-de-coordination"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4.png"/><Relationship Id="rId7" Type="http://schemas.openxmlformats.org/officeDocument/2006/relationships/hyperlink" Target="https://apps.apple.com/be/app/mybenefits/id1447094117?l=fr" TargetMode="External"/><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46.jpeg"/><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gcloud.belgium.be/" TargetMode="External"/><Relationship Id="rId1" Type="http://schemas.openxmlformats.org/officeDocument/2006/relationships/slideLayout" Target="../slideLayouts/slideLayout4.xml"/><Relationship Id="rId4" Type="http://schemas.openxmlformats.org/officeDocument/2006/relationships/image" Target="../media/image68.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2.wdp"/><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10" Type="http://schemas.microsoft.com/office/2007/relationships/hdphoto" Target="../media/hdphoto3.wdp"/><Relationship Id="rId4" Type="http://schemas.openxmlformats.org/officeDocument/2006/relationships/image" Target="../media/image70.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lvl="0">
              <a:lnSpc>
                <a:spcPct val="150000"/>
              </a:lnSpc>
              <a:defRPr/>
            </a:pPr>
            <a:r>
              <a:rPr lang="nl-NL" sz="4000" b="1" dirty="0">
                <a:solidFill>
                  <a:prstClr val="white"/>
                </a:solidFill>
                <a:latin typeface="Microsoft JhengHei Light" panose="020B0304030504040204" pitchFamily="34" charset="-120"/>
                <a:ea typeface="Microsoft JhengHei Light" panose="020B0304030504040204" pitchFamily="34" charset="-120"/>
                <a:cs typeface="Malgun Gothic Semilight" panose="020B0502040204020203" pitchFamily="34" charset="-128"/>
              </a:rPr>
              <a:t>Prestation de services </a:t>
            </a:r>
            <a:r>
              <a:rPr lang="nl-NL" sz="4000" b="1" dirty="0" err="1">
                <a:solidFill>
                  <a:prstClr val="white"/>
                </a:solidFill>
                <a:latin typeface="Microsoft JhengHei Light" panose="020B0304030504040204" pitchFamily="34" charset="-120"/>
                <a:ea typeface="Microsoft JhengHei Light" panose="020B0304030504040204" pitchFamily="34" charset="-120"/>
                <a:cs typeface="Malgun Gothic Semilight" panose="020B0502040204020203" pitchFamily="34" charset="-128"/>
              </a:rPr>
              <a:t>électroniques</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lang="en-BE" sz="2600" b="1" dirty="0">
                <a:solidFill>
                  <a:prstClr val="white"/>
                </a:solidFill>
                <a:latin typeface="Microsoft JhengHei Light" panose="020B0304030504040204" pitchFamily="34" charset="-120"/>
                <a:ea typeface="Microsoft JhengHei Light" panose="020B0304030504040204" pitchFamily="34" charset="-120"/>
                <a:cs typeface="Malgun Gothic Semilight" panose="020B0502040204020203" pitchFamily="34" charset="-128"/>
              </a:rPr>
              <a:t>l</a:t>
            </a:r>
            <a:r>
              <a:rPr kumimoji="0" lang="en-BE" sz="2600" b="1" i="0" u="none" strike="noStrike" kern="1200" cap="none" spc="0" normalizeH="0" baseline="0" noProof="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e </a:t>
            </a:r>
            <a:r>
              <a:rPr kumimoji="0" lang="en-BE" sz="26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modèle</a:t>
            </a:r>
            <a:r>
              <a:rPr kumimoji="0" lang="en-BE"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Banque Carrefour</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
        <p:nvSpPr>
          <p:cNvPr id="3" name="Espace réservé du numéro de diapositive 2">
            <a:extLst>
              <a:ext uri="{FF2B5EF4-FFF2-40B4-BE49-F238E27FC236}">
                <a16:creationId xmlns:a16="http://schemas.microsoft.com/office/drawing/2014/main" id="{C2537A96-95C7-A2E5-D439-C749E5441D2D}"/>
              </a:ext>
            </a:extLst>
          </p:cNvPr>
          <p:cNvSpPr>
            <a:spLocks noGrp="1"/>
          </p:cNvSpPr>
          <p:nvPr>
            <p:ph type="sldNum" sz="quarter" idx="12"/>
          </p:nvPr>
        </p:nvSpPr>
        <p:spPr/>
        <p:txBody>
          <a:bodyPr/>
          <a:lstStyle/>
          <a:p>
            <a:fld id="{E1F73099-74A1-4CFF-B069-171C23667E48}" type="slidenum">
              <a:rPr lang="en-US" smtClean="0"/>
              <a:t>1</a:t>
            </a:fld>
            <a:endParaRPr lang="en-US"/>
          </a:p>
        </p:txBody>
      </p:sp>
    </p:spTree>
    <p:extLst>
      <p:ext uri="{BB962C8B-B14F-4D97-AF65-F5344CB8AC3E}">
        <p14:creationId xmlns:p14="http://schemas.microsoft.com/office/powerpoint/2010/main" val="46684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3701-B837-F460-498C-BA73C44B92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F6E0C4-875A-1CB1-E1E5-84D11FB618CC}"/>
              </a:ext>
            </a:extLst>
          </p:cNvPr>
          <p:cNvSpPr/>
          <p:nvPr/>
        </p:nvSpPr>
        <p:spPr>
          <a:xfrm>
            <a:off x="340503" y="1563119"/>
            <a:ext cx="5643588" cy="4218974"/>
          </a:xfrm>
          <a:prstGeom prst="rect">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a:extLst>
              <a:ext uri="{FF2B5EF4-FFF2-40B4-BE49-F238E27FC236}">
                <a16:creationId xmlns:a16="http://schemas.microsoft.com/office/drawing/2014/main" id="{69B0C5E6-3600-9F2B-8A22-76CDAB429C55}"/>
              </a:ext>
            </a:extLst>
          </p:cNvPr>
          <p:cNvSpPr>
            <a:spLocks noGrp="1"/>
          </p:cNvSpPr>
          <p:nvPr>
            <p:ph idx="1"/>
          </p:nvPr>
        </p:nvSpPr>
        <p:spPr/>
        <p:txBody>
          <a:bodyPr>
            <a:normAutofit/>
          </a:bodyPr>
          <a:lstStyle/>
          <a:p>
            <a:pPr marL="0" indent="0">
              <a:buNone/>
            </a:pPr>
            <a:r>
              <a:rPr lang="fr-FR" sz="2200" dirty="0"/>
              <a:t>sur base de principes communs en matière de </a:t>
            </a:r>
          </a:p>
          <a:p>
            <a:pPr lvl="1"/>
            <a:r>
              <a:rPr lang="fr-FR" sz="2200" dirty="0"/>
              <a:t>modélisation des informations</a:t>
            </a:r>
          </a:p>
          <a:p>
            <a:pPr lvl="1"/>
            <a:r>
              <a:rPr lang="fr-FR" sz="2200" dirty="0"/>
              <a:t>collecte unique et réutilisation des informations</a:t>
            </a:r>
          </a:p>
          <a:p>
            <a:pPr lvl="1"/>
            <a:r>
              <a:rPr lang="fr-FR" sz="2200" dirty="0"/>
              <a:t>gestion des informations</a:t>
            </a:r>
          </a:p>
          <a:p>
            <a:pPr lvl="1"/>
            <a:r>
              <a:rPr lang="fr-FR" sz="2200" dirty="0"/>
              <a:t>échange électronique d'informations</a:t>
            </a:r>
          </a:p>
          <a:p>
            <a:pPr lvl="1"/>
            <a:r>
              <a:rPr lang="fr-FR" sz="2200" dirty="0"/>
              <a:t>sécurisation des informations et protection de la vie privée</a:t>
            </a:r>
          </a:p>
        </p:txBody>
      </p:sp>
      <p:sp>
        <p:nvSpPr>
          <p:cNvPr id="2" name="Title 1">
            <a:extLst>
              <a:ext uri="{FF2B5EF4-FFF2-40B4-BE49-F238E27FC236}">
                <a16:creationId xmlns:a16="http://schemas.microsoft.com/office/drawing/2014/main" id="{BDBE0633-9750-2F9E-9521-5BA5331F4AE8}"/>
              </a:ext>
            </a:extLst>
          </p:cNvPr>
          <p:cNvSpPr>
            <a:spLocks noGrp="1"/>
          </p:cNvSpPr>
          <p:nvPr>
            <p:ph type="title"/>
          </p:nvPr>
        </p:nvSpPr>
        <p:spPr>
          <a:noFill/>
        </p:spPr>
        <p:txBody>
          <a:bodyPr/>
          <a:lstStyle/>
          <a:p>
            <a:r>
              <a:rPr lang="fr-BE" dirty="0"/>
              <a:t>Modèle Banque Carrefour</a:t>
            </a:r>
            <a:endParaRPr lang="en-US" dirty="0"/>
          </a:p>
        </p:txBody>
      </p:sp>
      <p:sp>
        <p:nvSpPr>
          <p:cNvPr id="4" name="Content Placeholder 3">
            <a:extLst>
              <a:ext uri="{FF2B5EF4-FFF2-40B4-BE49-F238E27FC236}">
                <a16:creationId xmlns:a16="http://schemas.microsoft.com/office/drawing/2014/main" id="{26D193B2-1A85-1382-B48F-109FEC1C53D1}"/>
              </a:ext>
            </a:extLst>
          </p:cNvPr>
          <p:cNvSpPr>
            <a:spLocks noGrp="1"/>
          </p:cNvSpPr>
          <p:nvPr>
            <p:ph idx="13"/>
          </p:nvPr>
        </p:nvSpPr>
        <p:spPr>
          <a:xfrm>
            <a:off x="6184845" y="1525743"/>
            <a:ext cx="5702355" cy="4967132"/>
          </a:xfrm>
        </p:spPr>
        <p:txBody>
          <a:bodyPr>
            <a:normAutofit fontScale="92500" lnSpcReduction="20000"/>
          </a:bodyPr>
          <a:lstStyle/>
          <a:p>
            <a:pPr>
              <a:lnSpc>
                <a:spcPct val="100000"/>
              </a:lnSpc>
            </a:pPr>
            <a:r>
              <a:rPr lang="fr-FR" sz="2400" dirty="0">
                <a:latin typeface="+mn-lt"/>
              </a:rPr>
              <a:t>organisation d'un échange de données électronique efficace et dûment sécurisé et optimisation des processus entre de nombreux acteurs</a:t>
            </a:r>
          </a:p>
          <a:p>
            <a:pPr>
              <a:lnSpc>
                <a:spcPct val="100000"/>
              </a:lnSpc>
            </a:pPr>
            <a:r>
              <a:rPr lang="fr-FR" sz="2400" dirty="0">
                <a:latin typeface="+mn-lt"/>
              </a:rPr>
              <a:t>tout en respectant leur autonomie ainsi que les missions qui leur sont confiées</a:t>
            </a:r>
          </a:p>
          <a:p>
            <a:pPr>
              <a:lnSpc>
                <a:spcPct val="100000"/>
              </a:lnSpc>
            </a:pPr>
            <a:r>
              <a:rPr lang="fr-FR" sz="2400" dirty="0">
                <a:latin typeface="+mn-lt"/>
              </a:rPr>
              <a:t>sans enregistrement central en masse de données à caractère personnel</a:t>
            </a:r>
          </a:p>
          <a:p>
            <a:pPr>
              <a:lnSpc>
                <a:spcPct val="100000"/>
              </a:lnSpc>
            </a:pPr>
            <a:r>
              <a:rPr lang="fr-FR" sz="2400" dirty="0">
                <a:latin typeface="+mn-lt"/>
              </a:rPr>
              <a:t>en vue d'une prestation de services électronique intégrée qui répond aux attentes des utilisateurs (citoyens, entreprises, professionnels, …)</a:t>
            </a:r>
          </a:p>
          <a:p>
            <a:pPr>
              <a:lnSpc>
                <a:spcPct val="100000"/>
              </a:lnSpc>
            </a:pPr>
            <a:r>
              <a:rPr lang="fr-FR" sz="2400" dirty="0">
                <a:latin typeface="+mn-lt"/>
              </a:rPr>
              <a:t>coordination, stimulation et organisation confiées à un intégrateur de services assumant une fonction de carrefour</a:t>
            </a:r>
            <a:endParaRPr lang="en-US" sz="2400" dirty="0">
              <a:latin typeface="+mn-lt"/>
            </a:endParaRPr>
          </a:p>
          <a:p>
            <a:endParaRPr lang="en-BE" dirty="0"/>
          </a:p>
        </p:txBody>
      </p:sp>
      <p:sp>
        <p:nvSpPr>
          <p:cNvPr id="6" name="Espace réservé du numéro de diapositive 5">
            <a:extLst>
              <a:ext uri="{FF2B5EF4-FFF2-40B4-BE49-F238E27FC236}">
                <a16:creationId xmlns:a16="http://schemas.microsoft.com/office/drawing/2014/main" id="{2CD4B126-E92B-51D4-A42A-CE4D80118B8C}"/>
              </a:ext>
            </a:extLst>
          </p:cNvPr>
          <p:cNvSpPr>
            <a:spLocks noGrp="1"/>
          </p:cNvSpPr>
          <p:nvPr>
            <p:ph type="sldNum" sz="quarter" idx="12"/>
          </p:nvPr>
        </p:nvSpPr>
        <p:spPr/>
        <p:txBody>
          <a:bodyPr/>
          <a:lstStyle/>
          <a:p>
            <a:fld id="{4ABFC991-18F6-485A-BE0B-9061B9D5CD41}" type="slidenum">
              <a:rPr lang="en-US" smtClean="0"/>
              <a:pPr/>
              <a:t>10</a:t>
            </a:fld>
            <a:endParaRPr lang="en-US" dirty="0"/>
          </a:p>
        </p:txBody>
      </p:sp>
    </p:spTree>
    <p:extLst>
      <p:ext uri="{BB962C8B-B14F-4D97-AF65-F5344CB8AC3E}">
        <p14:creationId xmlns:p14="http://schemas.microsoft.com/office/powerpoint/2010/main" val="36990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en-US" dirty="0"/>
              <a:t>introduction </a:t>
            </a:r>
            <a:r>
              <a:rPr lang="en-US" dirty="0" err="1"/>
              <a:t>technologie</a:t>
            </a:r>
            <a:r>
              <a:rPr lang="en-US" dirty="0"/>
              <a:t> de </a:t>
            </a:r>
            <a:r>
              <a:rPr lang="en-US" dirty="0" err="1"/>
              <a:t>conteneurs</a:t>
            </a:r>
            <a:endParaRPr lang="en-US" dirty="0"/>
          </a:p>
          <a:p>
            <a:endParaRPr lang="en-US" dirty="0"/>
          </a:p>
          <a:p>
            <a:endParaRPr lang="en-US" dirty="0"/>
          </a:p>
          <a:p>
            <a:endParaRPr lang="en-US" dirty="0"/>
          </a:p>
          <a:p>
            <a:endParaRPr lang="en-US" dirty="0"/>
          </a:p>
          <a:p>
            <a:pPr>
              <a:spcBef>
                <a:spcPts val="1600"/>
              </a:spcBef>
            </a:pPr>
            <a:r>
              <a:rPr lang="en-US" dirty="0" err="1"/>
              <a:t>traduit</a:t>
            </a:r>
            <a:r>
              <a:rPr lang="en-US" dirty="0"/>
              <a:t> </a:t>
            </a:r>
            <a:r>
              <a:rPr lang="en-US" dirty="0" err="1"/>
              <a:t>en</a:t>
            </a:r>
            <a:r>
              <a:rPr lang="en-US" dirty="0"/>
              <a:t> </a:t>
            </a:r>
            <a:r>
              <a:rPr lang="en-US" dirty="0" err="1"/>
              <a:t>technologie</a:t>
            </a:r>
            <a:r>
              <a:rPr lang="en-US" dirty="0"/>
              <a:t> modern Platform-as-a-Service</a:t>
            </a:r>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solidFill>
                    <a:schemeClr val="tx1"/>
                  </a:solidFill>
                </a:rPr>
                <a:t>contenu individue</a:t>
              </a:r>
              <a:r>
                <a:rPr lang="fr-BE" sz="1400" dirty="0">
                  <a:solidFill>
                    <a:schemeClr val="tx1"/>
                  </a:solidFill>
                </a:rPr>
                <a:t>l</a:t>
              </a:r>
              <a:endParaRPr lang="en-US"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stockage isolé</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fr-BE" sz="1600" dirty="0">
                  <a:solidFill>
                    <a:schemeClr val="tx1"/>
                  </a:solidFill>
                </a:rPr>
                <a:t>et facilement transportable</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a:t>Sécurisation</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30" name="Espace réservé du numéro de diapositive 29">
            <a:extLst>
              <a:ext uri="{FF2B5EF4-FFF2-40B4-BE49-F238E27FC236}">
                <a16:creationId xmlns:a16="http://schemas.microsoft.com/office/drawing/2014/main" id="{CF320A26-2FB1-62AD-5B77-16A69408EC62}"/>
              </a:ext>
            </a:extLst>
          </p:cNvPr>
          <p:cNvSpPr>
            <a:spLocks noGrp="1"/>
          </p:cNvSpPr>
          <p:nvPr>
            <p:ph type="sldNum" sz="quarter" idx="12"/>
          </p:nvPr>
        </p:nvSpPr>
        <p:spPr/>
        <p:txBody>
          <a:bodyPr/>
          <a:lstStyle/>
          <a:p>
            <a:fld id="{4ABFC991-18F6-485A-BE0B-9061B9D5CD41}" type="slidenum">
              <a:rPr lang="en-US" smtClean="0"/>
              <a:pPr/>
              <a:t>100</a:t>
            </a:fld>
            <a:endParaRPr lang="en-US" dirty="0"/>
          </a:p>
        </p:txBody>
      </p:sp>
    </p:spTree>
    <p:extLst>
      <p:ext uri="{BB962C8B-B14F-4D97-AF65-F5344CB8AC3E}">
        <p14:creationId xmlns:p14="http://schemas.microsoft.com/office/powerpoint/2010/main" val="2104879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556792"/>
            <a:ext cx="3238096" cy="4513262"/>
          </a:xfrm>
          <a:prstGeom prst="rect">
            <a:avLst/>
          </a:prstGeom>
          <a:solidFill>
            <a:schemeClr val="accent1">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rmAutofit/>
          </a:bodyPr>
          <a:lstStyle/>
          <a:p>
            <a:r>
              <a:rPr lang="fr-BE" dirty="0"/>
              <a:t>G-Cloud - </a:t>
            </a:r>
            <a:r>
              <a:rPr lang="fr-BE" dirty="0" err="1"/>
              <a:t>PaaS</a:t>
            </a:r>
            <a:r>
              <a:rPr lang="fr-BE" dirty="0"/>
              <a:t> - formes de collaboration</a:t>
            </a:r>
            <a:endParaRPr lang="en-US" dirty="0"/>
          </a:p>
        </p:txBody>
      </p:sp>
      <p:sp>
        <p:nvSpPr>
          <p:cNvPr id="5" name="Rectangle 4"/>
          <p:cNvSpPr/>
          <p:nvPr/>
        </p:nvSpPr>
        <p:spPr>
          <a:xfrm>
            <a:off x="7302749" y="1577429"/>
            <a:ext cx="3000375" cy="4514850"/>
          </a:xfrm>
          <a:prstGeom prst="rect">
            <a:avLst/>
          </a:prstGeom>
          <a:solidFill>
            <a:srgbClr val="666633">
              <a:alpha val="2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655218"/>
            <a:ext cx="2227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Autres secteurs</a:t>
            </a:r>
            <a:endParaRPr lang="fr-BE" altLang="fr-FR" sz="1100" b="1" dirty="0">
              <a:latin typeface="Arial Black" pitchFamily="34" charset="0"/>
            </a:endParaRPr>
          </a:p>
        </p:txBody>
      </p:sp>
      <p:sp>
        <p:nvSpPr>
          <p:cNvPr id="8" name="Rectangle 7"/>
          <p:cNvSpPr/>
          <p:nvPr/>
        </p:nvSpPr>
        <p:spPr bwMode="auto">
          <a:xfrm>
            <a:off x="1991545" y="3452268"/>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08103" y="2511417"/>
            <a:ext cx="497821" cy="2609680"/>
          </a:xfrm>
          <a:prstGeom prst="rect">
            <a:avLst/>
          </a:prstGeom>
          <a:solidFill>
            <a:schemeClr val="bg1"/>
          </a:solidFill>
          <a:ln>
            <a:noFill/>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355546"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1</a:t>
            </a:r>
          </a:p>
        </p:txBody>
      </p:sp>
      <p:grpSp>
        <p:nvGrpSpPr>
          <p:cNvPr id="43" name="Group 42"/>
          <p:cNvGrpSpPr/>
          <p:nvPr/>
        </p:nvGrpSpPr>
        <p:grpSpPr>
          <a:xfrm>
            <a:off x="1991545" y="4488905"/>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214193" y="226561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205479" y="2265611"/>
            <a:ext cx="9951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Partenaire</a:t>
            </a:r>
            <a:r>
              <a:rPr lang="fr-BE" altLang="fr-FR" sz="1100" dirty="0">
                <a:latin typeface="Arial Black" pitchFamily="34" charset="0"/>
              </a:rPr>
              <a:t> N</a:t>
            </a:r>
          </a:p>
        </p:txBody>
      </p:sp>
      <p:sp>
        <p:nvSpPr>
          <p:cNvPr id="24" name="Flowchart: Magnetic Disk 23"/>
          <p:cNvSpPr/>
          <p:nvPr/>
        </p:nvSpPr>
        <p:spPr>
          <a:xfrm>
            <a:off x="2194886"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14600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346155"/>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039392"/>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632993"/>
            <a:ext cx="2227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400" b="1" dirty="0">
                <a:latin typeface="+mn-lt"/>
              </a:rPr>
              <a:t>Ecosystème des autorités</a:t>
            </a:r>
          </a:p>
        </p:txBody>
      </p:sp>
      <p:cxnSp>
        <p:nvCxnSpPr>
          <p:cNvPr id="31" name="Straight Connector 30"/>
          <p:cNvCxnSpPr/>
          <p:nvPr/>
        </p:nvCxnSpPr>
        <p:spPr>
          <a:xfrm>
            <a:off x="3963361" y="3145879"/>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357370"/>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273761"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N</a:t>
            </a:r>
            <a:endParaRPr lang="fr-BE" altLang="fr-FR" sz="1000" dirty="0">
              <a:latin typeface="Arial Black" pitchFamily="34" charset="0"/>
            </a:endParaRPr>
          </a:p>
        </p:txBody>
      </p:sp>
      <p:sp>
        <p:nvSpPr>
          <p:cNvPr id="36" name="TextBox 14"/>
          <p:cNvSpPr txBox="1">
            <a:spLocks noChangeArrowheads="1"/>
          </p:cNvSpPr>
          <p:nvPr/>
        </p:nvSpPr>
        <p:spPr bwMode="auto">
          <a:xfrm>
            <a:off x="2173498" y="2330849"/>
            <a:ext cx="89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fr-BE" altLang="fr-FR" sz="1200" b="1" dirty="0">
                <a:latin typeface="+mn-lt"/>
              </a:rPr>
              <a:t>1</a:t>
            </a:r>
          </a:p>
        </p:txBody>
      </p:sp>
      <p:sp>
        <p:nvSpPr>
          <p:cNvPr id="37" name="TextBox 14"/>
          <p:cNvSpPr txBox="1">
            <a:spLocks noChangeArrowheads="1"/>
          </p:cNvSpPr>
          <p:nvPr/>
        </p:nvSpPr>
        <p:spPr bwMode="auto">
          <a:xfrm>
            <a:off x="3055945" y="2330849"/>
            <a:ext cx="890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200" dirty="0">
                <a:latin typeface="+mn-lt"/>
              </a:rPr>
              <a:t>Application</a:t>
            </a:r>
          </a:p>
          <a:p>
            <a:pPr algn="ctr" eaLnBrk="1" hangingPunct="1"/>
            <a:r>
              <a:rPr lang="nl-BE" altLang="fr-FR" sz="1000" dirty="0">
                <a:latin typeface="Arial Black" pitchFamily="34" charset="0"/>
              </a:rPr>
              <a:t>2</a:t>
            </a:r>
            <a:endParaRPr lang="fr-BE" altLang="fr-FR" sz="1000" dirty="0">
              <a:latin typeface="Arial Black" pitchFamily="34" charset="0"/>
            </a:endParaRPr>
          </a:p>
        </p:txBody>
      </p:sp>
      <p:sp>
        <p:nvSpPr>
          <p:cNvPr id="39" name="Left-Right Arrow 38"/>
          <p:cNvSpPr/>
          <p:nvPr/>
        </p:nvSpPr>
        <p:spPr>
          <a:xfrm>
            <a:off x="5236193" y="4389905"/>
            <a:ext cx="2175540" cy="1110263"/>
          </a:xfrm>
          <a:prstGeom prst="leftRightArrow">
            <a:avLst>
              <a:gd name="adj1" fmla="val 47574"/>
              <a:gd name="adj2" fmla="val 390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Collaboration</a:t>
            </a:r>
            <a:r>
              <a:rPr lang="nl-BE" sz="1600" dirty="0"/>
              <a:t> </a:t>
            </a:r>
            <a:r>
              <a:rPr lang="nl-BE" sz="1600" dirty="0" err="1"/>
              <a:t>technologique</a:t>
            </a:r>
            <a:endParaRPr lang="fr-BE" sz="1600" dirty="0"/>
          </a:p>
        </p:txBody>
      </p:sp>
      <p:sp>
        <p:nvSpPr>
          <p:cNvPr id="40" name="Left-Right Arrow 39"/>
          <p:cNvSpPr/>
          <p:nvPr/>
        </p:nvSpPr>
        <p:spPr>
          <a:xfrm>
            <a:off x="5236193" y="3145880"/>
            <a:ext cx="2175540" cy="1110263"/>
          </a:xfrm>
          <a:prstGeom prst="leftRightArrow">
            <a:avLst>
              <a:gd name="adj1" fmla="val 47574"/>
              <a:gd name="adj2" fmla="val 39085"/>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err="1"/>
              <a:t>Plateforme</a:t>
            </a:r>
            <a:r>
              <a:rPr lang="nl-BE" sz="1600" dirty="0"/>
              <a:t> de </a:t>
            </a:r>
            <a:r>
              <a:rPr lang="nl-BE" sz="1600" dirty="0" err="1"/>
              <a:t>collaboration</a:t>
            </a:r>
            <a:endParaRPr lang="fr-BE" sz="1600" dirty="0"/>
          </a:p>
        </p:txBody>
      </p:sp>
      <p:sp>
        <p:nvSpPr>
          <p:cNvPr id="41" name="Left-Right Arrow 40"/>
          <p:cNvSpPr/>
          <p:nvPr/>
        </p:nvSpPr>
        <p:spPr>
          <a:xfrm>
            <a:off x="5232492" y="1899769"/>
            <a:ext cx="2175540" cy="1110263"/>
          </a:xfrm>
          <a:prstGeom prst="leftRightArrow">
            <a:avLst>
              <a:gd name="adj1" fmla="val 47574"/>
              <a:gd name="adj2" fmla="val 39085"/>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Parties</a:t>
            </a:r>
            <a:r>
              <a:rPr lang="nl-BE" sz="1600" dirty="0"/>
              <a:t> </a:t>
            </a:r>
            <a:r>
              <a:rPr lang="nl-BE" sz="1600" dirty="0" err="1"/>
              <a:t>composantes</a:t>
            </a:r>
            <a:endParaRPr lang="fr-BE" sz="1600"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2795042"/>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2795042"/>
            <a:ext cx="812800" cy="723900"/>
          </a:xfrm>
          <a:prstGeom prst="rect">
            <a:avLst/>
          </a:prstGeom>
          <a:solidFill>
            <a:srgbClr val="FF0000"/>
          </a:solidFill>
          <a:ln w="9525">
            <a:solidFill>
              <a:schemeClr val="tx1"/>
            </a:solidFill>
            <a:miter lim="800000"/>
            <a:headEnd/>
            <a:tailEnd/>
          </a:ln>
        </p:spPr>
      </p:pic>
      <p:sp>
        <p:nvSpPr>
          <p:cNvPr id="3" name="Espace réservé du numéro de diapositive 2">
            <a:extLst>
              <a:ext uri="{FF2B5EF4-FFF2-40B4-BE49-F238E27FC236}">
                <a16:creationId xmlns:a16="http://schemas.microsoft.com/office/drawing/2014/main" id="{F60C2FAD-A100-5C92-F19F-85AF3586D6E0}"/>
              </a:ext>
            </a:extLst>
          </p:cNvPr>
          <p:cNvSpPr>
            <a:spLocks noGrp="1"/>
          </p:cNvSpPr>
          <p:nvPr>
            <p:ph type="sldNum" sz="quarter" idx="12"/>
          </p:nvPr>
        </p:nvSpPr>
        <p:spPr/>
        <p:txBody>
          <a:bodyPr/>
          <a:lstStyle/>
          <a:p>
            <a:fld id="{4ABFC991-18F6-485A-BE0B-9061B9D5CD41}" type="slidenum">
              <a:rPr lang="en-US" smtClean="0"/>
              <a:pPr/>
              <a:t>101</a:t>
            </a:fld>
            <a:endParaRPr lang="en-US" dirty="0"/>
          </a:p>
        </p:txBody>
      </p:sp>
    </p:spTree>
    <p:extLst>
      <p:ext uri="{BB962C8B-B14F-4D97-AF65-F5344CB8AC3E}">
        <p14:creationId xmlns:p14="http://schemas.microsoft.com/office/powerpoint/2010/main" val="2125006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sp>
        <p:nvSpPr>
          <p:cNvPr id="10" name="TextBox 25"/>
          <p:cNvSpPr txBox="1">
            <a:spLocks noChangeArrowheads="1"/>
          </p:cNvSpPr>
          <p:nvPr/>
        </p:nvSpPr>
        <p:spPr bwMode="auto">
          <a:xfrm>
            <a:off x="7686827" y="2373214"/>
            <a:ext cx="802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200" dirty="0">
                <a:latin typeface="+mn-lt"/>
              </a:rPr>
              <a:t>1ère ligne</a:t>
            </a:r>
          </a:p>
        </p:txBody>
      </p:sp>
      <p:sp>
        <p:nvSpPr>
          <p:cNvPr id="11" name="TextBox 25"/>
          <p:cNvSpPr txBox="1">
            <a:spLocks noChangeArrowheads="1"/>
          </p:cNvSpPr>
          <p:nvPr/>
        </p:nvSpPr>
        <p:spPr bwMode="auto">
          <a:xfrm>
            <a:off x="7639421" y="3481289"/>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2ème ligne</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sp>
        <p:nvSpPr>
          <p:cNvPr id="15" name="TextBox 25"/>
          <p:cNvSpPr txBox="1">
            <a:spLocks noChangeArrowheads="1"/>
          </p:cNvSpPr>
          <p:nvPr/>
        </p:nvSpPr>
        <p:spPr bwMode="auto">
          <a:xfrm>
            <a:off x="7628309" y="4711602"/>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2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3ème ligne</a:t>
            </a:r>
          </a:p>
        </p:txBody>
      </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
        <p:nvSpPr>
          <p:cNvPr id="3" name="Espace réservé du numéro de diapositive 2">
            <a:extLst>
              <a:ext uri="{FF2B5EF4-FFF2-40B4-BE49-F238E27FC236}">
                <a16:creationId xmlns:a16="http://schemas.microsoft.com/office/drawing/2014/main" id="{2E223C19-E68C-EB2E-384F-A2EC5E5E21A0}"/>
              </a:ext>
            </a:extLst>
          </p:cNvPr>
          <p:cNvSpPr>
            <a:spLocks noGrp="1"/>
          </p:cNvSpPr>
          <p:nvPr>
            <p:ph type="sldNum" sz="quarter" idx="12"/>
          </p:nvPr>
        </p:nvSpPr>
        <p:spPr/>
        <p:txBody>
          <a:bodyPr/>
          <a:lstStyle/>
          <a:p>
            <a:fld id="{4ABFC991-18F6-485A-BE0B-9061B9D5CD41}" type="slidenum">
              <a:rPr lang="en-US" smtClean="0"/>
              <a:pPr/>
              <a:t>102</a:t>
            </a:fld>
            <a:endParaRPr lang="en-US" dirty="0"/>
          </a:p>
        </p:txBody>
      </p:sp>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répertoire</a:t>
            </a:r>
            <a:r>
              <a:rPr lang="en-US" dirty="0"/>
              <a:t> des </a:t>
            </a:r>
            <a:r>
              <a:rPr lang="en-US" dirty="0" err="1"/>
              <a:t>références</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a:t>SPF</a:t>
            </a:r>
          </a:p>
          <a:p>
            <a:r>
              <a:rPr lang="fr-BE" dirty="0"/>
              <a:t>Justice</a:t>
            </a:r>
          </a:p>
          <a:p>
            <a:r>
              <a:rPr lang="fr-BE" dirty="0"/>
              <a:t>Mobilité</a:t>
            </a:r>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790226" y="1582317"/>
            <a:ext cx="1999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Utilisateurs / partenaires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SPF BOSA</a:t>
            </a:r>
          </a:p>
          <a:p>
            <a:r>
              <a:rPr lang="fr-BE" dirty="0"/>
              <a:t>DTO</a:t>
            </a:r>
          </a:p>
        </p:txBody>
      </p:sp>
      <p:sp>
        <p:nvSpPr>
          <p:cNvPr id="3" name="Espace réservé du numéro de diapositive 2">
            <a:extLst>
              <a:ext uri="{FF2B5EF4-FFF2-40B4-BE49-F238E27FC236}">
                <a16:creationId xmlns:a16="http://schemas.microsoft.com/office/drawing/2014/main" id="{8990CCCF-02F9-B2C0-4448-D7CC1454177D}"/>
              </a:ext>
            </a:extLst>
          </p:cNvPr>
          <p:cNvSpPr>
            <a:spLocks noGrp="1"/>
          </p:cNvSpPr>
          <p:nvPr>
            <p:ph type="sldNum" sz="quarter" idx="12"/>
          </p:nvPr>
        </p:nvSpPr>
        <p:spPr/>
        <p:txBody>
          <a:bodyPr/>
          <a:lstStyle/>
          <a:p>
            <a:fld id="{4ABFC991-18F6-485A-BE0B-9061B9D5CD41}" type="slidenum">
              <a:rPr lang="en-US" smtClean="0"/>
              <a:pPr/>
              <a:t>103</a:t>
            </a:fld>
            <a:endParaRPr lang="en-US" dirty="0"/>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
        <p:nvSpPr>
          <p:cNvPr id="3" name="Espace réservé du numéro de diapositive 2">
            <a:extLst>
              <a:ext uri="{FF2B5EF4-FFF2-40B4-BE49-F238E27FC236}">
                <a16:creationId xmlns:a16="http://schemas.microsoft.com/office/drawing/2014/main" id="{95F34C45-49B4-C76C-2828-047EEA20CE4C}"/>
              </a:ext>
            </a:extLst>
          </p:cNvPr>
          <p:cNvSpPr>
            <a:spLocks noGrp="1"/>
          </p:cNvSpPr>
          <p:nvPr>
            <p:ph type="sldNum" sz="quarter" idx="12"/>
          </p:nvPr>
        </p:nvSpPr>
        <p:spPr/>
        <p:txBody>
          <a:bodyPr/>
          <a:lstStyle/>
          <a:p>
            <a:fld id="{4ABFC991-18F6-485A-BE0B-9061B9D5CD41}" type="slidenum">
              <a:rPr lang="en-US" smtClean="0"/>
              <a:pPr/>
              <a:t>104</a:t>
            </a:fld>
            <a:endParaRPr lang="en-US" dirty="0"/>
          </a:p>
        </p:txBody>
      </p:sp>
    </p:spTree>
    <p:extLst>
      <p:ext uri="{BB962C8B-B14F-4D97-AF65-F5344CB8AC3E}">
        <p14:creationId xmlns:p14="http://schemas.microsoft.com/office/powerpoint/2010/main" val="11015024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err="1"/>
              <a:t>Datawarehouse</a:t>
            </a:r>
            <a:r>
              <a:rPr lang="fr-BE" dirty="0"/>
              <a:t> marché du travail</a:t>
            </a:r>
            <a:endParaRPr lang="en-US" dirty="0"/>
          </a:p>
        </p:txBody>
      </p:sp>
      <p:sp>
        <p:nvSpPr>
          <p:cNvPr id="3" name="Content Placeholder 2"/>
          <p:cNvSpPr>
            <a:spLocks noGrp="1"/>
          </p:cNvSpPr>
          <p:nvPr>
            <p:ph idx="1"/>
          </p:nvPr>
        </p:nvSpPr>
        <p:spPr/>
        <p:txBody>
          <a:bodyPr>
            <a:normAutofit/>
          </a:bodyPr>
          <a:lstStyle/>
          <a:p>
            <a:r>
              <a:rPr lang="fr-FR" dirty="0"/>
              <a:t>créé pour répondre de manière efficace aux demandes de données de la part d’institutions de recherche et des pouvoirs publics</a:t>
            </a:r>
          </a:p>
          <a:p>
            <a:r>
              <a:rPr lang="fr-FR" dirty="0"/>
              <a:t>à la base construit à l’aide de données provenant des institutions de sécurité sociale, du registre national et du registre Bis, et complété par des notions auto-définies</a:t>
            </a:r>
          </a:p>
          <a:p>
            <a:r>
              <a:rPr lang="fr-FR" dirty="0"/>
              <a:t>mis en production début 2001</a:t>
            </a:r>
          </a:p>
          <a:p>
            <a:r>
              <a:rPr lang="fr-FR" dirty="0"/>
              <a:t>au fil des années, augmentation du nombre d’instances fournissant des données</a:t>
            </a:r>
          </a:p>
          <a:p>
            <a:pPr lvl="1"/>
            <a:r>
              <a:rPr lang="fr-FR" dirty="0"/>
              <a:t>données pertinentes de tous les acteurs du secteur social</a:t>
            </a:r>
          </a:p>
          <a:p>
            <a:pPr lvl="1"/>
            <a:r>
              <a:rPr lang="fr-FR" dirty="0"/>
              <a:t>données pertinentes en provenance d’autres acteurs (p.ex. SPF Finances, DGSIE,…)</a:t>
            </a:r>
          </a:p>
          <a:p>
            <a:pPr lvl="1"/>
            <a:r>
              <a:rPr lang="fr-FR" dirty="0"/>
              <a:t>toujours moyennant une délibération du comité de sécurité de l’information (CSI)</a:t>
            </a:r>
            <a:endParaRPr lang="en-US" altLang="en-US" dirty="0">
              <a:solidFill>
                <a:srgbClr val="000000"/>
              </a:solidFill>
              <a:cs typeface="Arial" charset="0"/>
              <a:sym typeface="Arial" charset="0"/>
            </a:endParaRPr>
          </a:p>
          <a:p>
            <a:pPr eaLnBrk="1" hangingPunct="1">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
        <p:nvSpPr>
          <p:cNvPr id="4" name="Espace réservé du numéro de diapositive 3">
            <a:extLst>
              <a:ext uri="{FF2B5EF4-FFF2-40B4-BE49-F238E27FC236}">
                <a16:creationId xmlns:a16="http://schemas.microsoft.com/office/drawing/2014/main" id="{B776D7F5-3DFD-CD5E-E609-F023BC1431B9}"/>
              </a:ext>
            </a:extLst>
          </p:cNvPr>
          <p:cNvSpPr>
            <a:spLocks noGrp="1"/>
          </p:cNvSpPr>
          <p:nvPr>
            <p:ph type="sldNum" sz="quarter" idx="12"/>
          </p:nvPr>
        </p:nvSpPr>
        <p:spPr/>
        <p:txBody>
          <a:bodyPr/>
          <a:lstStyle/>
          <a:p>
            <a:fld id="{4ABFC991-18F6-485A-BE0B-9061B9D5CD41}" type="slidenum">
              <a:rPr lang="en-US" smtClean="0"/>
              <a:pPr/>
              <a:t>105</a:t>
            </a:fld>
            <a:endParaRPr lang="en-US" dirty="0"/>
          </a:p>
        </p:txBody>
      </p:sp>
    </p:spTree>
    <p:extLst>
      <p:ext uri="{BB962C8B-B14F-4D97-AF65-F5344CB8AC3E}">
        <p14:creationId xmlns:p14="http://schemas.microsoft.com/office/powerpoint/2010/main" val="2181430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Datawarehouse</a:t>
            </a:r>
            <a:r>
              <a:rPr lang="en-US" dirty="0"/>
              <a:t> </a:t>
            </a:r>
            <a:r>
              <a:rPr lang="en-US" dirty="0" err="1"/>
              <a:t>marché</a:t>
            </a:r>
            <a:r>
              <a:rPr lang="en-US" dirty="0"/>
              <a:t> du travail </a:t>
            </a:r>
          </a:p>
        </p:txBody>
      </p:sp>
      <p:sp>
        <p:nvSpPr>
          <p:cNvPr id="3" name="Content Placeholder 2"/>
          <p:cNvSpPr>
            <a:spLocks noGrp="1"/>
          </p:cNvSpPr>
          <p:nvPr>
            <p:ph idx="1"/>
          </p:nvPr>
        </p:nvSpPr>
        <p:spPr/>
        <p:txBody>
          <a:bodyPr/>
          <a:lstStyle/>
          <a:p>
            <a:r>
              <a:rPr lang="en-US" dirty="0" err="1"/>
              <a:t>soutien</a:t>
            </a:r>
            <a:r>
              <a:rPr lang="en-US" dirty="0"/>
              <a:t> des instances </a:t>
            </a:r>
            <a:r>
              <a:rPr lang="en-US" dirty="0" err="1"/>
              <a:t>chargées</a:t>
            </a:r>
            <a:r>
              <a:rPr lang="en-US" dirty="0"/>
              <a:t> de la </a:t>
            </a:r>
            <a:r>
              <a:rPr lang="en-US" dirty="0" err="1"/>
              <a:t>préparation</a:t>
            </a:r>
            <a:r>
              <a:rPr lang="en-US" dirty="0"/>
              <a:t> et de </a:t>
            </a:r>
            <a:r>
              <a:rPr lang="en-US" dirty="0" err="1"/>
              <a:t>l’évaluation</a:t>
            </a:r>
            <a:r>
              <a:rPr lang="en-US" dirty="0"/>
              <a:t> de la </a:t>
            </a:r>
            <a:r>
              <a:rPr lang="en-US" dirty="0" err="1"/>
              <a:t>politique</a:t>
            </a:r>
            <a:r>
              <a:rPr lang="en-US" dirty="0"/>
              <a:t> et des </a:t>
            </a:r>
            <a:r>
              <a:rPr lang="en-US" dirty="0" err="1"/>
              <a:t>chercheurs</a:t>
            </a:r>
            <a:r>
              <a:rPr lang="en-US" dirty="0"/>
              <a:t> </a:t>
            </a:r>
            <a:r>
              <a:rPr lang="en-US" dirty="0" err="1"/>
              <a:t>en</a:t>
            </a:r>
            <a:r>
              <a:rPr lang="en-US" dirty="0"/>
              <a:t> </a:t>
            </a:r>
            <a:r>
              <a:rPr lang="en-US" dirty="0" err="1"/>
              <a:t>ce</a:t>
            </a:r>
            <a:r>
              <a:rPr lang="en-US" dirty="0"/>
              <a:t> qui </a:t>
            </a:r>
            <a:r>
              <a:rPr lang="en-US" dirty="0" err="1"/>
              <a:t>concerne</a:t>
            </a:r>
            <a:r>
              <a:rPr lang="en-US" dirty="0"/>
              <a:t> </a:t>
            </a:r>
            <a:r>
              <a:rPr lang="en-US" dirty="0" err="1"/>
              <a:t>l’accessibilité</a:t>
            </a:r>
            <a:r>
              <a:rPr lang="en-US" dirty="0"/>
              <a:t> du </a:t>
            </a:r>
            <a:r>
              <a:rPr lang="en-US" dirty="0" err="1"/>
              <a:t>datawarehouse</a:t>
            </a:r>
            <a:r>
              <a:rPr lang="en-US" dirty="0"/>
              <a:t> pour </a:t>
            </a:r>
            <a:r>
              <a:rPr lang="en-US" dirty="0" err="1"/>
              <a:t>leurs</a:t>
            </a:r>
            <a:r>
              <a:rPr lang="en-US" dirty="0"/>
              <a:t> </a:t>
            </a:r>
            <a:r>
              <a:rPr lang="en-US" dirty="0" err="1"/>
              <a:t>besoins</a:t>
            </a:r>
            <a:r>
              <a:rPr lang="en-US" dirty="0"/>
              <a:t> ad hoc</a:t>
            </a:r>
          </a:p>
          <a:p>
            <a:r>
              <a:rPr lang="en-US" dirty="0" err="1"/>
              <a:t>définition</a:t>
            </a:r>
            <a:r>
              <a:rPr lang="en-US" dirty="0"/>
              <a:t> </a:t>
            </a:r>
            <a:r>
              <a:rPr lang="en-US" dirty="0" err="1"/>
              <a:t>d’une</a:t>
            </a:r>
            <a:r>
              <a:rPr lang="en-US" dirty="0"/>
              <a:t> </a:t>
            </a:r>
            <a:r>
              <a:rPr lang="en-US" dirty="0" err="1"/>
              <a:t>méthodologie</a:t>
            </a:r>
            <a:r>
              <a:rPr lang="en-US" dirty="0"/>
              <a:t> standard pour le </a:t>
            </a:r>
            <a:r>
              <a:rPr lang="en-US" dirty="0" err="1"/>
              <a:t>codage</a:t>
            </a:r>
            <a:r>
              <a:rPr lang="en-US" dirty="0"/>
              <a:t> et </a:t>
            </a:r>
            <a:r>
              <a:rPr lang="en-US" dirty="0" err="1"/>
              <a:t>l’anonymisation</a:t>
            </a:r>
            <a:r>
              <a:rPr lang="en-US" dirty="0"/>
              <a:t> de </a:t>
            </a:r>
            <a:r>
              <a:rPr lang="en-US" dirty="0" err="1"/>
              <a:t>données</a:t>
            </a:r>
            <a:endParaRPr lang="en-US" dirty="0"/>
          </a:p>
          <a:p>
            <a:r>
              <a:rPr lang="en-US" dirty="0"/>
              <a:t>extension des </a:t>
            </a:r>
            <a:r>
              <a:rPr lang="en-US" dirty="0" err="1"/>
              <a:t>statistiques</a:t>
            </a:r>
            <a:r>
              <a:rPr lang="en-US" dirty="0"/>
              <a:t> de base </a:t>
            </a:r>
            <a:r>
              <a:rPr lang="en-US" dirty="0" err="1"/>
              <a:t>fréquemment</a:t>
            </a:r>
            <a:r>
              <a:rPr lang="en-US" dirty="0"/>
              <a:t> </a:t>
            </a:r>
            <a:r>
              <a:rPr lang="en-US" dirty="0" err="1"/>
              <a:t>demandées</a:t>
            </a:r>
            <a:r>
              <a:rPr lang="en-US" dirty="0"/>
              <a:t> qui </a:t>
            </a:r>
            <a:r>
              <a:rPr lang="en-US" dirty="0" err="1"/>
              <a:t>sont</a:t>
            </a:r>
            <a:r>
              <a:rPr lang="en-US" dirty="0"/>
              <a:t> </a:t>
            </a:r>
            <a:r>
              <a:rPr lang="en-US" dirty="0" err="1"/>
              <a:t>établies</a:t>
            </a:r>
            <a:r>
              <a:rPr lang="en-US" dirty="0"/>
              <a:t> et </a:t>
            </a:r>
            <a:r>
              <a:rPr lang="en-US" dirty="0" err="1"/>
              <a:t>diffusées</a:t>
            </a:r>
            <a:r>
              <a:rPr lang="en-US" dirty="0"/>
              <a:t> </a:t>
            </a:r>
            <a:r>
              <a:rPr lang="en-US" dirty="0" err="1"/>
              <a:t>automatiquement</a:t>
            </a:r>
            <a:r>
              <a:rPr lang="en-US" dirty="0"/>
              <a:t>, et </a:t>
            </a:r>
            <a:r>
              <a:rPr lang="en-US" dirty="0" err="1"/>
              <a:t>possibilité</a:t>
            </a:r>
            <a:r>
              <a:rPr lang="en-US" dirty="0"/>
              <a:t> de consultation de </a:t>
            </a:r>
            <a:r>
              <a:rPr lang="en-US" dirty="0" err="1"/>
              <a:t>ces</a:t>
            </a:r>
            <a:r>
              <a:rPr lang="en-US" dirty="0"/>
              <a:t> </a:t>
            </a:r>
            <a:r>
              <a:rPr lang="en-US" dirty="0" err="1"/>
              <a:t>statistiques</a:t>
            </a:r>
            <a:r>
              <a:rPr lang="en-US" dirty="0"/>
              <a:t> via 5 applications web</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locaux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chiffres</a:t>
            </a:r>
            <a:r>
              <a:rPr lang="en-US" dirty="0"/>
              <a:t> </a:t>
            </a:r>
            <a:r>
              <a:rPr lang="en-US" dirty="0" err="1"/>
              <a:t>globaux</a:t>
            </a:r>
            <a:endParaRPr lang="en-US" dirty="0"/>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endParaRPr lang="en-US" dirty="0"/>
          </a:p>
          <a:p>
            <a:pPr lvl="1"/>
            <a:r>
              <a:rPr lang="en-US" dirty="0" err="1"/>
              <a:t>statistiques</a:t>
            </a:r>
            <a:r>
              <a:rPr lang="en-US" dirty="0"/>
              <a:t> </a:t>
            </a:r>
            <a:r>
              <a:rPr lang="en-US" dirty="0" err="1"/>
              <a:t>en</a:t>
            </a:r>
            <a:r>
              <a:rPr lang="en-US" dirty="0"/>
              <a:t> </a:t>
            </a:r>
            <a:r>
              <a:rPr lang="en-US" dirty="0" err="1"/>
              <a:t>ligne</a:t>
            </a:r>
            <a:r>
              <a:rPr lang="en-US" dirty="0"/>
              <a:t> / composition de ménage</a:t>
            </a:r>
          </a:p>
          <a:p>
            <a:pPr lvl="1"/>
            <a:r>
              <a:rPr lang="en-US" dirty="0" err="1"/>
              <a:t>statistiques</a:t>
            </a:r>
            <a:r>
              <a:rPr lang="en-US" dirty="0"/>
              <a:t> </a:t>
            </a:r>
            <a:r>
              <a:rPr lang="en-US" dirty="0" err="1"/>
              <a:t>en</a:t>
            </a:r>
            <a:r>
              <a:rPr lang="en-US" dirty="0"/>
              <a:t> </a:t>
            </a:r>
            <a:r>
              <a:rPr lang="en-US" dirty="0" err="1"/>
              <a:t>ligne</a:t>
            </a:r>
            <a:r>
              <a:rPr lang="en-US" dirty="0"/>
              <a:t> / </a:t>
            </a:r>
            <a:r>
              <a:rPr lang="en-US" dirty="0" err="1"/>
              <a:t>mobilité</a:t>
            </a:r>
            <a:r>
              <a:rPr lang="en-US" dirty="0"/>
              <a:t> socio-</a:t>
            </a:r>
            <a:r>
              <a:rPr lang="en-US" dirty="0" err="1"/>
              <a:t>économique</a:t>
            </a:r>
            <a:r>
              <a:rPr lang="en-US" dirty="0"/>
              <a:t> à court </a:t>
            </a:r>
            <a:r>
              <a:rPr lang="en-US" dirty="0" err="1"/>
              <a:t>terme</a:t>
            </a:r>
            <a:endParaRPr lang="en-US" dirty="0"/>
          </a:p>
          <a:p>
            <a:r>
              <a:rPr lang="en-US" dirty="0"/>
              <a:t>pas de </a:t>
            </a:r>
            <a:r>
              <a:rPr lang="en-US" dirty="0" err="1"/>
              <a:t>traitement</a:t>
            </a:r>
            <a:r>
              <a:rPr lang="en-US" dirty="0"/>
              <a:t> du </a:t>
            </a:r>
            <a:r>
              <a:rPr lang="en-US" dirty="0" err="1"/>
              <a:t>contenu</a:t>
            </a:r>
            <a:r>
              <a:rPr lang="en-US" dirty="0"/>
              <a:t> des </a:t>
            </a:r>
            <a:r>
              <a:rPr lang="en-US" dirty="0" err="1"/>
              <a:t>données</a:t>
            </a:r>
            <a:r>
              <a:rPr lang="en-US" dirty="0"/>
              <a:t> par la BCSS</a:t>
            </a:r>
          </a:p>
        </p:txBody>
      </p:sp>
      <p:sp>
        <p:nvSpPr>
          <p:cNvPr id="4" name="Espace réservé du numéro de diapositive 3">
            <a:extLst>
              <a:ext uri="{FF2B5EF4-FFF2-40B4-BE49-F238E27FC236}">
                <a16:creationId xmlns:a16="http://schemas.microsoft.com/office/drawing/2014/main" id="{913A2D78-9D9F-8CFE-E7B7-08760ED2AE49}"/>
              </a:ext>
            </a:extLst>
          </p:cNvPr>
          <p:cNvSpPr>
            <a:spLocks noGrp="1"/>
          </p:cNvSpPr>
          <p:nvPr>
            <p:ph type="sldNum" sz="quarter" idx="12"/>
          </p:nvPr>
        </p:nvSpPr>
        <p:spPr/>
        <p:txBody>
          <a:bodyPr/>
          <a:lstStyle/>
          <a:p>
            <a:fld id="{4ABFC991-18F6-485A-BE0B-9061B9D5CD41}" type="slidenum">
              <a:rPr lang="en-US" smtClean="0"/>
              <a:pPr/>
              <a:t>106</a:t>
            </a:fld>
            <a:endParaRPr lang="en-US" dirty="0"/>
          </a:p>
        </p:txBody>
      </p:sp>
    </p:spTree>
    <p:extLst>
      <p:ext uri="{BB962C8B-B14F-4D97-AF65-F5344CB8AC3E}">
        <p14:creationId xmlns:p14="http://schemas.microsoft.com/office/powerpoint/2010/main" val="188748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employeurs</a:t>
            </a:r>
            <a:endParaRPr lang="en-US" dirty="0"/>
          </a:p>
        </p:txBody>
      </p:sp>
      <p:sp>
        <p:nvSpPr>
          <p:cNvPr id="3" name="Content Placeholder 2"/>
          <p:cNvSpPr>
            <a:spLocks noGrp="1"/>
          </p:cNvSpPr>
          <p:nvPr>
            <p:ph idx="1"/>
          </p:nvPr>
        </p:nvSpPr>
        <p:spPr/>
        <p:txBody>
          <a:bodyPr/>
          <a:lstStyle/>
          <a:p>
            <a:r>
              <a:rPr lang="en-US" dirty="0"/>
              <a:t>&gt; 50 services </a:t>
            </a:r>
            <a:r>
              <a:rPr lang="en-US" dirty="0" err="1"/>
              <a:t>électroniques</a:t>
            </a:r>
            <a:r>
              <a:rPr lang="en-US" dirty="0"/>
              <a:t> pour les </a:t>
            </a:r>
            <a:r>
              <a:rPr lang="en-US" dirty="0" err="1"/>
              <a:t>entreprises</a:t>
            </a:r>
            <a:r>
              <a:rPr lang="en-US" dirty="0"/>
              <a:t>, tant sous </a:t>
            </a:r>
            <a:r>
              <a:rPr lang="en-US" dirty="0" err="1"/>
              <a:t>forme</a:t>
            </a:r>
            <a:r>
              <a:rPr lang="en-US" dirty="0"/>
              <a:t> </a:t>
            </a:r>
            <a:r>
              <a:rPr lang="en-US" dirty="0" err="1"/>
              <a:t>d’échange</a:t>
            </a:r>
            <a:r>
              <a:rPr lang="en-US" dirty="0"/>
              <a:t> de messages </a:t>
            </a:r>
            <a:r>
              <a:rPr lang="en-US" dirty="0" err="1"/>
              <a:t>électroniques</a:t>
            </a:r>
            <a:r>
              <a:rPr lang="en-US" dirty="0"/>
              <a:t> </a:t>
            </a:r>
            <a:r>
              <a:rPr lang="en-US" dirty="0" err="1"/>
              <a:t>d’application</a:t>
            </a:r>
            <a:r>
              <a:rPr lang="en-US" dirty="0"/>
              <a:t> à application, que sous </a:t>
            </a:r>
            <a:r>
              <a:rPr lang="en-US" dirty="0" err="1"/>
              <a:t>forme</a:t>
            </a:r>
            <a:r>
              <a:rPr lang="en-US" dirty="0"/>
              <a:t> de 4</a:t>
            </a:r>
            <a:r>
              <a:rPr lang="en-BE" dirty="0"/>
              <a:t>8</a:t>
            </a:r>
            <a:r>
              <a:rPr lang="en-US" dirty="0"/>
              <a:t> </a:t>
            </a:r>
            <a:r>
              <a:rPr lang="en-BE" dirty="0"/>
              <a:t>services </a:t>
            </a:r>
            <a:r>
              <a:rPr lang="en-BE" dirty="0" err="1"/>
              <a:t>en</a:t>
            </a:r>
            <a:r>
              <a:rPr lang="en-BE" dirty="0"/>
              <a:t> </a:t>
            </a:r>
            <a:r>
              <a:rPr lang="en-BE" dirty="0" err="1"/>
              <a:t>ligne</a:t>
            </a:r>
            <a:r>
              <a:rPr lang="en-BE" dirty="0"/>
              <a:t> via le </a:t>
            </a:r>
            <a:r>
              <a:rPr lang="en-US" dirty="0" err="1"/>
              <a:t>portail</a:t>
            </a:r>
            <a:r>
              <a:rPr lang="en-US" dirty="0"/>
              <a:t> </a:t>
            </a:r>
            <a:r>
              <a:rPr lang="en-BE" dirty="0"/>
              <a:t>de la </a:t>
            </a:r>
            <a:r>
              <a:rPr lang="en-BE" dirty="0" err="1"/>
              <a:t>sécurité</a:t>
            </a:r>
            <a:r>
              <a:rPr lang="en-BE" dirty="0"/>
              <a:t> </a:t>
            </a:r>
            <a:r>
              <a:rPr lang="en-BE" dirty="0" err="1"/>
              <a:t>sociale</a:t>
            </a:r>
            <a:endParaRPr lang="en-US" dirty="0"/>
          </a:p>
          <a:p>
            <a:r>
              <a:rPr lang="en-US" dirty="0"/>
              <a:t>les </a:t>
            </a:r>
            <a:r>
              <a:rPr lang="en-US" dirty="0" err="1"/>
              <a:t>déclarations</a:t>
            </a:r>
            <a:r>
              <a:rPr lang="en-US" dirty="0"/>
              <a:t> </a:t>
            </a:r>
            <a:r>
              <a:rPr lang="en-US" dirty="0" err="1"/>
              <a:t>sont</a:t>
            </a:r>
            <a:r>
              <a:rPr lang="en-US" dirty="0"/>
              <a:t> </a:t>
            </a:r>
            <a:r>
              <a:rPr lang="en-US" dirty="0" err="1"/>
              <a:t>limitées</a:t>
            </a:r>
            <a:r>
              <a:rPr lang="en-US" dirty="0"/>
              <a:t> à 3 moments</a:t>
            </a:r>
          </a:p>
          <a:p>
            <a:pPr lvl="1"/>
            <a:r>
              <a:rPr lang="en-US" dirty="0"/>
              <a:t>la </a:t>
            </a:r>
            <a:r>
              <a:rPr lang="en-US" dirty="0" err="1"/>
              <a:t>déclaration</a:t>
            </a:r>
            <a:r>
              <a:rPr lang="en-US" dirty="0"/>
              <a:t> </a:t>
            </a:r>
            <a:r>
              <a:rPr lang="en-US" dirty="0" err="1"/>
              <a:t>immédiate</a:t>
            </a:r>
            <a:r>
              <a:rPr lang="en-US" dirty="0"/>
              <a:t> </a:t>
            </a:r>
            <a:r>
              <a:rPr lang="en-US" dirty="0" err="1"/>
              <a:t>d’emploi</a:t>
            </a:r>
            <a:r>
              <a:rPr lang="en-US" dirty="0"/>
              <a:t> et de </a:t>
            </a:r>
            <a:r>
              <a:rPr lang="en-US" dirty="0" err="1"/>
              <a:t>préavis</a:t>
            </a:r>
            <a:r>
              <a:rPr lang="en-US" dirty="0"/>
              <a:t> (</a:t>
            </a:r>
            <a:r>
              <a:rPr lang="en-US" dirty="0" err="1"/>
              <a:t>Dimona</a:t>
            </a:r>
            <a:r>
              <a:rPr lang="en-US" dirty="0"/>
              <a:t>)</a:t>
            </a:r>
          </a:p>
          <a:p>
            <a:pPr lvl="1"/>
            <a:r>
              <a:rPr lang="en-US" dirty="0"/>
              <a:t>la </a:t>
            </a:r>
            <a:r>
              <a:rPr lang="en-US" dirty="0" err="1"/>
              <a:t>déclaration</a:t>
            </a:r>
            <a:r>
              <a:rPr lang="en-US" dirty="0"/>
              <a:t> </a:t>
            </a:r>
            <a:r>
              <a:rPr lang="en-US" dirty="0" err="1"/>
              <a:t>trimestrielle</a:t>
            </a:r>
            <a:r>
              <a:rPr lang="en-US" dirty="0"/>
              <a:t> relative au </a:t>
            </a:r>
            <a:r>
              <a:rPr lang="en-US" dirty="0" err="1"/>
              <a:t>salaire</a:t>
            </a:r>
            <a:r>
              <a:rPr lang="en-US" dirty="0"/>
              <a:t> et au temps de travail (</a:t>
            </a:r>
            <a:r>
              <a:rPr lang="en-US" dirty="0" err="1"/>
              <a:t>DmfA</a:t>
            </a:r>
            <a:r>
              <a:rPr lang="en-US" dirty="0"/>
              <a:t>)</a:t>
            </a:r>
          </a:p>
          <a:p>
            <a:pPr lvl="1"/>
            <a:r>
              <a:rPr lang="en-US" dirty="0"/>
              <a:t>la </a:t>
            </a:r>
            <a:r>
              <a:rPr lang="en-US" dirty="0" err="1"/>
              <a:t>survenance</a:t>
            </a:r>
            <a:r>
              <a:rPr lang="en-US" dirty="0"/>
              <a:t> d’un </a:t>
            </a:r>
            <a:r>
              <a:rPr lang="en-US" dirty="0" err="1"/>
              <a:t>risque</a:t>
            </a:r>
            <a:r>
              <a:rPr lang="en-US" dirty="0"/>
              <a:t> social (DRS)</a:t>
            </a:r>
          </a:p>
          <a:p>
            <a:r>
              <a:rPr lang="fr-FR" dirty="0"/>
              <a:t>&gt; </a:t>
            </a:r>
            <a:r>
              <a:rPr lang="en-BE" dirty="0"/>
              <a:t>50</a:t>
            </a:r>
            <a:r>
              <a:rPr lang="fr-FR" dirty="0"/>
              <a:t> millions de déclarations électroniques effectuées par les employeurs en 202</a:t>
            </a:r>
            <a:r>
              <a:rPr lang="en-BE" dirty="0"/>
              <a:t>5</a:t>
            </a:r>
            <a:endParaRPr lang="en-US" dirty="0"/>
          </a:p>
        </p:txBody>
      </p:sp>
      <p:sp>
        <p:nvSpPr>
          <p:cNvPr id="4" name="Espace réservé du numéro de diapositive 3">
            <a:extLst>
              <a:ext uri="{FF2B5EF4-FFF2-40B4-BE49-F238E27FC236}">
                <a16:creationId xmlns:a16="http://schemas.microsoft.com/office/drawing/2014/main" id="{0178F3D1-2F9A-5D62-6239-C360AC8330E1}"/>
              </a:ext>
            </a:extLst>
          </p:cNvPr>
          <p:cNvSpPr>
            <a:spLocks noGrp="1"/>
          </p:cNvSpPr>
          <p:nvPr>
            <p:ph type="sldNum" sz="quarter" idx="12"/>
          </p:nvPr>
        </p:nvSpPr>
        <p:spPr/>
        <p:txBody>
          <a:bodyPr/>
          <a:lstStyle/>
          <a:p>
            <a:fld id="{4ABFC991-18F6-485A-BE0B-9061B9D5CD41}" type="slidenum">
              <a:rPr lang="en-US" smtClean="0"/>
              <a:pPr/>
              <a:t>107</a:t>
            </a:fld>
            <a:endParaRPr lang="en-US" dirty="0"/>
          </a:p>
        </p:txBody>
      </p:sp>
    </p:spTree>
    <p:extLst>
      <p:ext uri="{BB962C8B-B14F-4D97-AF65-F5344CB8AC3E}">
        <p14:creationId xmlns:p14="http://schemas.microsoft.com/office/powerpoint/2010/main" val="21713815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pPr>
              <a:defRPr/>
            </a:pPr>
            <a:r>
              <a:rPr lang="fr-BE" dirty="0"/>
              <a:t>déclaration immédiate du début ou de la fin d’une relation de travail entre un employeur et un travailleur</a:t>
            </a:r>
          </a:p>
          <a:p>
            <a:pPr>
              <a:defRPr/>
            </a:pPr>
            <a:r>
              <a:rPr lang="fr-BE" dirty="0"/>
              <a:t>uniquement par voie électronique, 24/24 et 7/7 via</a:t>
            </a:r>
          </a:p>
          <a:p>
            <a:pPr lvl="1">
              <a:defRPr/>
            </a:pPr>
            <a:r>
              <a:rPr lang="fr-BE" dirty="0"/>
              <a:t>le portail de la sécurité sociale</a:t>
            </a:r>
          </a:p>
          <a:p>
            <a:pPr lvl="1">
              <a:defRPr/>
            </a:pPr>
            <a:r>
              <a:rPr lang="fr-BE" dirty="0"/>
              <a:t>FTP/</a:t>
            </a:r>
            <a:r>
              <a:rPr lang="fr-BE" dirty="0" err="1"/>
              <a:t>MQSeries</a:t>
            </a:r>
            <a:endParaRPr lang="fr-BE" dirty="0"/>
          </a:p>
          <a:p>
            <a:pPr lvl="1">
              <a:defRPr/>
            </a:pPr>
            <a:r>
              <a:rPr lang="fr-BE" dirty="0"/>
              <a:t>réseau Isabel</a:t>
            </a:r>
          </a:p>
          <a:p>
            <a:pPr lvl="1">
              <a:defRPr/>
            </a:pPr>
            <a:r>
              <a:rPr lang="fr-BE" dirty="0"/>
              <a:t>serveur vocal</a:t>
            </a:r>
          </a:p>
          <a:p>
            <a:pPr lvl="1">
              <a:defRPr/>
            </a:pPr>
            <a:r>
              <a:rPr lang="fr-BE" dirty="0" err="1"/>
              <a:t>gsm</a:t>
            </a:r>
            <a:endParaRPr lang="fr-BE" dirty="0"/>
          </a:p>
          <a:p>
            <a:pPr>
              <a:defRPr/>
            </a:pPr>
            <a:r>
              <a:rPr lang="fr-BE" dirty="0"/>
              <a:t>lors de la réception, l’identité du travailleur est vérifiée pour que tous les acteurs du secteur social utilisent une clé d’identification correcte et uniforme du travailleur </a:t>
            </a:r>
            <a:endParaRPr lang="en-US" dirty="0"/>
          </a:p>
          <a:p>
            <a:endParaRPr lang="en-US" dirty="0"/>
          </a:p>
        </p:txBody>
      </p:sp>
      <p:sp>
        <p:nvSpPr>
          <p:cNvPr id="4" name="Espace réservé du numéro de diapositive 3">
            <a:extLst>
              <a:ext uri="{FF2B5EF4-FFF2-40B4-BE49-F238E27FC236}">
                <a16:creationId xmlns:a16="http://schemas.microsoft.com/office/drawing/2014/main" id="{8F0D7C3C-3F95-29D2-7F24-4863A816E64C}"/>
              </a:ext>
            </a:extLst>
          </p:cNvPr>
          <p:cNvSpPr>
            <a:spLocks noGrp="1"/>
          </p:cNvSpPr>
          <p:nvPr>
            <p:ph type="sldNum" sz="quarter" idx="12"/>
          </p:nvPr>
        </p:nvSpPr>
        <p:spPr/>
        <p:txBody>
          <a:bodyPr/>
          <a:lstStyle/>
          <a:p>
            <a:fld id="{4ABFC991-18F6-485A-BE0B-9061B9D5CD41}" type="slidenum">
              <a:rPr lang="en-US" smtClean="0"/>
              <a:pPr/>
              <a:t>108</a:t>
            </a:fld>
            <a:endParaRPr lang="en-US" dirty="0"/>
          </a:p>
        </p:txBody>
      </p:sp>
    </p:spTree>
    <p:extLst>
      <p:ext uri="{BB962C8B-B14F-4D97-AF65-F5344CB8AC3E}">
        <p14:creationId xmlns:p14="http://schemas.microsoft.com/office/powerpoint/2010/main" val="3045235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defRPr/>
            </a:pPr>
            <a:r>
              <a:rPr lang="fr-BE" dirty="0"/>
              <a:t>déclaration électronique par les employeurs des données relatives aux salaires et aux temps de travail</a:t>
            </a:r>
          </a:p>
          <a:p>
            <a:pPr>
              <a:defRPr/>
            </a:pPr>
            <a:r>
              <a:rPr lang="fr-BE" dirty="0"/>
              <a:t>caractère multifonctionnel (notions harmonisées)</a:t>
            </a:r>
          </a:p>
          <a:p>
            <a:pPr>
              <a:defRPr/>
            </a:pPr>
            <a:r>
              <a:rPr lang="en-US" dirty="0"/>
              <a:t>les </a:t>
            </a:r>
            <a:r>
              <a:rPr lang="en-US" dirty="0" err="1"/>
              <a:t>données</a:t>
            </a:r>
            <a:r>
              <a:rPr lang="en-US" dirty="0"/>
              <a:t> </a:t>
            </a:r>
            <a:r>
              <a:rPr lang="en-US" dirty="0" err="1"/>
              <a:t>déclarées</a:t>
            </a:r>
            <a:r>
              <a:rPr lang="en-US" dirty="0"/>
              <a:t> </a:t>
            </a:r>
            <a:r>
              <a:rPr lang="en-US" dirty="0" err="1"/>
              <a:t>sont</a:t>
            </a:r>
            <a:r>
              <a:rPr lang="en-US" dirty="0"/>
              <a:t> </a:t>
            </a:r>
            <a:r>
              <a:rPr lang="en-US" dirty="0" err="1"/>
              <a:t>disponibles</a:t>
            </a:r>
            <a:r>
              <a:rPr lang="en-US" dirty="0"/>
              <a:t> de </a:t>
            </a:r>
            <a:r>
              <a:rPr lang="en-US" dirty="0" err="1"/>
              <a:t>façon</a:t>
            </a:r>
            <a:r>
              <a:rPr lang="en-US" dirty="0"/>
              <a:t> </a:t>
            </a:r>
            <a:r>
              <a:rPr lang="en-US" dirty="0" err="1"/>
              <a:t>électronique</a:t>
            </a:r>
            <a:r>
              <a:rPr lang="en-US" dirty="0"/>
              <a:t>, via le </a:t>
            </a:r>
            <a:r>
              <a:rPr lang="en-US" dirty="0" err="1"/>
              <a:t>réseau</a:t>
            </a:r>
            <a:r>
              <a:rPr lang="en-US" dirty="0"/>
              <a:t> de la </a:t>
            </a:r>
            <a:r>
              <a:rPr lang="en-US" dirty="0" err="1"/>
              <a:t>sécurité</a:t>
            </a:r>
            <a:r>
              <a:rPr lang="en-US" dirty="0"/>
              <a:t> </a:t>
            </a:r>
            <a:r>
              <a:rPr lang="en-US" dirty="0" err="1"/>
              <a:t>sociale</a:t>
            </a:r>
            <a:r>
              <a:rPr lang="en-US" dirty="0"/>
              <a:t>, pour </a:t>
            </a:r>
            <a:r>
              <a:rPr lang="en-US" dirty="0" err="1"/>
              <a:t>tous</a:t>
            </a:r>
            <a:r>
              <a:rPr lang="en-US" dirty="0"/>
              <a:t> les </a:t>
            </a:r>
            <a:r>
              <a:rPr lang="en-US" dirty="0" err="1"/>
              <a:t>acteurs</a:t>
            </a:r>
            <a:r>
              <a:rPr lang="en-US" dirty="0"/>
              <a:t> du </a:t>
            </a:r>
            <a:r>
              <a:rPr lang="en-US" dirty="0" err="1"/>
              <a:t>secteur</a:t>
            </a:r>
            <a:r>
              <a:rPr lang="en-US" dirty="0"/>
              <a:t> social qui </a:t>
            </a:r>
            <a:r>
              <a:rPr lang="en-US" dirty="0" err="1"/>
              <a:t>ont</a:t>
            </a:r>
            <a:r>
              <a:rPr lang="en-US" dirty="0"/>
              <a:t> </a:t>
            </a:r>
            <a:r>
              <a:rPr lang="en-US" dirty="0" err="1"/>
              <a:t>besoin</a:t>
            </a:r>
            <a:r>
              <a:rPr lang="en-US" dirty="0"/>
              <a:t> de </a:t>
            </a:r>
            <a:r>
              <a:rPr lang="en-US" dirty="0" err="1"/>
              <a:t>ces</a:t>
            </a:r>
            <a:r>
              <a:rPr lang="en-US" dirty="0"/>
              <a:t> </a:t>
            </a:r>
            <a:r>
              <a:rPr lang="en-US" dirty="0" err="1"/>
              <a:t>données</a:t>
            </a:r>
            <a:r>
              <a:rPr lang="en-US" dirty="0"/>
              <a:t> pour </a:t>
            </a:r>
            <a:r>
              <a:rPr lang="en-US" dirty="0" err="1"/>
              <a:t>l’exécution</a:t>
            </a:r>
            <a:r>
              <a:rPr lang="en-US" dirty="0"/>
              <a:t> de </a:t>
            </a:r>
            <a:r>
              <a:rPr lang="en-US" dirty="0" err="1"/>
              <a:t>leurs</a:t>
            </a:r>
            <a:r>
              <a:rPr lang="en-US" dirty="0"/>
              <a:t> missions</a:t>
            </a:r>
          </a:p>
          <a:p>
            <a:pPr>
              <a:defRPr/>
            </a:pPr>
            <a:r>
              <a:rPr lang="fr-BE" dirty="0"/>
              <a:t>moyennant un certificat électronique, peut être consultée et corrigée en ligne ultérieurement par l’employeur en ce qui concerne ses travailleurs salariés et la période durant laquelle il les a employés</a:t>
            </a:r>
            <a:endParaRPr lang="en-US" dirty="0"/>
          </a:p>
        </p:txBody>
      </p:sp>
      <p:sp>
        <p:nvSpPr>
          <p:cNvPr id="4" name="Espace réservé du numéro de diapositive 3">
            <a:extLst>
              <a:ext uri="{FF2B5EF4-FFF2-40B4-BE49-F238E27FC236}">
                <a16:creationId xmlns:a16="http://schemas.microsoft.com/office/drawing/2014/main" id="{72AE60EE-0652-2705-744B-0130A2025401}"/>
              </a:ext>
            </a:extLst>
          </p:cNvPr>
          <p:cNvSpPr>
            <a:spLocks noGrp="1"/>
          </p:cNvSpPr>
          <p:nvPr>
            <p:ph type="sldNum" sz="quarter" idx="12"/>
          </p:nvPr>
        </p:nvSpPr>
        <p:spPr/>
        <p:txBody>
          <a:bodyPr/>
          <a:lstStyle/>
          <a:p>
            <a:fld id="{4ABFC991-18F6-485A-BE0B-9061B9D5CD41}" type="slidenum">
              <a:rPr lang="en-US" smtClean="0"/>
              <a:pPr/>
              <a:t>109</a:t>
            </a:fld>
            <a:endParaRPr lang="en-US" dirty="0"/>
          </a:p>
        </p:txBody>
      </p:sp>
    </p:spTree>
    <p:extLst>
      <p:ext uri="{BB962C8B-B14F-4D97-AF65-F5344CB8AC3E}">
        <p14:creationId xmlns:p14="http://schemas.microsoft.com/office/powerpoint/2010/main" val="416090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principes communs </a:t>
            </a:r>
            <a:endParaRPr lang="en-US" dirty="0"/>
          </a:p>
        </p:txBody>
      </p:sp>
      <p:sp>
        <p:nvSpPr>
          <p:cNvPr id="3" name="Content Placeholder 2"/>
          <p:cNvSpPr>
            <a:spLocks noGrp="1"/>
          </p:cNvSpPr>
          <p:nvPr>
            <p:ph idx="1"/>
          </p:nvPr>
        </p:nvSpPr>
        <p:spPr/>
        <p:txBody>
          <a:bodyPr>
            <a:normAutofit lnSpcReduction="10000"/>
          </a:bodyPr>
          <a:lstStyle/>
          <a:p>
            <a:r>
              <a:rPr lang="fr-FR" sz="2000" b="1" dirty="0"/>
              <a:t>modélisation des informations </a:t>
            </a:r>
            <a:endParaRPr lang="fr-FR" sz="2000" b="1" strike="sngStrike" dirty="0"/>
          </a:p>
          <a:p>
            <a:pPr lvl="1"/>
            <a:r>
              <a:rPr lang="fr-FR" dirty="0">
                <a:latin typeface="Calibri" panose="020F0502020204030204" pitchFamily="34" charset="0"/>
              </a:rPr>
              <a:t>d'une façon qui se rapproche le plus possible de la réalité</a:t>
            </a:r>
          </a:p>
          <a:p>
            <a:pPr lvl="1"/>
            <a:r>
              <a:rPr lang="fr-FR" dirty="0">
                <a:latin typeface="Calibri" panose="020F0502020204030204" pitchFamily="34" charset="0"/>
              </a:rPr>
              <a:t>de sorte qu’elles puissent être utilisées de manière multifonctionnelle</a:t>
            </a:r>
          </a:p>
          <a:p>
            <a:pPr lvl="1"/>
            <a:r>
              <a:rPr lang="fr-FR" dirty="0">
                <a:latin typeface="Calibri" panose="020F0502020204030204" pitchFamily="34" charset="0"/>
              </a:rPr>
              <a:t>tient compte d'un maximum de besoins prévisibles d’utilisation des informations</a:t>
            </a:r>
          </a:p>
          <a:p>
            <a:pPr lvl="1"/>
            <a:r>
              <a:rPr lang="fr-FR" dirty="0">
                <a:latin typeface="Calibri" panose="020F0502020204030204" pitchFamily="34" charset="0"/>
              </a:rPr>
              <a:t>peut être étendue et adaptée de manière souple si la réalité ou les besoins d'utilisation changent (diminution ou augmentation)</a:t>
            </a:r>
            <a:endParaRPr lang="fr-FR" sz="2000" dirty="0">
              <a:latin typeface="Calibri" panose="020F0502020204030204" pitchFamily="34" charset="0"/>
            </a:endParaRPr>
          </a:p>
          <a:p>
            <a:pPr lvl="1"/>
            <a:endParaRPr lang="fr-FR" sz="500" dirty="0">
              <a:latin typeface="Calibri" panose="020F0502020204030204" pitchFamily="34" charset="0"/>
            </a:endParaRPr>
          </a:p>
          <a:p>
            <a:r>
              <a:rPr lang="fr-FR" sz="2000" b="1" dirty="0"/>
              <a:t>collecte unique des informations auprès des citoyens et auprès des entreprises, en coordination avec tous les acteurs et réutilisation</a:t>
            </a:r>
          </a:p>
          <a:p>
            <a:pPr lvl="1"/>
            <a:r>
              <a:rPr lang="fr-FR" dirty="0">
                <a:latin typeface="Calibri" panose="020F0502020204030204" pitchFamily="34" charset="0"/>
              </a:rPr>
              <a:t>les informations sont uniquement recueillies pour des finalités clairement définies et dans la mesure où elles sont proportionnelles à ces finalités</a:t>
            </a:r>
          </a:p>
          <a:p>
            <a:pPr lvl="1"/>
            <a:r>
              <a:rPr lang="fr-FR" dirty="0">
                <a:latin typeface="Calibri" panose="020F0502020204030204" pitchFamily="34" charset="0"/>
              </a:rPr>
              <a:t>les informations sont collectées une seule fois, le plus près possible de la source authentique</a:t>
            </a:r>
          </a:p>
          <a:p>
            <a:pPr lvl="1"/>
            <a:r>
              <a:rPr lang="fr-FR" dirty="0">
                <a:latin typeface="Calibri" panose="020F0502020204030204" pitchFamily="34" charset="0"/>
              </a:rPr>
              <a:t>via un canal choisi par les citoyens et les entreprises</a:t>
            </a:r>
          </a:p>
          <a:p>
            <a:pPr lvl="1"/>
            <a:r>
              <a:rPr lang="fr-FR" dirty="0">
                <a:latin typeface="Calibri" panose="020F0502020204030204" pitchFamily="34" charset="0"/>
              </a:rPr>
              <a:t>de préférence par la voie électronique et à l’aide de services de base uniformes</a:t>
            </a:r>
          </a:p>
          <a:p>
            <a:pPr lvl="1"/>
            <a:r>
              <a:rPr lang="fr-FR" dirty="0">
                <a:latin typeface="Calibri" panose="020F0502020204030204" pitchFamily="34" charset="0"/>
              </a:rPr>
              <a:t>avec la possibilité d’un contrôle de qualité par celui chez qui les informations sont recueillies avant le transfert des informations</a:t>
            </a:r>
          </a:p>
        </p:txBody>
      </p:sp>
      <p:sp>
        <p:nvSpPr>
          <p:cNvPr id="4" name="Espace réservé du numéro de diapositive 3">
            <a:extLst>
              <a:ext uri="{FF2B5EF4-FFF2-40B4-BE49-F238E27FC236}">
                <a16:creationId xmlns:a16="http://schemas.microsoft.com/office/drawing/2014/main" id="{8C8A1906-01CD-7A5F-97B6-DFA3C5643771}"/>
              </a:ext>
            </a:extLst>
          </p:cNvPr>
          <p:cNvSpPr>
            <a:spLocks noGrp="1"/>
          </p:cNvSpPr>
          <p:nvPr>
            <p:ph type="sldNum" sz="quarter" idx="12"/>
          </p:nvPr>
        </p:nvSpPr>
        <p:spPr/>
        <p:txBody>
          <a:bodyPr/>
          <a:lstStyle/>
          <a:p>
            <a:fld id="{4ABFC991-18F6-485A-BE0B-9061B9D5CD41}" type="slidenum">
              <a:rPr lang="en-US" smtClean="0"/>
              <a:pPr/>
              <a:t>11</a:t>
            </a:fld>
            <a:endParaRPr lang="en-US" dirty="0"/>
          </a:p>
        </p:txBody>
      </p:sp>
    </p:spTree>
    <p:extLst>
      <p:ext uri="{BB962C8B-B14F-4D97-AF65-F5344CB8AC3E}">
        <p14:creationId xmlns:p14="http://schemas.microsoft.com/office/powerpoint/2010/main" val="836524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DRS</a:t>
            </a:r>
            <a:endParaRPr lang="en-US" dirty="0"/>
          </a:p>
        </p:txBody>
      </p:sp>
      <p:sp>
        <p:nvSpPr>
          <p:cNvPr id="3" name="Content Placeholder 2"/>
          <p:cNvSpPr>
            <a:spLocks noGrp="1"/>
          </p:cNvSpPr>
          <p:nvPr>
            <p:ph idx="1"/>
          </p:nvPr>
        </p:nvSpPr>
        <p:spPr/>
        <p:txBody>
          <a:bodyPr>
            <a:normAutofit/>
          </a:bodyPr>
          <a:lstStyle/>
          <a:p>
            <a:pPr>
              <a:lnSpc>
                <a:spcPct val="90000"/>
              </a:lnSpc>
              <a:defRPr/>
            </a:pPr>
            <a:r>
              <a:rPr lang="fr-BE" dirty="0"/>
              <a:t>limitation des informations collectées aux informations qui ne sont pas encore disponibles dans le réseau du secteur social (suppression ou au moins simplification de formulaires)</a:t>
            </a:r>
          </a:p>
          <a:p>
            <a:pPr>
              <a:lnSpc>
                <a:spcPct val="90000"/>
              </a:lnSpc>
              <a:defRPr/>
            </a:pPr>
            <a:r>
              <a:rPr lang="fr-BE" dirty="0"/>
              <a:t>standardisé pour les secteurs concernés par la déclaration du risque social (incapacité de travail, maternité, accident du travail, maladie professionnelle, chômage)</a:t>
            </a:r>
          </a:p>
          <a:p>
            <a:pPr>
              <a:lnSpc>
                <a:spcPct val="90000"/>
              </a:lnSpc>
              <a:defRPr/>
            </a:pPr>
            <a:r>
              <a:rPr lang="fr-BE" dirty="0"/>
              <a:t>déclaration peut être effectuée</a:t>
            </a:r>
          </a:p>
          <a:p>
            <a:pPr lvl="1">
              <a:lnSpc>
                <a:spcPct val="90000"/>
              </a:lnSpc>
              <a:defRPr/>
            </a:pPr>
            <a:r>
              <a:rPr lang="fr-BE" dirty="0"/>
              <a:t>de façon électronique  (24/24 et 7/7) via</a:t>
            </a:r>
          </a:p>
          <a:p>
            <a:pPr lvl="2">
              <a:defRPr/>
            </a:pPr>
            <a:r>
              <a:rPr lang="fr-BE" dirty="0"/>
              <a:t>le portail de la sécurité sociale</a:t>
            </a:r>
          </a:p>
          <a:p>
            <a:pPr lvl="2">
              <a:defRPr/>
            </a:pPr>
            <a:r>
              <a:rPr lang="fr-BE" dirty="0"/>
              <a:t>FTP/</a:t>
            </a:r>
            <a:r>
              <a:rPr lang="fr-BE" dirty="0" err="1"/>
              <a:t>MQSeries</a:t>
            </a:r>
            <a:endParaRPr lang="fr-BE" dirty="0"/>
          </a:p>
          <a:p>
            <a:pPr lvl="2">
              <a:defRPr/>
            </a:pPr>
            <a:r>
              <a:rPr lang="fr-BE" dirty="0"/>
              <a:t>le réseau Isabel</a:t>
            </a:r>
          </a:p>
          <a:p>
            <a:pPr lvl="1">
              <a:defRPr/>
            </a:pPr>
            <a:r>
              <a:rPr lang="fr-BE" dirty="0"/>
              <a:t>pour quelques scénarii également sur papier (temporairement)</a:t>
            </a:r>
            <a:endParaRPr lang="fr-BE" sz="2000" dirty="0"/>
          </a:p>
          <a:p>
            <a:pPr>
              <a:lnSpc>
                <a:spcPct val="90000"/>
              </a:lnSpc>
              <a:defRPr/>
            </a:pPr>
            <a:r>
              <a:rPr lang="fr-BE" dirty="0"/>
              <a:t>conformément à des instructions uniformes</a:t>
            </a:r>
            <a:endParaRPr lang="en-US" dirty="0"/>
          </a:p>
        </p:txBody>
      </p:sp>
      <p:sp>
        <p:nvSpPr>
          <p:cNvPr id="4" name="Espace réservé du numéro de diapositive 3">
            <a:extLst>
              <a:ext uri="{FF2B5EF4-FFF2-40B4-BE49-F238E27FC236}">
                <a16:creationId xmlns:a16="http://schemas.microsoft.com/office/drawing/2014/main" id="{3E7DFFEC-72A6-57C3-5136-7A6A2AF6D743}"/>
              </a:ext>
            </a:extLst>
          </p:cNvPr>
          <p:cNvSpPr>
            <a:spLocks noGrp="1"/>
          </p:cNvSpPr>
          <p:nvPr>
            <p:ph type="sldNum" sz="quarter" idx="12"/>
          </p:nvPr>
        </p:nvSpPr>
        <p:spPr/>
        <p:txBody>
          <a:bodyPr/>
          <a:lstStyle/>
          <a:p>
            <a:fld id="{4ABFC991-18F6-485A-BE0B-9061B9D5CD41}" type="slidenum">
              <a:rPr lang="en-US" smtClean="0"/>
              <a:pPr/>
              <a:t>110</a:t>
            </a:fld>
            <a:endParaRPr lang="en-US" dirty="0"/>
          </a:p>
        </p:txBody>
      </p:sp>
    </p:spTree>
    <p:extLst>
      <p:ext uri="{BB962C8B-B14F-4D97-AF65-F5344CB8AC3E}">
        <p14:creationId xmlns:p14="http://schemas.microsoft.com/office/powerpoint/2010/main" val="18324542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les </a:t>
            </a:r>
            <a:r>
              <a:rPr lang="en-US" dirty="0" err="1"/>
              <a:t>citoyens</a:t>
            </a:r>
            <a:endParaRPr lang="en-US" dirty="0"/>
          </a:p>
        </p:txBody>
      </p:sp>
      <p:sp>
        <p:nvSpPr>
          <p:cNvPr id="3" name="Content Placeholder 2"/>
          <p:cNvSpPr>
            <a:spLocks noGrp="1"/>
          </p:cNvSpPr>
          <p:nvPr>
            <p:ph idx="1"/>
          </p:nvPr>
        </p:nvSpPr>
        <p:spPr/>
        <p:txBody>
          <a:bodyPr/>
          <a:lstStyle/>
          <a:p>
            <a:r>
              <a:rPr lang="en-US" dirty="0"/>
              <a:t>les </a:t>
            </a:r>
            <a:r>
              <a:rPr lang="en-US" dirty="0" err="1"/>
              <a:t>citoyens</a:t>
            </a:r>
            <a:r>
              <a:rPr lang="en-US" dirty="0"/>
              <a:t> </a:t>
            </a:r>
            <a:r>
              <a:rPr lang="en-US" dirty="0" err="1"/>
              <a:t>obtiennent</a:t>
            </a:r>
            <a:r>
              <a:rPr lang="en-US" dirty="0"/>
              <a:t> </a:t>
            </a:r>
            <a:r>
              <a:rPr lang="en-US" dirty="0" err="1"/>
              <a:t>leurs</a:t>
            </a:r>
            <a:r>
              <a:rPr lang="en-US" dirty="0"/>
              <a:t> droits </a:t>
            </a:r>
            <a:r>
              <a:rPr lang="en-US" dirty="0" err="1"/>
              <a:t>automatiquement</a:t>
            </a:r>
            <a:r>
              <a:rPr lang="en-US" dirty="0"/>
              <a:t> </a:t>
            </a:r>
            <a:r>
              <a:rPr lang="en-US" dirty="0" err="1"/>
              <a:t>dans</a:t>
            </a:r>
            <a:r>
              <a:rPr lang="en-US" dirty="0"/>
              <a:t> </a:t>
            </a:r>
            <a:r>
              <a:rPr lang="en-US" dirty="0" err="1"/>
              <a:t>toute</a:t>
            </a:r>
            <a:r>
              <a:rPr lang="en-US" dirty="0"/>
              <a:t> la </a:t>
            </a:r>
            <a:r>
              <a:rPr lang="en-US" dirty="0" err="1"/>
              <a:t>mesure</a:t>
            </a:r>
            <a:r>
              <a:rPr lang="en-US" dirty="0"/>
              <a:t> du possible, sur la base </a:t>
            </a:r>
            <a:r>
              <a:rPr lang="en-US" dirty="0" err="1"/>
              <a:t>d’une</a:t>
            </a:r>
            <a:r>
              <a:rPr lang="en-US" dirty="0"/>
              <a:t> </a:t>
            </a:r>
            <a:r>
              <a:rPr lang="en-US" dirty="0" err="1"/>
              <a:t>prestation</a:t>
            </a:r>
            <a:r>
              <a:rPr lang="en-US" dirty="0"/>
              <a:t> de services </a:t>
            </a:r>
            <a:r>
              <a:rPr lang="en-US" dirty="0" err="1"/>
              <a:t>électronique</a:t>
            </a:r>
            <a:r>
              <a:rPr lang="en-US" dirty="0"/>
              <a:t> entre les </a:t>
            </a:r>
            <a:r>
              <a:rPr lang="en-US" dirty="0" err="1"/>
              <a:t>acteurs</a:t>
            </a:r>
            <a:r>
              <a:rPr lang="en-US" dirty="0"/>
              <a:t> du </a:t>
            </a:r>
            <a:r>
              <a:rPr lang="en-US" dirty="0" err="1"/>
              <a:t>secteur</a:t>
            </a:r>
            <a:r>
              <a:rPr lang="en-US" dirty="0"/>
              <a:t> social</a:t>
            </a:r>
          </a:p>
          <a:p>
            <a:r>
              <a:rPr lang="en-US" dirty="0"/>
              <a:t>pour les droits qui ne </a:t>
            </a:r>
            <a:r>
              <a:rPr lang="en-US" dirty="0" err="1"/>
              <a:t>peuvent</a:t>
            </a:r>
            <a:r>
              <a:rPr lang="en-US" dirty="0"/>
              <a:t> pas </a:t>
            </a:r>
            <a:r>
              <a:rPr lang="en-US" dirty="0" err="1"/>
              <a:t>être</a:t>
            </a:r>
            <a:r>
              <a:rPr lang="en-US" dirty="0"/>
              <a:t> </a:t>
            </a:r>
            <a:r>
              <a:rPr lang="en-US" dirty="0" err="1"/>
              <a:t>accordés</a:t>
            </a:r>
            <a:r>
              <a:rPr lang="en-US" dirty="0"/>
              <a:t> </a:t>
            </a:r>
            <a:r>
              <a:rPr lang="en-US" dirty="0" err="1"/>
              <a:t>automatiquement</a:t>
            </a:r>
            <a:r>
              <a:rPr lang="en-US" dirty="0"/>
              <a:t>, des services </a:t>
            </a:r>
            <a:r>
              <a:rPr lang="en-US" dirty="0" err="1"/>
              <a:t>électroniques</a:t>
            </a:r>
            <a:r>
              <a:rPr lang="en-US" dirty="0"/>
              <a:t> </a:t>
            </a:r>
            <a:r>
              <a:rPr lang="en-US" dirty="0" err="1"/>
              <a:t>intégrés</a:t>
            </a:r>
            <a:r>
              <a:rPr lang="en-US" dirty="0"/>
              <a:t> </a:t>
            </a:r>
            <a:r>
              <a:rPr lang="en-US" dirty="0" err="1"/>
              <a:t>sont</a:t>
            </a:r>
            <a:r>
              <a:rPr lang="en-US" dirty="0"/>
              <a:t> </a:t>
            </a:r>
            <a:r>
              <a:rPr lang="en-US" dirty="0" err="1"/>
              <a:t>progressivement</a:t>
            </a:r>
            <a:r>
              <a:rPr lang="en-US" dirty="0"/>
              <a:t> </a:t>
            </a:r>
            <a:r>
              <a:rPr lang="en-US" dirty="0" err="1"/>
              <a:t>mis</a:t>
            </a:r>
            <a:r>
              <a:rPr lang="en-US" dirty="0"/>
              <a:t> à disposition via les </a:t>
            </a:r>
            <a:r>
              <a:rPr lang="en-US" dirty="0" err="1"/>
              <a:t>portails</a:t>
            </a:r>
            <a:r>
              <a:rPr lang="en-US" dirty="0"/>
              <a:t> des </a:t>
            </a:r>
            <a:r>
              <a:rPr lang="en-US" dirty="0" err="1"/>
              <a:t>acteurs</a:t>
            </a:r>
            <a:r>
              <a:rPr lang="en-US" dirty="0"/>
              <a:t> du </a:t>
            </a:r>
            <a:r>
              <a:rPr lang="en-US" dirty="0" err="1"/>
              <a:t>secteur</a:t>
            </a:r>
            <a:r>
              <a:rPr lang="en-US" dirty="0"/>
              <a:t> social</a:t>
            </a:r>
          </a:p>
          <a:p>
            <a:r>
              <a:rPr lang="en-US" dirty="0"/>
              <a:t>3</a:t>
            </a:r>
            <a:r>
              <a:rPr lang="en-BE" dirty="0"/>
              <a:t>3</a:t>
            </a:r>
            <a:r>
              <a:rPr lang="en-US" dirty="0"/>
              <a:t> services </a:t>
            </a:r>
            <a:r>
              <a:rPr lang="en-US" dirty="0" err="1"/>
              <a:t>sont</a:t>
            </a:r>
            <a:r>
              <a:rPr lang="en-US" dirty="0"/>
              <a:t> </a:t>
            </a:r>
            <a:r>
              <a:rPr lang="en-US" dirty="0" err="1"/>
              <a:t>opérationnels</a:t>
            </a:r>
            <a:r>
              <a:rPr lang="en-US" dirty="0"/>
              <a:t> via un </a:t>
            </a:r>
            <a:r>
              <a:rPr lang="en-US" dirty="0" err="1"/>
              <a:t>portail</a:t>
            </a:r>
            <a:r>
              <a:rPr lang="en-US" dirty="0"/>
              <a:t> </a:t>
            </a:r>
            <a:r>
              <a:rPr lang="en-US" dirty="0" err="1"/>
              <a:t>intégré</a:t>
            </a:r>
            <a:r>
              <a:rPr lang="en-US" dirty="0"/>
              <a:t> et/</a:t>
            </a:r>
            <a:r>
              <a:rPr lang="en-US" dirty="0" err="1"/>
              <a:t>ou</a:t>
            </a:r>
            <a:r>
              <a:rPr lang="en-US" dirty="0"/>
              <a:t> des applications mobiles</a:t>
            </a:r>
          </a:p>
        </p:txBody>
      </p:sp>
      <p:sp>
        <p:nvSpPr>
          <p:cNvPr id="4" name="Espace réservé du numéro de diapositive 3">
            <a:extLst>
              <a:ext uri="{FF2B5EF4-FFF2-40B4-BE49-F238E27FC236}">
                <a16:creationId xmlns:a16="http://schemas.microsoft.com/office/drawing/2014/main" id="{15AA45E8-184B-5607-D033-52F25AAD5F4D}"/>
              </a:ext>
            </a:extLst>
          </p:cNvPr>
          <p:cNvSpPr>
            <a:spLocks noGrp="1"/>
          </p:cNvSpPr>
          <p:nvPr>
            <p:ph type="sldNum" sz="quarter" idx="12"/>
          </p:nvPr>
        </p:nvSpPr>
        <p:spPr/>
        <p:txBody>
          <a:bodyPr/>
          <a:lstStyle/>
          <a:p>
            <a:fld id="{4ABFC991-18F6-485A-BE0B-9061B9D5CD41}" type="slidenum">
              <a:rPr lang="en-US" smtClean="0"/>
              <a:pPr/>
              <a:t>111</a:t>
            </a:fld>
            <a:endParaRPr lang="en-US" dirty="0"/>
          </a:p>
        </p:txBody>
      </p:sp>
    </p:spTree>
    <p:extLst>
      <p:ext uri="{BB962C8B-B14F-4D97-AF65-F5344CB8AC3E}">
        <p14:creationId xmlns:p14="http://schemas.microsoft.com/office/powerpoint/2010/main" val="13503986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normAutofit/>
          </a:bodyPr>
          <a:lstStyle/>
          <a:p>
            <a:r>
              <a:rPr lang="en-US" dirty="0"/>
              <a:t>transaction pour les maîtres </a:t>
            </a:r>
            <a:r>
              <a:rPr lang="en-US" dirty="0" err="1"/>
              <a:t>d’ouvrage</a:t>
            </a:r>
            <a:r>
              <a:rPr lang="en-US" dirty="0"/>
              <a:t>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consultation </a:t>
            </a:r>
            <a:r>
              <a:rPr lang="en-US" dirty="0" err="1"/>
              <a:t>électronique</a:t>
            </a:r>
            <a:r>
              <a:rPr lang="en-US" dirty="0"/>
              <a:t> du fait </a:t>
            </a:r>
            <a:r>
              <a:rPr lang="en-US" dirty="0" err="1"/>
              <a:t>qu’un</a:t>
            </a:r>
            <a:r>
              <a:rPr lang="en-US" dirty="0"/>
              <a:t> </a:t>
            </a:r>
            <a:r>
              <a:rPr lang="en-US" dirty="0" err="1"/>
              <a:t>employeur</a:t>
            </a:r>
            <a:r>
              <a:rPr lang="en-US" dirty="0"/>
              <a:t> </a:t>
            </a:r>
            <a:r>
              <a:rPr lang="en-US" dirty="0" err="1"/>
              <a:t>est</a:t>
            </a:r>
            <a:r>
              <a:rPr lang="en-US" dirty="0"/>
              <a:t> </a:t>
            </a:r>
            <a:r>
              <a:rPr lang="en-US" dirty="0" err="1"/>
              <a:t>en</a:t>
            </a:r>
            <a:r>
              <a:rPr lang="en-US" dirty="0"/>
              <a:t> </a:t>
            </a:r>
            <a:r>
              <a:rPr lang="en-US" dirty="0" err="1"/>
              <a:t>règle</a:t>
            </a:r>
            <a:r>
              <a:rPr lang="en-US" dirty="0"/>
              <a:t> avec </a:t>
            </a:r>
            <a:r>
              <a:rPr lang="en-US" dirty="0" err="1"/>
              <a:t>ses</a:t>
            </a:r>
            <a:r>
              <a:rPr lang="en-US" dirty="0"/>
              <a:t> obligations </a:t>
            </a:r>
            <a:r>
              <a:rPr lang="en-US" dirty="0" err="1"/>
              <a:t>en</a:t>
            </a:r>
            <a:r>
              <a:rPr lang="en-US" dirty="0"/>
              <a:t> </a:t>
            </a:r>
            <a:r>
              <a:rPr lang="en-US" dirty="0" err="1"/>
              <a:t>matière</a:t>
            </a:r>
            <a:r>
              <a:rPr lang="en-US" dirty="0"/>
              <a:t> de </a:t>
            </a:r>
            <a:r>
              <a:rPr lang="en-US" dirty="0" err="1"/>
              <a:t>sécurité</a:t>
            </a:r>
            <a:r>
              <a:rPr lang="en-US" dirty="0"/>
              <a:t> </a:t>
            </a:r>
            <a:r>
              <a:rPr lang="en-US" dirty="0" err="1"/>
              <a:t>sociale</a:t>
            </a:r>
            <a:r>
              <a:rPr lang="en-US" dirty="0"/>
              <a:t> et </a:t>
            </a:r>
            <a:r>
              <a:rPr lang="en-US" dirty="0" err="1"/>
              <a:t>vérification</a:t>
            </a:r>
            <a:r>
              <a:rPr lang="en-US" dirty="0"/>
              <a:t> de </a:t>
            </a:r>
            <a:r>
              <a:rPr lang="en-US" dirty="0" err="1"/>
              <a:t>l’existence</a:t>
            </a:r>
            <a:r>
              <a:rPr lang="en-US" dirty="0"/>
              <a:t> </a:t>
            </a:r>
            <a:r>
              <a:rPr lang="en-US" dirty="0" err="1"/>
              <a:t>d’une</a:t>
            </a:r>
            <a:r>
              <a:rPr lang="en-US" dirty="0"/>
              <a:t> </a:t>
            </a:r>
            <a:r>
              <a:rPr lang="en-US" dirty="0" err="1"/>
              <a:t>responsabilité</a:t>
            </a:r>
            <a:r>
              <a:rPr lang="en-US" dirty="0"/>
              <a:t> </a:t>
            </a:r>
            <a:r>
              <a:rPr lang="en-US" dirty="0" err="1"/>
              <a:t>solidaire</a:t>
            </a:r>
            <a:r>
              <a:rPr lang="en-US" dirty="0"/>
              <a:t> </a:t>
            </a:r>
            <a:r>
              <a:rPr lang="en-US" dirty="0" err="1"/>
              <a:t>ou</a:t>
            </a:r>
            <a:r>
              <a:rPr lang="en-US" dirty="0"/>
              <a:t> </a:t>
            </a:r>
            <a:r>
              <a:rPr lang="en-US" dirty="0" err="1"/>
              <a:t>d’une</a:t>
            </a:r>
            <a:r>
              <a:rPr lang="en-US" dirty="0"/>
              <a:t> obligation de </a:t>
            </a:r>
            <a:r>
              <a:rPr lang="en-US" dirty="0" err="1"/>
              <a:t>retenue</a:t>
            </a:r>
            <a:endParaRPr lang="en-US" dirty="0"/>
          </a:p>
          <a:p>
            <a:r>
              <a:rPr lang="en-US" dirty="0"/>
              <a:t>transaction pour les communes sur le </a:t>
            </a:r>
            <a:r>
              <a:rPr lang="en-US" dirty="0" err="1"/>
              <a:t>portail</a:t>
            </a:r>
            <a:r>
              <a:rPr lang="en-US" dirty="0"/>
              <a:t> de la </a:t>
            </a:r>
            <a:r>
              <a:rPr lang="en-US" dirty="0" err="1"/>
              <a:t>sécurité</a:t>
            </a:r>
            <a:r>
              <a:rPr lang="en-US" dirty="0"/>
              <a:t> </a:t>
            </a:r>
            <a:r>
              <a:rPr lang="en-US" dirty="0" err="1"/>
              <a:t>sociale</a:t>
            </a:r>
            <a:endParaRPr lang="en-US" dirty="0"/>
          </a:p>
          <a:p>
            <a:pPr lvl="1"/>
            <a:r>
              <a:rPr lang="en-US" dirty="0"/>
              <a:t>My Handicap et </a:t>
            </a:r>
            <a:r>
              <a:rPr lang="en-US" dirty="0" err="1"/>
              <a:t>Handiweb</a:t>
            </a:r>
            <a:r>
              <a:rPr lang="en-US" dirty="0"/>
              <a:t>: introduction </a:t>
            </a:r>
            <a:r>
              <a:rPr lang="en-US" dirty="0" err="1"/>
              <a:t>électronique</a:t>
            </a:r>
            <a:r>
              <a:rPr lang="en-US" dirty="0"/>
              <a:t> </a:t>
            </a:r>
            <a:r>
              <a:rPr lang="en-US" dirty="0" err="1"/>
              <a:t>d’une</a:t>
            </a:r>
            <a:r>
              <a:rPr lang="en-US" dirty="0"/>
              <a:t> </a:t>
            </a:r>
            <a:r>
              <a:rPr lang="en-US" dirty="0" err="1"/>
              <a:t>demande</a:t>
            </a:r>
            <a:r>
              <a:rPr lang="en-US" dirty="0"/>
              <a:t> </a:t>
            </a:r>
            <a:r>
              <a:rPr lang="en-US" dirty="0" err="1"/>
              <a:t>d’allocation</a:t>
            </a:r>
            <a:r>
              <a:rPr lang="en-US" dirty="0"/>
              <a:t> pour </a:t>
            </a:r>
            <a:r>
              <a:rPr lang="en-US" dirty="0" err="1"/>
              <a:t>personne</a:t>
            </a:r>
            <a:r>
              <a:rPr lang="en-US" dirty="0"/>
              <a:t> </a:t>
            </a:r>
            <a:r>
              <a:rPr lang="en-US" dirty="0" err="1"/>
              <a:t>handicapée</a:t>
            </a:r>
            <a:r>
              <a:rPr lang="en-US" dirty="0"/>
              <a:t> </a:t>
            </a:r>
            <a:r>
              <a:rPr lang="en-US" dirty="0" err="1"/>
              <a:t>auprès</a:t>
            </a:r>
            <a:r>
              <a:rPr lang="en-US" dirty="0"/>
              <a:t> du SPF </a:t>
            </a:r>
            <a:r>
              <a:rPr lang="en-US" dirty="0" err="1"/>
              <a:t>Sécurité</a:t>
            </a:r>
            <a:r>
              <a:rPr lang="en-US" dirty="0"/>
              <a:t> </a:t>
            </a:r>
            <a:r>
              <a:rPr lang="en-US" dirty="0" err="1"/>
              <a:t>sociale</a:t>
            </a:r>
            <a:endParaRPr lang="en-US" dirty="0"/>
          </a:p>
          <a:p>
            <a:pPr lvl="1"/>
            <a:r>
              <a:rPr lang="nl-BE" sz="1800" dirty="0" err="1">
                <a:effectLst/>
                <a:latin typeface="Calibri" panose="020F0502020204030204" pitchFamily="34" charset="0"/>
                <a:ea typeface="Calibri" panose="020F0502020204030204" pitchFamily="34" charset="0"/>
              </a:rPr>
              <a:t>BelgianIdPro</a:t>
            </a:r>
            <a:r>
              <a:rPr lang="nl-BE" sz="1800" dirty="0">
                <a:effectLst/>
                <a:latin typeface="Calibri" panose="020F0502020204030204" pitchFamily="34" charset="0"/>
                <a:ea typeface="Calibri" panose="020F0502020204030204" pitchFamily="34" charset="0"/>
              </a:rPr>
              <a:t> </a:t>
            </a:r>
            <a:r>
              <a:rPr lang="en-US" dirty="0"/>
              <a:t>: consultation on-line et, au </a:t>
            </a:r>
            <a:r>
              <a:rPr lang="en-US" dirty="0" err="1"/>
              <a:t>besoin</a:t>
            </a:r>
            <a:r>
              <a:rPr lang="en-US" dirty="0"/>
              <a:t>, </a:t>
            </a:r>
            <a:r>
              <a:rPr lang="en-US" dirty="0" err="1"/>
              <a:t>création</a:t>
            </a:r>
            <a:r>
              <a:rPr lang="en-US" dirty="0"/>
              <a:t> du </a:t>
            </a:r>
            <a:r>
              <a:rPr lang="en-US" dirty="0" err="1"/>
              <a:t>numéro</a:t>
            </a:r>
            <a:r>
              <a:rPr lang="en-US" dirty="0"/>
              <a:t> unique </a:t>
            </a:r>
            <a:r>
              <a:rPr lang="en-US" dirty="0" err="1"/>
              <a:t>d’identification</a:t>
            </a:r>
            <a:r>
              <a:rPr lang="en-US" dirty="0"/>
              <a:t> de la </a:t>
            </a:r>
            <a:r>
              <a:rPr lang="en-US" dirty="0" err="1"/>
              <a:t>sécurité</a:t>
            </a:r>
            <a:r>
              <a:rPr lang="en-US" dirty="0"/>
              <a:t> </a:t>
            </a:r>
            <a:r>
              <a:rPr lang="en-US" dirty="0" err="1"/>
              <a:t>sociale</a:t>
            </a:r>
            <a:r>
              <a:rPr lang="en-US" dirty="0"/>
              <a:t> dans les </a:t>
            </a:r>
            <a:r>
              <a:rPr lang="en-US" dirty="0" err="1"/>
              <a:t>registres</a:t>
            </a:r>
            <a:r>
              <a:rPr lang="en-US" dirty="0"/>
              <a:t> BCSS</a:t>
            </a:r>
          </a:p>
          <a:p>
            <a:pPr lvl="1"/>
            <a:r>
              <a:rPr lang="en-US" dirty="0"/>
              <a:t>introduction </a:t>
            </a:r>
            <a:r>
              <a:rPr lang="en-US" dirty="0" err="1"/>
              <a:t>électronique</a:t>
            </a:r>
            <a:r>
              <a:rPr lang="en-US" dirty="0"/>
              <a:t> </a:t>
            </a:r>
            <a:r>
              <a:rPr lang="en-US" dirty="0" err="1"/>
              <a:t>d’une</a:t>
            </a:r>
            <a:r>
              <a:rPr lang="en-US" dirty="0"/>
              <a:t> </a:t>
            </a:r>
            <a:r>
              <a:rPr lang="en-US" dirty="0" err="1"/>
              <a:t>demande</a:t>
            </a:r>
            <a:r>
              <a:rPr lang="en-US" dirty="0"/>
              <a:t> de pension (SFP)</a:t>
            </a:r>
          </a:p>
          <a:p>
            <a:pPr lvl="1"/>
            <a:r>
              <a:rPr lang="en-US" dirty="0"/>
              <a:t>introduction </a:t>
            </a:r>
            <a:r>
              <a:rPr lang="en-US" dirty="0" err="1"/>
              <a:t>d’une</a:t>
            </a:r>
            <a:r>
              <a:rPr lang="en-US" dirty="0"/>
              <a:t> </a:t>
            </a:r>
            <a:r>
              <a:rPr lang="en-US" dirty="0" err="1"/>
              <a:t>déclaration</a:t>
            </a:r>
            <a:r>
              <a:rPr lang="en-US" dirty="0"/>
              <a:t> </a:t>
            </a:r>
            <a:r>
              <a:rPr lang="en-US" dirty="0" err="1"/>
              <a:t>anticipée</a:t>
            </a:r>
            <a:r>
              <a:rPr lang="en-US" dirty="0"/>
              <a:t> </a:t>
            </a:r>
            <a:r>
              <a:rPr lang="en-US" dirty="0" err="1"/>
              <a:t>en</a:t>
            </a:r>
            <a:r>
              <a:rPr lang="en-US" dirty="0"/>
              <a:t> </a:t>
            </a:r>
            <a:r>
              <a:rPr lang="en-US" dirty="0" err="1"/>
              <a:t>matière</a:t>
            </a:r>
            <a:r>
              <a:rPr lang="en-US" dirty="0"/>
              <a:t> </a:t>
            </a:r>
            <a:r>
              <a:rPr lang="en-US" dirty="0" err="1"/>
              <a:t>d’euthanasie</a:t>
            </a:r>
            <a:endParaRPr lang="en-US" dirty="0"/>
          </a:p>
        </p:txBody>
      </p:sp>
      <p:sp>
        <p:nvSpPr>
          <p:cNvPr id="4" name="Espace réservé du numéro de diapositive 3">
            <a:extLst>
              <a:ext uri="{FF2B5EF4-FFF2-40B4-BE49-F238E27FC236}">
                <a16:creationId xmlns:a16="http://schemas.microsoft.com/office/drawing/2014/main" id="{6C5063BA-5957-86DB-2BFF-5026B6C4DFCD}"/>
              </a:ext>
            </a:extLst>
          </p:cNvPr>
          <p:cNvSpPr>
            <a:spLocks noGrp="1"/>
          </p:cNvSpPr>
          <p:nvPr>
            <p:ph type="sldNum" sz="quarter" idx="12"/>
          </p:nvPr>
        </p:nvSpPr>
        <p:spPr/>
        <p:txBody>
          <a:bodyPr/>
          <a:lstStyle/>
          <a:p>
            <a:fld id="{4ABFC991-18F6-485A-BE0B-9061B9D5CD41}" type="slidenum">
              <a:rPr lang="en-US" smtClean="0"/>
              <a:pPr/>
              <a:t>112</a:t>
            </a:fld>
            <a:endParaRPr lang="en-US" dirty="0"/>
          </a:p>
        </p:txBody>
      </p:sp>
    </p:spTree>
    <p:extLst>
      <p:ext uri="{BB962C8B-B14F-4D97-AF65-F5344CB8AC3E}">
        <p14:creationId xmlns:p14="http://schemas.microsoft.com/office/powerpoint/2010/main" val="2888641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pour des tiers - </a:t>
            </a:r>
            <a:r>
              <a:rPr lang="en-US" dirty="0" err="1"/>
              <a:t>exemples</a:t>
            </a:r>
            <a:endParaRPr lang="en-US" dirty="0"/>
          </a:p>
        </p:txBody>
      </p:sp>
      <p:sp>
        <p:nvSpPr>
          <p:cNvPr id="3" name="Content Placeholder 2"/>
          <p:cNvSpPr>
            <a:spLocks noGrp="1"/>
          </p:cNvSpPr>
          <p:nvPr>
            <p:ph idx="1"/>
          </p:nvPr>
        </p:nvSpPr>
        <p:spPr/>
        <p:txBody>
          <a:bodyPr/>
          <a:lstStyle/>
          <a:p>
            <a:r>
              <a:rPr lang="en-US" dirty="0"/>
              <a:t>transaction pour les </a:t>
            </a:r>
            <a:r>
              <a:rPr lang="en-US" dirty="0" err="1"/>
              <a:t>huissiers</a:t>
            </a:r>
            <a:r>
              <a:rPr lang="en-US" dirty="0"/>
              <a:t> de justice</a:t>
            </a:r>
          </a:p>
          <a:p>
            <a:pPr lvl="1"/>
            <a:r>
              <a:rPr lang="en-US" dirty="0" err="1"/>
              <a:t>quatrième</a:t>
            </a:r>
            <a:r>
              <a:rPr lang="en-US" dirty="0"/>
              <a:t> </a:t>
            </a:r>
            <a:r>
              <a:rPr lang="en-US" dirty="0" err="1"/>
              <a:t>voie</a:t>
            </a:r>
            <a:r>
              <a:rPr lang="en-US" dirty="0"/>
              <a:t> – notification </a:t>
            </a:r>
            <a:r>
              <a:rPr lang="en-US" dirty="0" err="1"/>
              <a:t>sociale</a:t>
            </a:r>
            <a:r>
              <a:rPr lang="en-US" dirty="0"/>
              <a:t>: les </a:t>
            </a:r>
            <a:r>
              <a:rPr lang="en-US" dirty="0" err="1"/>
              <a:t>officiers</a:t>
            </a:r>
            <a:r>
              <a:rPr lang="en-US" dirty="0"/>
              <a:t> publics </a:t>
            </a:r>
            <a:r>
              <a:rPr lang="en-US" dirty="0" err="1"/>
              <a:t>ou</a:t>
            </a:r>
            <a:r>
              <a:rPr lang="en-US" dirty="0"/>
              <a:t> </a:t>
            </a:r>
            <a:r>
              <a:rPr lang="en-US" dirty="0" err="1"/>
              <a:t>ministériels</a:t>
            </a:r>
            <a:r>
              <a:rPr lang="en-US" dirty="0"/>
              <a:t> </a:t>
            </a:r>
            <a:r>
              <a:rPr lang="en-US" dirty="0" err="1"/>
              <a:t>ont</a:t>
            </a:r>
            <a:r>
              <a:rPr lang="en-US" dirty="0"/>
              <a:t> la </a:t>
            </a:r>
            <a:r>
              <a:rPr lang="en-US" dirty="0" err="1"/>
              <a:t>possibilité</a:t>
            </a:r>
            <a:r>
              <a:rPr lang="en-US" dirty="0"/>
              <a:t> de </a:t>
            </a:r>
            <a:r>
              <a:rPr lang="en-US" dirty="0" err="1"/>
              <a:t>transmettre</a:t>
            </a:r>
            <a:r>
              <a:rPr lang="en-US" dirty="0"/>
              <a:t> </a:t>
            </a:r>
            <a:r>
              <a:rPr lang="en-US" dirty="0" err="1"/>
              <a:t>leurs</a:t>
            </a:r>
            <a:r>
              <a:rPr lang="en-US" dirty="0"/>
              <a:t> messages et </a:t>
            </a:r>
            <a:r>
              <a:rPr lang="en-US" dirty="0" err="1"/>
              <a:t>informations</a:t>
            </a:r>
            <a:r>
              <a:rPr lang="en-US" dirty="0"/>
              <a:t> par la </a:t>
            </a:r>
            <a:r>
              <a:rPr lang="en-US" dirty="0" err="1"/>
              <a:t>voie</a:t>
            </a:r>
            <a:r>
              <a:rPr lang="en-US" dirty="0"/>
              <a:t> </a:t>
            </a:r>
            <a:r>
              <a:rPr lang="en-US" dirty="0" err="1"/>
              <a:t>électronique</a:t>
            </a:r>
            <a:endParaRPr lang="en-US" dirty="0"/>
          </a:p>
          <a:p>
            <a:r>
              <a:rPr lang="fr-FR" dirty="0" err="1"/>
              <a:t>My</a:t>
            </a:r>
            <a:r>
              <a:rPr lang="fr-FR" dirty="0"/>
              <a:t> Handicap</a:t>
            </a:r>
          </a:p>
          <a:p>
            <a:pPr lvl="1"/>
            <a:r>
              <a:rPr lang="en-US" dirty="0"/>
              <a:t>les </a:t>
            </a:r>
            <a:r>
              <a:rPr lang="en-US" dirty="0" err="1"/>
              <a:t>personnes</a:t>
            </a:r>
            <a:r>
              <a:rPr lang="en-US" dirty="0"/>
              <a:t> </a:t>
            </a:r>
            <a:r>
              <a:rPr lang="en-US" dirty="0" err="1"/>
              <a:t>en</a:t>
            </a:r>
            <a:r>
              <a:rPr lang="en-US" dirty="0"/>
              <a:t> charge du handicap </a:t>
            </a:r>
            <a:r>
              <a:rPr lang="en-US" dirty="0" err="1"/>
              <a:t>peuvent</a:t>
            </a:r>
            <a:r>
              <a:rPr lang="en-US" dirty="0"/>
              <a:t> </a:t>
            </a:r>
            <a:r>
              <a:rPr lang="fr-FR" dirty="0"/>
              <a:t>soumettre une demande pour un citoyen et consulter le dossier d’une personne handicapée</a:t>
            </a:r>
            <a:endParaRPr lang="en-US" dirty="0"/>
          </a:p>
          <a:p>
            <a:r>
              <a:rPr lang="en-US" dirty="0" err="1"/>
              <a:t>Limosa</a:t>
            </a:r>
            <a:endParaRPr lang="en-US" dirty="0"/>
          </a:p>
          <a:p>
            <a:pPr lvl="1"/>
            <a:r>
              <a:rPr lang="en-US" dirty="0" err="1"/>
              <a:t>déclaration</a:t>
            </a:r>
            <a:r>
              <a:rPr lang="en-US" dirty="0"/>
              <a:t> </a:t>
            </a:r>
            <a:r>
              <a:rPr lang="en-US" dirty="0" err="1"/>
              <a:t>mutifonctionnelle</a:t>
            </a:r>
            <a:r>
              <a:rPr lang="en-US" dirty="0"/>
              <a:t> unique de </a:t>
            </a:r>
            <a:r>
              <a:rPr lang="en-US" dirty="0" err="1"/>
              <a:t>toutes</a:t>
            </a:r>
            <a:r>
              <a:rPr lang="en-US" dirty="0"/>
              <a:t> les </a:t>
            </a:r>
            <a:r>
              <a:rPr lang="en-US" dirty="0" err="1"/>
              <a:t>activités</a:t>
            </a:r>
            <a:r>
              <a:rPr lang="en-US" dirty="0"/>
              <a:t> de </a:t>
            </a:r>
            <a:r>
              <a:rPr lang="en-US" dirty="0" err="1"/>
              <a:t>travailleurs</a:t>
            </a:r>
            <a:r>
              <a:rPr lang="en-US" dirty="0"/>
              <a:t>, </a:t>
            </a:r>
            <a:r>
              <a:rPr lang="en-US" dirty="0" err="1"/>
              <a:t>indépendants</a:t>
            </a:r>
            <a:r>
              <a:rPr lang="en-US" dirty="0"/>
              <a:t> </a:t>
            </a:r>
            <a:r>
              <a:rPr lang="en-US" dirty="0" err="1"/>
              <a:t>ou</a:t>
            </a:r>
            <a:r>
              <a:rPr lang="en-US" dirty="0"/>
              <a:t> </a:t>
            </a:r>
            <a:r>
              <a:rPr lang="en-US" dirty="0" err="1"/>
              <a:t>stagiaires</a:t>
            </a:r>
            <a:r>
              <a:rPr lang="en-US" dirty="0"/>
              <a:t> </a:t>
            </a:r>
            <a:r>
              <a:rPr lang="en-US" dirty="0" err="1"/>
              <a:t>étrangers</a:t>
            </a:r>
            <a:r>
              <a:rPr lang="en-US" dirty="0"/>
              <a:t> sur le </a:t>
            </a:r>
            <a:r>
              <a:rPr lang="en-US" dirty="0" err="1"/>
              <a:t>territoire</a:t>
            </a:r>
            <a:r>
              <a:rPr lang="en-US" dirty="0"/>
              <a:t> </a:t>
            </a:r>
            <a:r>
              <a:rPr lang="en-US" dirty="0" err="1"/>
              <a:t>belge</a:t>
            </a:r>
            <a:endParaRPr lang="en-US" dirty="0"/>
          </a:p>
        </p:txBody>
      </p:sp>
      <p:sp>
        <p:nvSpPr>
          <p:cNvPr id="4" name="Espace réservé du numéro de diapositive 3">
            <a:extLst>
              <a:ext uri="{FF2B5EF4-FFF2-40B4-BE49-F238E27FC236}">
                <a16:creationId xmlns:a16="http://schemas.microsoft.com/office/drawing/2014/main" id="{29BA7E13-2809-ACC5-119B-ABE8425E909A}"/>
              </a:ext>
            </a:extLst>
          </p:cNvPr>
          <p:cNvSpPr>
            <a:spLocks noGrp="1"/>
          </p:cNvSpPr>
          <p:nvPr>
            <p:ph type="sldNum" sz="quarter" idx="12"/>
          </p:nvPr>
        </p:nvSpPr>
        <p:spPr/>
        <p:txBody>
          <a:bodyPr/>
          <a:lstStyle/>
          <a:p>
            <a:fld id="{4ABFC991-18F6-485A-BE0B-9061B9D5CD41}" type="slidenum">
              <a:rPr lang="en-US" smtClean="0"/>
              <a:pPr/>
              <a:t>113</a:t>
            </a:fld>
            <a:endParaRPr lang="en-US" dirty="0"/>
          </a:p>
        </p:txBody>
      </p:sp>
    </p:spTree>
    <p:extLst>
      <p:ext uri="{BB962C8B-B14F-4D97-AF65-F5344CB8AC3E}">
        <p14:creationId xmlns:p14="http://schemas.microsoft.com/office/powerpoint/2010/main" val="2542722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Portail</a:t>
            </a:r>
            <a:r>
              <a:rPr lang="en-US" dirty="0"/>
              <a:t> de la </a:t>
            </a:r>
            <a:r>
              <a:rPr lang="en-US" dirty="0" err="1"/>
              <a:t>sécurité</a:t>
            </a:r>
            <a:r>
              <a:rPr lang="en-US" dirty="0"/>
              <a:t> </a:t>
            </a:r>
            <a:r>
              <a:rPr lang="en-US" dirty="0" err="1"/>
              <a:t>sociale</a:t>
            </a:r>
            <a:endParaRPr lang="en-US" dirty="0"/>
          </a:p>
        </p:txBody>
      </p:sp>
      <p:sp>
        <p:nvSpPr>
          <p:cNvPr id="3" name="Content Placeholder 2"/>
          <p:cNvSpPr>
            <a:spLocks noGrp="1"/>
          </p:cNvSpPr>
          <p:nvPr>
            <p:ph idx="1"/>
          </p:nvPr>
        </p:nvSpPr>
        <p:spPr/>
        <p:txBody>
          <a:bodyPr>
            <a:normAutofit/>
          </a:bodyPr>
          <a:lstStyle/>
          <a:p>
            <a:r>
              <a:rPr lang="fr-FR" dirty="0"/>
              <a:t>constitue le point d’accès à toutes les informations et services en ligne relatifs à le sécurité sociale</a:t>
            </a:r>
          </a:p>
          <a:p>
            <a:r>
              <a:rPr lang="fr-FR" dirty="0"/>
              <a:t>1 volet international + 3 publics-cibles </a:t>
            </a:r>
          </a:p>
          <a:p>
            <a:pPr lvl="1"/>
            <a:r>
              <a:rPr lang="fr-FR" dirty="0"/>
              <a:t>citoyens</a:t>
            </a:r>
          </a:p>
          <a:p>
            <a:pPr lvl="1"/>
            <a:r>
              <a:rPr lang="fr-FR" dirty="0"/>
              <a:t>entreprises (employeurs, indépendants, mandataires, prestataires de services sociaux, curateurs, travailler avec des contractants, ...)</a:t>
            </a:r>
          </a:p>
          <a:p>
            <a:pPr lvl="1"/>
            <a:r>
              <a:rPr lang="fr-FR" dirty="0"/>
              <a:t>fonctionnaires et autres professionnels de la sécurité sociale</a:t>
            </a:r>
          </a:p>
          <a:p>
            <a:r>
              <a:rPr lang="fr-FR" dirty="0"/>
              <a:t>le portail propose un aperçu des finalités de chaque service en ligne ainsi que du niveau de sécurité requis pour y accéder</a:t>
            </a:r>
          </a:p>
          <a:p>
            <a:r>
              <a:rPr lang="fr-FR" dirty="0"/>
              <a:t>la BCSS joue un rôle moteur dans son développement et assure la coordination du volet informatif</a:t>
            </a:r>
          </a:p>
          <a:p>
            <a:endParaRPr lang="en-US" dirty="0"/>
          </a:p>
        </p:txBody>
      </p:sp>
      <p:sp>
        <p:nvSpPr>
          <p:cNvPr id="4" name="Espace réservé du numéro de diapositive 3">
            <a:extLst>
              <a:ext uri="{FF2B5EF4-FFF2-40B4-BE49-F238E27FC236}">
                <a16:creationId xmlns:a16="http://schemas.microsoft.com/office/drawing/2014/main" id="{254D9828-70ED-527B-C5EE-2B2359A9C48A}"/>
              </a:ext>
            </a:extLst>
          </p:cNvPr>
          <p:cNvSpPr>
            <a:spLocks noGrp="1"/>
          </p:cNvSpPr>
          <p:nvPr>
            <p:ph type="sldNum" sz="quarter" idx="12"/>
          </p:nvPr>
        </p:nvSpPr>
        <p:spPr/>
        <p:txBody>
          <a:bodyPr/>
          <a:lstStyle/>
          <a:p>
            <a:fld id="{4ABFC991-18F6-485A-BE0B-9061B9D5CD41}" type="slidenum">
              <a:rPr lang="en-US" smtClean="0"/>
              <a:pPr/>
              <a:t>114</a:t>
            </a:fld>
            <a:endParaRPr lang="en-US" dirty="0"/>
          </a:p>
        </p:txBody>
      </p:sp>
    </p:spTree>
    <p:extLst>
      <p:ext uri="{BB962C8B-B14F-4D97-AF65-F5344CB8AC3E}">
        <p14:creationId xmlns:p14="http://schemas.microsoft.com/office/powerpoint/2010/main" val="33225684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80815-AAD1-4A57-B829-159B256B6BF8}"/>
              </a:ext>
            </a:extLst>
          </p:cNvPr>
          <p:cNvSpPr>
            <a:spLocks noGrp="1"/>
          </p:cNvSpPr>
          <p:nvPr>
            <p:ph type="title"/>
          </p:nvPr>
        </p:nvSpPr>
        <p:spPr/>
        <p:txBody>
          <a:bodyPr/>
          <a:lstStyle/>
          <a:p>
            <a:r>
              <a:rPr lang="nl-BE" dirty="0"/>
              <a:t>P</a:t>
            </a:r>
            <a:r>
              <a:rPr lang="en-BE" dirty="0" err="1"/>
              <a:t>ortail</a:t>
            </a:r>
            <a:r>
              <a:rPr lang="en-BE" dirty="0"/>
              <a:t> </a:t>
            </a:r>
            <a:r>
              <a:rPr lang="en-BE" dirty="0" err="1"/>
              <a:t>sécurité</a:t>
            </a:r>
            <a:r>
              <a:rPr lang="en-BE" dirty="0"/>
              <a:t> </a:t>
            </a:r>
            <a:r>
              <a:rPr lang="en-BE" dirty="0" err="1"/>
              <a:t>sociale</a:t>
            </a:r>
            <a:endParaRPr lang="nl-BE" dirty="0"/>
          </a:p>
        </p:txBody>
      </p:sp>
      <p:sp>
        <p:nvSpPr>
          <p:cNvPr id="3" name="Espace réservé du contenu 2">
            <a:extLst>
              <a:ext uri="{FF2B5EF4-FFF2-40B4-BE49-F238E27FC236}">
                <a16:creationId xmlns:a16="http://schemas.microsoft.com/office/drawing/2014/main" id="{BBE7B85B-ABEB-4FA0-A226-4AC16D88156C}"/>
              </a:ext>
            </a:extLst>
          </p:cNvPr>
          <p:cNvSpPr>
            <a:spLocks noGrp="1"/>
          </p:cNvSpPr>
          <p:nvPr>
            <p:ph idx="1"/>
          </p:nvPr>
        </p:nvSpPr>
        <p:spPr/>
        <p:txBody>
          <a:bodyPr>
            <a:normAutofit/>
          </a:bodyPr>
          <a:lstStyle/>
          <a:p>
            <a:r>
              <a:rPr lang="en-BE" dirty="0" err="1">
                <a:solidFill>
                  <a:srgbClr val="3C4043"/>
                </a:solidFill>
              </a:rPr>
              <a:t>évolution</a:t>
            </a:r>
            <a:r>
              <a:rPr lang="en-BE" dirty="0">
                <a:solidFill>
                  <a:srgbClr val="3C4043"/>
                </a:solidFill>
              </a:rPr>
              <a:t> vers un </a:t>
            </a:r>
            <a:r>
              <a:rPr lang="en-BE" dirty="0" err="1">
                <a:solidFill>
                  <a:srgbClr val="3C4043"/>
                </a:solidFill>
              </a:rPr>
              <a:t>portail</a:t>
            </a:r>
            <a:r>
              <a:rPr lang="en-BE" dirty="0">
                <a:solidFill>
                  <a:srgbClr val="3C4043"/>
                </a:solidFill>
              </a:rPr>
              <a:t> dans la </a:t>
            </a:r>
            <a:r>
              <a:rPr lang="en-BE" dirty="0" err="1">
                <a:solidFill>
                  <a:srgbClr val="3C4043"/>
                </a:solidFill>
              </a:rPr>
              <a:t>philosophie</a:t>
            </a:r>
            <a:r>
              <a:rPr lang="en-BE" dirty="0">
                <a:solidFill>
                  <a:srgbClr val="3C4043"/>
                </a:solidFill>
              </a:rPr>
              <a:t> </a:t>
            </a:r>
            <a:r>
              <a:rPr lang="en-BE" dirty="0" err="1">
                <a:solidFill>
                  <a:srgbClr val="3C4043"/>
                </a:solidFill>
              </a:rPr>
              <a:t>eGov</a:t>
            </a:r>
            <a:r>
              <a:rPr lang="en-BE" dirty="0">
                <a:solidFill>
                  <a:srgbClr val="3C4043"/>
                </a:solidFill>
              </a:rPr>
              <a:t> 3.0</a:t>
            </a:r>
          </a:p>
          <a:p>
            <a:pPr lvl="1"/>
            <a:r>
              <a:rPr lang="fr-FR" sz="2000" dirty="0">
                <a:solidFill>
                  <a:srgbClr val="3C4043"/>
                </a:solidFill>
              </a:rPr>
              <a:t>utilisateur final au centre </a:t>
            </a:r>
            <a:r>
              <a:rPr lang="en-BE" sz="2000" dirty="0">
                <a:solidFill>
                  <a:srgbClr val="3C4043"/>
                </a:solidFill>
                <a:sym typeface="Wingdings" panose="05000000000000000000" pitchFamily="2" charset="2"/>
              </a:rPr>
              <a:t></a:t>
            </a:r>
            <a:r>
              <a:rPr lang="fr-FR" sz="2000" dirty="0">
                <a:solidFill>
                  <a:srgbClr val="3C4043"/>
                </a:solidFill>
              </a:rPr>
              <a:t> l'expérience utilisateur est adaptée au parcours utilisateur (et non au fonctionnement interne) et est simple et intuitive</a:t>
            </a:r>
            <a:endParaRPr lang="en-BE" sz="2000" dirty="0">
              <a:solidFill>
                <a:srgbClr val="3C4043"/>
              </a:solidFill>
            </a:endParaRPr>
          </a:p>
          <a:p>
            <a:pPr lvl="1"/>
            <a:r>
              <a:rPr lang="en-BE" sz="2000" dirty="0">
                <a:solidFill>
                  <a:srgbClr val="3C4043"/>
                </a:solidFill>
              </a:rPr>
              <a:t>e</a:t>
            </a:r>
            <a:r>
              <a:rPr lang="fr-FR" sz="2000" dirty="0" err="1">
                <a:solidFill>
                  <a:srgbClr val="3C4043"/>
                </a:solidFill>
              </a:rPr>
              <a:t>xpérience</a:t>
            </a:r>
            <a:r>
              <a:rPr lang="fr-FR" sz="2000" dirty="0">
                <a:solidFill>
                  <a:srgbClr val="3C4043"/>
                </a:solidFill>
              </a:rPr>
              <a:t> sur mesure </a:t>
            </a:r>
            <a:r>
              <a:rPr lang="en-BE" sz="2000" dirty="0">
                <a:solidFill>
                  <a:srgbClr val="3C4043"/>
                </a:solidFill>
                <a:sym typeface="Wingdings" panose="05000000000000000000" pitchFamily="2" charset="2"/>
              </a:rPr>
              <a:t></a:t>
            </a:r>
            <a:r>
              <a:rPr lang="fr-FR" sz="2000" dirty="0">
                <a:solidFill>
                  <a:srgbClr val="3C4043"/>
                </a:solidFill>
              </a:rPr>
              <a:t> l'utilisateur reçoit les informations et les services les plus pertinents, tant avant qu'après son inscription</a:t>
            </a:r>
            <a:endParaRPr lang="en-BE" sz="2000" dirty="0">
              <a:solidFill>
                <a:srgbClr val="3C4043"/>
              </a:solidFill>
            </a:endParaRPr>
          </a:p>
          <a:p>
            <a:pPr lvl="1"/>
            <a:r>
              <a:rPr lang="en-BE" sz="2000" dirty="0">
                <a:solidFill>
                  <a:srgbClr val="3C4043"/>
                </a:solidFill>
              </a:rPr>
              <a:t>p</a:t>
            </a:r>
            <a:r>
              <a:rPr lang="fr-FR" sz="2000" dirty="0">
                <a:solidFill>
                  <a:srgbClr val="3C4043"/>
                </a:solidFill>
              </a:rPr>
              <a:t>as d'erreur possible </a:t>
            </a:r>
            <a:r>
              <a:rPr lang="en-BE" sz="2000" dirty="0">
                <a:solidFill>
                  <a:srgbClr val="3C4043"/>
                </a:solidFill>
                <a:sym typeface="Wingdings" panose="05000000000000000000" pitchFamily="2" charset="2"/>
              </a:rPr>
              <a:t> </a:t>
            </a:r>
            <a:r>
              <a:rPr lang="fr-FR" sz="2000" dirty="0">
                <a:solidFill>
                  <a:srgbClr val="3C4043"/>
                </a:solidFill>
              </a:rPr>
              <a:t>l'utilisateur trouve toujours son chemin, sans se perdre dans un trop grand nombre d'entrées</a:t>
            </a:r>
            <a:endParaRPr lang="en-BE" sz="2000" dirty="0">
              <a:solidFill>
                <a:srgbClr val="3C4043"/>
              </a:solidFill>
            </a:endParaRPr>
          </a:p>
        </p:txBody>
      </p:sp>
      <p:sp>
        <p:nvSpPr>
          <p:cNvPr id="4" name="Espace réservé du numéro de diapositive 3">
            <a:extLst>
              <a:ext uri="{FF2B5EF4-FFF2-40B4-BE49-F238E27FC236}">
                <a16:creationId xmlns:a16="http://schemas.microsoft.com/office/drawing/2014/main" id="{0928DE45-0ACE-4BA1-8C9B-F4368374EDAF}"/>
              </a:ext>
            </a:extLst>
          </p:cNvPr>
          <p:cNvSpPr>
            <a:spLocks noGrp="1"/>
          </p:cNvSpPr>
          <p:nvPr>
            <p:ph type="sldNum" sz="quarter" idx="12"/>
          </p:nvPr>
        </p:nvSpPr>
        <p:spPr/>
        <p:txBody>
          <a:bodyPr/>
          <a:lstStyle/>
          <a:p>
            <a:fld id="{4ABFC991-18F6-485A-BE0B-9061B9D5CD41}" type="slidenum">
              <a:rPr lang="en-US" smtClean="0"/>
              <a:pPr/>
              <a:t>115</a:t>
            </a:fld>
            <a:endParaRPr lang="en-US" dirty="0"/>
          </a:p>
        </p:txBody>
      </p:sp>
    </p:spTree>
    <p:extLst>
      <p:ext uri="{BB962C8B-B14F-4D97-AF65-F5344CB8AC3E}">
        <p14:creationId xmlns:p14="http://schemas.microsoft.com/office/powerpoint/2010/main" val="28595750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1541A36E-6BC3-CB8B-BC07-56848B9F874F}"/>
              </a:ext>
            </a:extLst>
          </p:cNvPr>
          <p:cNvPicPr>
            <a:picLocks noChangeAspect="1"/>
          </p:cNvPicPr>
          <p:nvPr/>
        </p:nvPicPr>
        <p:blipFill>
          <a:blip r:embed="rId2"/>
          <a:stretch>
            <a:fillRect/>
          </a:stretch>
        </p:blipFill>
        <p:spPr>
          <a:xfrm>
            <a:off x="231139" y="734334"/>
            <a:ext cx="11729721" cy="5389331"/>
          </a:xfrm>
          <a:prstGeom prst="rect">
            <a:avLst/>
          </a:prstGeom>
        </p:spPr>
      </p:pic>
    </p:spTree>
    <p:extLst>
      <p:ext uri="{BB962C8B-B14F-4D97-AF65-F5344CB8AC3E}">
        <p14:creationId xmlns:p14="http://schemas.microsoft.com/office/powerpoint/2010/main" val="39135360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6. Europe</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2739914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err="1"/>
              <a:t>Cadre</a:t>
            </a:r>
            <a:r>
              <a:rPr lang="nl-BE" dirty="0"/>
              <a:t> </a:t>
            </a:r>
            <a:r>
              <a:rPr lang="nl-BE" dirty="0" err="1"/>
              <a:t>européen</a:t>
            </a:r>
            <a:r>
              <a:rPr lang="nl-BE" dirty="0"/>
              <a:t>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a:t>Carte européenne d'assurance maladie</a:t>
            </a:r>
            <a:r>
              <a:rPr lang="en-BE" dirty="0"/>
              <a:t> (CEAM)</a:t>
            </a:r>
          </a:p>
          <a:p>
            <a:r>
              <a:rPr lang="nl-NL" dirty="0"/>
              <a:t>European </a:t>
            </a:r>
            <a:r>
              <a:rPr lang="nl-NL" dirty="0" err="1"/>
              <a:t>Disability</a:t>
            </a:r>
            <a:r>
              <a:rPr lang="nl-NL" dirty="0"/>
              <a:t> Card (EDC) e</a:t>
            </a:r>
            <a:r>
              <a:rPr lang="en-BE" dirty="0"/>
              <a:t>t carte de </a:t>
            </a:r>
            <a:r>
              <a:rPr lang="en-BE" dirty="0" err="1"/>
              <a:t>stationnement</a:t>
            </a:r>
            <a:r>
              <a:rPr lang="en-BE" dirty="0"/>
              <a:t> pour </a:t>
            </a:r>
            <a:r>
              <a:rPr lang="nl-NL" dirty="0"/>
              <a:t>handicap</a:t>
            </a:r>
            <a:r>
              <a:rPr lang="en-BE" dirty="0" err="1"/>
              <a:t>és</a:t>
            </a:r>
            <a:endParaRPr lang="nl-NL" dirty="0"/>
          </a:p>
          <a:p>
            <a:r>
              <a:rPr lang="fr-FR" dirty="0"/>
              <a:t>Single Digital Gateway</a:t>
            </a:r>
            <a:r>
              <a:rPr lang="en-BE" dirty="0"/>
              <a:t> (SDG)</a:t>
            </a:r>
            <a:endParaRPr lang="fr-FR" dirty="0"/>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
        <p:nvSpPr>
          <p:cNvPr id="4" name="Espace réservé du numéro de diapositive 3">
            <a:extLst>
              <a:ext uri="{FF2B5EF4-FFF2-40B4-BE49-F238E27FC236}">
                <a16:creationId xmlns:a16="http://schemas.microsoft.com/office/drawing/2014/main" id="{809FEA50-16B3-880D-C99F-096F90DB9AA4}"/>
              </a:ext>
            </a:extLst>
          </p:cNvPr>
          <p:cNvSpPr>
            <a:spLocks noGrp="1"/>
          </p:cNvSpPr>
          <p:nvPr>
            <p:ph type="sldNum" sz="quarter" idx="12"/>
          </p:nvPr>
        </p:nvSpPr>
        <p:spPr/>
        <p:txBody>
          <a:bodyPr/>
          <a:lstStyle/>
          <a:p>
            <a:fld id="{4ABFC991-18F6-485A-BE0B-9061B9D5CD41}" type="slidenum">
              <a:rPr lang="en-US" smtClean="0"/>
              <a:pPr/>
              <a:t>118</a:t>
            </a:fld>
            <a:endParaRPr lang="en-US" dirty="0"/>
          </a:p>
        </p:txBody>
      </p:sp>
    </p:spTree>
    <p:extLst>
      <p:ext uri="{BB962C8B-B14F-4D97-AF65-F5344CB8AC3E}">
        <p14:creationId xmlns:p14="http://schemas.microsoft.com/office/powerpoint/2010/main" val="26142514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NL" dirty="0" err="1"/>
              <a:t>chaque</a:t>
            </a:r>
            <a:r>
              <a:rPr lang="nl-NL" dirty="0"/>
              <a:t> </a:t>
            </a:r>
            <a:r>
              <a:rPr lang="nl-NL" dirty="0" err="1"/>
              <a:t>Etat</a:t>
            </a:r>
            <a:r>
              <a:rPr lang="nl-NL" dirty="0"/>
              <a:t> </a:t>
            </a:r>
            <a:r>
              <a:rPr lang="nl-NL" dirty="0" err="1"/>
              <a:t>membre</a:t>
            </a:r>
            <a:r>
              <a:rPr lang="nl-NL" dirty="0"/>
              <a:t> </a:t>
            </a:r>
            <a:r>
              <a:rPr lang="nl-NL" dirty="0" err="1"/>
              <a:t>est</a:t>
            </a:r>
            <a:r>
              <a:rPr lang="nl-NL" dirty="0"/>
              <a:t> </a:t>
            </a:r>
            <a:r>
              <a:rPr lang="nl-NL" dirty="0" err="1"/>
              <a:t>tenu</a:t>
            </a:r>
            <a:r>
              <a:rPr lang="nl-NL" dirty="0"/>
              <a:t> </a:t>
            </a:r>
            <a:r>
              <a:rPr lang="nl-NL" dirty="0" err="1"/>
              <a:t>d’offrir</a:t>
            </a:r>
            <a:r>
              <a:rPr lang="nl-NL" dirty="0"/>
              <a:t> </a:t>
            </a:r>
            <a:r>
              <a:rPr lang="nl-NL" dirty="0" err="1"/>
              <a:t>gratuitement</a:t>
            </a:r>
            <a:r>
              <a:rPr lang="nl-NL" dirty="0"/>
              <a:t> </a:t>
            </a:r>
            <a:r>
              <a:rPr lang="nl-NL" dirty="0" err="1"/>
              <a:t>un</a:t>
            </a:r>
            <a:r>
              <a:rPr lang="nl-NL" dirty="0"/>
              <a:t> </a:t>
            </a:r>
            <a:r>
              <a:rPr lang="fr-FR" dirty="0"/>
              <a:t>« portefeuille d’identité numérique » </a:t>
            </a:r>
          </a:p>
          <a:p>
            <a:r>
              <a:rPr lang="fr-FR" dirty="0"/>
              <a:t>sésame pour s’identifier en Europe et s’authentifier sur des services gouvernementaux en ligne</a:t>
            </a:r>
            <a:endParaRPr lang="nl-NL" dirty="0"/>
          </a:p>
          <a:p>
            <a:r>
              <a:rPr lang="fr-FR" dirty="0"/>
              <a:t>la BCSS participe à l’élaboration du portefeuille numérique belge avec le SPF BOSA, pour </a:t>
            </a:r>
            <a:r>
              <a:rPr lang="fr-FR" sz="2000" dirty="0"/>
              <a:t> </a:t>
            </a:r>
          </a:p>
          <a:p>
            <a:pPr lvl="1"/>
            <a:r>
              <a:rPr lang="fr-FR" dirty="0"/>
              <a:t>l’authentification de l'identité (numérique) sur base de la source authentique Registre national </a:t>
            </a:r>
          </a:p>
          <a:p>
            <a:pPr lvl="1"/>
            <a:r>
              <a:rPr lang="fr-FR" dirty="0"/>
              <a:t>la possibilité de charger et d'enregistrer des justificatifs numériques pour une vérification hors ligne</a:t>
            </a:r>
          </a:p>
          <a:p>
            <a:pPr lvl="1"/>
            <a:r>
              <a:rPr lang="fr-FR" dirty="0"/>
              <a:t>la lecture des informations au moyen d'un code QR signé avec mise à disposition aussi en format PDF</a:t>
            </a:r>
          </a:p>
          <a:p>
            <a:pPr lvl="1"/>
            <a:r>
              <a:rPr lang="fr-FR" dirty="0"/>
              <a:t>l’application MyGov.be (voir infra)</a:t>
            </a:r>
            <a:endParaRPr lang="nl-NL" dirty="0"/>
          </a:p>
          <a:p>
            <a:pPr lvl="2"/>
            <a:endParaRPr lang="nl-NL" dirty="0"/>
          </a:p>
          <a:p>
            <a:pPr lvl="2"/>
            <a:endParaRPr lang="en-US" dirty="0"/>
          </a:p>
        </p:txBody>
      </p:sp>
      <p:sp>
        <p:nvSpPr>
          <p:cNvPr id="4" name="Espace réservé du numéro de diapositive 3">
            <a:extLst>
              <a:ext uri="{FF2B5EF4-FFF2-40B4-BE49-F238E27FC236}">
                <a16:creationId xmlns:a16="http://schemas.microsoft.com/office/drawing/2014/main" id="{7CB7040D-0015-DCF8-9EB4-FE331763794F}"/>
              </a:ext>
            </a:extLst>
          </p:cNvPr>
          <p:cNvSpPr>
            <a:spLocks noGrp="1"/>
          </p:cNvSpPr>
          <p:nvPr>
            <p:ph type="sldNum" sz="quarter" idx="12"/>
          </p:nvPr>
        </p:nvSpPr>
        <p:spPr/>
        <p:txBody>
          <a:bodyPr/>
          <a:lstStyle/>
          <a:p>
            <a:fld id="{4ABFC991-18F6-485A-BE0B-9061B9D5CD41}" type="slidenum">
              <a:rPr lang="en-US" smtClean="0"/>
              <a:pPr/>
              <a:t>119</a:t>
            </a:fld>
            <a:endParaRPr lang="en-US" dirty="0"/>
          </a:p>
        </p:txBody>
      </p:sp>
    </p:spTree>
    <p:extLst>
      <p:ext uri="{BB962C8B-B14F-4D97-AF65-F5344CB8AC3E}">
        <p14:creationId xmlns:p14="http://schemas.microsoft.com/office/powerpoint/2010/main" val="224323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b="1" dirty="0"/>
              <a:t>gestion des informations</a:t>
            </a:r>
          </a:p>
          <a:p>
            <a:pPr lvl="1"/>
            <a:r>
              <a:rPr lang="fr-FR" dirty="0"/>
              <a:t>répartition des tâches entre les acteurs du secteur social en ce qui concerne la collecte, la validation, la gestion, l’enregistrement des informations dans des sources authentiques et l'initiative de l’échange de données (pull et push)</a:t>
            </a:r>
          </a:p>
          <a:p>
            <a:pPr lvl="1"/>
            <a:r>
              <a:rPr lang="fr-FR" dirty="0"/>
              <a:t>les informations peuvent être agrégées de manière flexible en fonction de l'évolution des besoins</a:t>
            </a:r>
          </a:p>
          <a:p>
            <a:pPr lvl="1"/>
            <a:r>
              <a:rPr lang="fr-FR" dirty="0"/>
              <a:t>obligation de signaler les erreurs présumées dans les informations à l’acteur chargé de les valider </a:t>
            </a:r>
          </a:p>
          <a:p>
            <a:pPr lvl="1"/>
            <a:r>
              <a:rPr lang="fr-FR" dirty="0"/>
              <a:t>l’acteur chargé de valider les informations est tenu d'analyser les erreurs présumées signalées, de les corriger si nécessaire et de mettre les informations corrigées à la disposition des organismes concernés connus</a:t>
            </a:r>
          </a:p>
          <a:p>
            <a:pPr lvl="1"/>
            <a:r>
              <a:rPr lang="fr-FR" dirty="0"/>
              <a:t>les informations sont gérées pour le temps nécessaire en fonction des besoins de l'organisation, de la politique ou de la réglementation, ou encore, de préférence sous forme anonyme ou codée, aussi longtemps qu’elles ont une valeur historique ou d'archive pertinente</a:t>
            </a:r>
          </a:p>
        </p:txBody>
      </p:sp>
      <p:sp>
        <p:nvSpPr>
          <p:cNvPr id="4" name="Espace réservé du numéro de diapositive 3">
            <a:extLst>
              <a:ext uri="{FF2B5EF4-FFF2-40B4-BE49-F238E27FC236}">
                <a16:creationId xmlns:a16="http://schemas.microsoft.com/office/drawing/2014/main" id="{28FE2C17-68AA-0B53-9105-D3BEAED072E4}"/>
              </a:ext>
            </a:extLst>
          </p:cNvPr>
          <p:cNvSpPr>
            <a:spLocks noGrp="1"/>
          </p:cNvSpPr>
          <p:nvPr>
            <p:ph type="sldNum" sz="quarter" idx="12"/>
          </p:nvPr>
        </p:nvSpPr>
        <p:spPr/>
        <p:txBody>
          <a:bodyPr/>
          <a:lstStyle/>
          <a:p>
            <a:fld id="{4ABFC991-18F6-485A-BE0B-9061B9D5CD41}" type="slidenum">
              <a:rPr lang="en-US" smtClean="0"/>
              <a:pPr/>
              <a:t>12</a:t>
            </a:fld>
            <a:endParaRPr lang="en-US" dirty="0"/>
          </a:p>
        </p:txBody>
      </p:sp>
    </p:spTree>
    <p:extLst>
      <p:ext uri="{BB962C8B-B14F-4D97-AF65-F5344CB8AC3E}">
        <p14:creationId xmlns:p14="http://schemas.microsoft.com/office/powerpoint/2010/main" val="159859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premiers use cases</a:t>
            </a:r>
          </a:p>
        </p:txBody>
      </p:sp>
      <p:sp>
        <p:nvSpPr>
          <p:cNvPr id="3" name="Content Placeholder 2"/>
          <p:cNvSpPr>
            <a:spLocks noGrp="1"/>
          </p:cNvSpPr>
          <p:nvPr>
            <p:ph idx="1"/>
          </p:nvPr>
        </p:nvSpPr>
        <p:spPr>
          <a:noFill/>
        </p:spPr>
        <p:txBody>
          <a:bodyPr>
            <a:normAutofit/>
          </a:bodyPr>
          <a:lstStyle/>
          <a:p>
            <a:r>
              <a:rPr lang="fr-FR" dirty="0"/>
              <a:t>sécurité sociale</a:t>
            </a:r>
            <a:endParaRPr lang="nl-NL" strike="sngStrike" dirty="0"/>
          </a:p>
          <a:p>
            <a:pPr lvl="1"/>
            <a:r>
              <a:rPr lang="fr-FR" dirty="0"/>
              <a:t>numérisation de la carte isi+</a:t>
            </a:r>
          </a:p>
          <a:p>
            <a:pPr lvl="1"/>
            <a:r>
              <a:rPr lang="fr-FR" dirty="0"/>
              <a:t>statuts sociaux </a:t>
            </a:r>
            <a:r>
              <a:rPr lang="fr-FR" dirty="0">
                <a:sym typeface="Wingdings" panose="05000000000000000000" pitchFamily="2" charset="2"/>
              </a:rPr>
              <a:t> alternative pour MyBEnefits</a:t>
            </a:r>
            <a:endParaRPr lang="fr-FR" dirty="0"/>
          </a:p>
          <a:p>
            <a:pPr lvl="1"/>
            <a:r>
              <a:rPr lang="fr-FR" dirty="0"/>
              <a:t>carte de parking pour les personnes avec handicap</a:t>
            </a:r>
            <a:endParaRPr lang="nl-NL" strike="sngStrike" dirty="0"/>
          </a:p>
          <a:p>
            <a:r>
              <a:rPr lang="fr-FR" dirty="0"/>
              <a:t>domaine de la santé</a:t>
            </a:r>
            <a:r>
              <a:rPr lang="nl-NL" dirty="0"/>
              <a:t> </a:t>
            </a:r>
          </a:p>
          <a:p>
            <a:pPr lvl="1"/>
            <a:r>
              <a:rPr lang="fr-FR" dirty="0"/>
              <a:t>certificats Covid existants (certificat de test, de rétablissement et de vaccination)</a:t>
            </a:r>
          </a:p>
          <a:p>
            <a:r>
              <a:rPr lang="nl-NL" dirty="0"/>
              <a:t>niveau </a:t>
            </a:r>
            <a:r>
              <a:rPr lang="nl-NL" dirty="0" err="1"/>
              <a:t>européen</a:t>
            </a:r>
            <a:r>
              <a:rPr lang="nl-NL" dirty="0"/>
              <a:t> </a:t>
            </a:r>
          </a:p>
          <a:p>
            <a:pPr lvl="1"/>
            <a:r>
              <a:rPr lang="nl-NL" dirty="0"/>
              <a:t>European Health Insurance Card (EHIC)</a:t>
            </a:r>
            <a:r>
              <a:rPr lang="en-BE" dirty="0"/>
              <a:t> [carte </a:t>
            </a:r>
            <a:r>
              <a:rPr lang="en-BE" dirty="0" err="1"/>
              <a:t>européenne</a:t>
            </a:r>
            <a:r>
              <a:rPr lang="en-BE" dirty="0"/>
              <a:t> </a:t>
            </a:r>
            <a:r>
              <a:rPr lang="en-BE" dirty="0" err="1"/>
              <a:t>d’assurance</a:t>
            </a:r>
            <a:r>
              <a:rPr lang="en-BE" dirty="0"/>
              <a:t> </a:t>
            </a:r>
            <a:r>
              <a:rPr lang="en-BE" dirty="0" err="1"/>
              <a:t>maladie</a:t>
            </a:r>
            <a:r>
              <a:rPr lang="en-BE" dirty="0"/>
              <a:t> (CEAM)]</a:t>
            </a:r>
            <a:endParaRPr lang="nl-NL" dirty="0"/>
          </a:p>
          <a:p>
            <a:pPr lvl="1"/>
            <a:r>
              <a:rPr lang="nl-NL" dirty="0"/>
              <a:t>European </a:t>
            </a:r>
            <a:r>
              <a:rPr lang="nl-NL" dirty="0" err="1"/>
              <a:t>Disability</a:t>
            </a:r>
            <a:r>
              <a:rPr lang="nl-NL" dirty="0"/>
              <a:t> Card (EDC)</a:t>
            </a:r>
          </a:p>
          <a:p>
            <a:r>
              <a:rPr lang="nl-NL" dirty="0"/>
              <a:t>niveau </a:t>
            </a:r>
            <a:r>
              <a:rPr lang="nl-NL" dirty="0" err="1"/>
              <a:t>mondial</a:t>
            </a:r>
            <a:endParaRPr lang="nl-NL" dirty="0"/>
          </a:p>
          <a:p>
            <a:pPr lvl="1"/>
            <a:r>
              <a:rPr lang="nl-NL" dirty="0" err="1"/>
              <a:t>certificats</a:t>
            </a:r>
            <a:r>
              <a:rPr lang="nl-NL" dirty="0"/>
              <a:t> de </a:t>
            </a:r>
            <a:r>
              <a:rPr lang="nl-NL" dirty="0" err="1"/>
              <a:t>vaccination</a:t>
            </a:r>
            <a:r>
              <a:rPr lang="nl-NL" dirty="0"/>
              <a:t> (</a:t>
            </a:r>
            <a:r>
              <a:rPr lang="nl-NL" dirty="0" err="1"/>
              <a:t>Organisation</a:t>
            </a:r>
            <a:r>
              <a:rPr lang="nl-NL" dirty="0"/>
              <a:t> mondiale de la Santé (OMS))</a:t>
            </a:r>
            <a:endParaRPr lang="en-US" dirty="0"/>
          </a:p>
        </p:txBody>
      </p:sp>
      <p:sp>
        <p:nvSpPr>
          <p:cNvPr id="4" name="Espace réservé du numéro de diapositive 3">
            <a:extLst>
              <a:ext uri="{FF2B5EF4-FFF2-40B4-BE49-F238E27FC236}">
                <a16:creationId xmlns:a16="http://schemas.microsoft.com/office/drawing/2014/main" id="{F02DEBA1-A1C8-E9B7-5446-D1F656F78556}"/>
              </a:ext>
            </a:extLst>
          </p:cNvPr>
          <p:cNvSpPr>
            <a:spLocks noGrp="1"/>
          </p:cNvSpPr>
          <p:nvPr>
            <p:ph type="sldNum" sz="quarter" idx="12"/>
          </p:nvPr>
        </p:nvSpPr>
        <p:spPr/>
        <p:txBody>
          <a:bodyPr/>
          <a:lstStyle/>
          <a:p>
            <a:fld id="{4ABFC991-18F6-485A-BE0B-9061B9D5CD41}" type="slidenum">
              <a:rPr lang="en-US" smtClean="0"/>
              <a:pPr/>
              <a:t>120</a:t>
            </a:fld>
            <a:endParaRPr lang="en-US" dirty="0"/>
          </a:p>
        </p:txBody>
      </p:sp>
    </p:spTree>
    <p:extLst>
      <p:ext uri="{BB962C8B-B14F-4D97-AF65-F5344CB8AC3E}">
        <p14:creationId xmlns:p14="http://schemas.microsoft.com/office/powerpoint/2010/main" val="19722372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p>
        </p:txBody>
      </p:sp>
      <p:sp>
        <p:nvSpPr>
          <p:cNvPr id="3" name="Content Placeholder 2"/>
          <p:cNvSpPr>
            <a:spLocks noGrp="1"/>
          </p:cNvSpPr>
          <p:nvPr>
            <p:ph idx="1"/>
          </p:nvPr>
        </p:nvSpPr>
        <p:spPr/>
        <p:txBody>
          <a:bodyPr>
            <a:normAutofit/>
          </a:bodyPr>
          <a:lstStyle/>
          <a:p>
            <a:r>
              <a:rPr lang="en-BE" dirty="0"/>
              <a:t>la CEAM </a:t>
            </a:r>
            <a:r>
              <a:rPr lang="fr-FR" dirty="0"/>
              <a:t>garantit aux citoyens de l'UE des soins de santé médicalement nécessaires lorsqu'ils séjournent dans un autre État membre, au même coût que s'ils étaient assurés dans </a:t>
            </a:r>
            <a:r>
              <a:rPr lang="en-BE" dirty="0" err="1"/>
              <a:t>cet</a:t>
            </a:r>
            <a:r>
              <a:rPr lang="fr-FR" dirty="0"/>
              <a:t> État membre</a:t>
            </a:r>
            <a:endParaRPr lang="en-BE" dirty="0"/>
          </a:p>
          <a:p>
            <a:r>
              <a:rPr lang="en-BE" dirty="0" err="1"/>
              <a:t>problèmes</a:t>
            </a:r>
            <a:r>
              <a:rPr lang="en-BE" dirty="0"/>
              <a:t> </a:t>
            </a:r>
            <a:r>
              <a:rPr lang="en-BE" dirty="0" err="1"/>
              <a:t>actuels</a:t>
            </a:r>
            <a:endParaRPr lang="en-BE" dirty="0"/>
          </a:p>
          <a:p>
            <a:pPr lvl="1"/>
            <a:r>
              <a:rPr lang="fr-BE" dirty="0"/>
              <a:t>tarifs d’assurance pas garantis au moment de la prestation de soins</a:t>
            </a:r>
          </a:p>
          <a:p>
            <a:pPr lvl="1"/>
            <a:r>
              <a:rPr lang="fr-BE" dirty="0"/>
              <a:t>2</a:t>
            </a:r>
            <a:r>
              <a:rPr lang="en-BE" dirty="0"/>
              <a:t>42</a:t>
            </a:r>
            <a:r>
              <a:rPr lang="fr-BE" dirty="0"/>
              <a:t> millions de CEAM papier</a:t>
            </a:r>
            <a:r>
              <a:rPr lang="en-BE" dirty="0"/>
              <a:t>/plastique</a:t>
            </a:r>
            <a:r>
              <a:rPr lang="fr-BE" dirty="0"/>
              <a:t> </a:t>
            </a:r>
            <a:r>
              <a:rPr lang="en-BE" dirty="0" err="1"/>
              <a:t>en</a:t>
            </a:r>
            <a:r>
              <a:rPr lang="en-BE" dirty="0"/>
              <a:t> circulation </a:t>
            </a:r>
            <a:r>
              <a:rPr lang="en-BE" dirty="0" err="1"/>
              <a:t>chaque</a:t>
            </a:r>
            <a:r>
              <a:rPr lang="en-BE" dirty="0"/>
              <a:t> </a:t>
            </a:r>
            <a:r>
              <a:rPr lang="en-BE" dirty="0" err="1"/>
              <a:t>année</a:t>
            </a:r>
            <a:r>
              <a:rPr lang="fr-BE" dirty="0"/>
              <a:t> </a:t>
            </a:r>
            <a:r>
              <a:rPr lang="fr-BE" dirty="0">
                <a:sym typeface="Wingdings" panose="05000000000000000000" pitchFamily="2" charset="2"/>
              </a:rPr>
              <a:t></a:t>
            </a:r>
            <a:r>
              <a:rPr lang="fr-BE" dirty="0"/>
              <a:t> coût </a:t>
            </a:r>
            <a:r>
              <a:rPr lang="en-BE" dirty="0"/>
              <a:t>et impact </a:t>
            </a:r>
            <a:r>
              <a:rPr lang="en-BE" dirty="0" err="1"/>
              <a:t>environnemental</a:t>
            </a:r>
            <a:endParaRPr lang="fr-BE" dirty="0"/>
          </a:p>
          <a:p>
            <a:pPr lvl="1"/>
            <a:r>
              <a:rPr lang="fr-BE" dirty="0"/>
              <a:t>en cas d’oubli </a:t>
            </a:r>
            <a:r>
              <a:rPr lang="fr-BE" dirty="0">
                <a:sym typeface="Wingdings" panose="05000000000000000000" pitchFamily="2" charset="2"/>
              </a:rPr>
              <a:t></a:t>
            </a:r>
            <a:r>
              <a:rPr lang="fr-BE" dirty="0"/>
              <a:t> pas de téléchargement de la CEAM électronique</a:t>
            </a:r>
            <a:endParaRPr lang="en-BE" dirty="0"/>
          </a:p>
          <a:p>
            <a:pPr lvl="1"/>
            <a:r>
              <a:rPr lang="en-BE" dirty="0"/>
              <a:t>la version </a:t>
            </a:r>
            <a:r>
              <a:rPr lang="fr-FR" dirty="0"/>
              <a:t>papier/plastique actuelle est sujette à la fraude</a:t>
            </a:r>
            <a:endParaRPr lang="en-BE" dirty="0"/>
          </a:p>
          <a:p>
            <a:pPr lvl="1"/>
            <a:r>
              <a:rPr lang="en-BE" dirty="0"/>
              <a:t>u</a:t>
            </a:r>
            <a:r>
              <a:rPr lang="fr-FR" dirty="0"/>
              <a:t>n</a:t>
            </a:r>
            <a:r>
              <a:rPr lang="en-BE" dirty="0"/>
              <a:t>e CEAM </a:t>
            </a:r>
            <a:r>
              <a:rPr lang="fr-FR" dirty="0"/>
              <a:t>numérique au sein de l'écosystème EUDI </a:t>
            </a:r>
            <a:r>
              <a:rPr lang="fr-FR" dirty="0" err="1"/>
              <a:t>Wallet</a:t>
            </a:r>
            <a:r>
              <a:rPr lang="fr-FR" dirty="0"/>
              <a:t> est en cours de développement au sein du consortium DC4EU </a:t>
            </a:r>
            <a:r>
              <a:rPr lang="en-BE" dirty="0">
                <a:sym typeface="Wingdings" panose="05000000000000000000" pitchFamily="2" charset="2"/>
              </a:rPr>
              <a:t></a:t>
            </a:r>
            <a:r>
              <a:rPr lang="fr-FR" dirty="0"/>
              <a:t> pas disponible avant 2029 </a:t>
            </a:r>
            <a:r>
              <a:rPr lang="en-BE" dirty="0">
                <a:sym typeface="Wingdings" panose="05000000000000000000" pitchFamily="2" charset="2"/>
              </a:rPr>
              <a:t></a:t>
            </a:r>
            <a:r>
              <a:rPr lang="fr-FR" dirty="0"/>
              <a:t> tout le monde n'utilisera pas le portefeuille numérique</a:t>
            </a:r>
            <a:endParaRPr lang="fr-BE" dirty="0"/>
          </a:p>
          <a:p>
            <a:r>
              <a:rPr lang="fr-FR" dirty="0"/>
              <a:t>nécessité d'une alternative numérique plus rapide, d'une solution complémentaire et permanente</a:t>
            </a:r>
            <a:endParaRPr lang="en-US" dirty="0"/>
          </a:p>
        </p:txBody>
      </p:sp>
      <p:sp>
        <p:nvSpPr>
          <p:cNvPr id="4" name="Espace réservé du numéro de diapositive 3">
            <a:extLst>
              <a:ext uri="{FF2B5EF4-FFF2-40B4-BE49-F238E27FC236}">
                <a16:creationId xmlns:a16="http://schemas.microsoft.com/office/drawing/2014/main" id="{4F418CC7-34F2-8356-8656-06B4530FE4FE}"/>
              </a:ext>
            </a:extLst>
          </p:cNvPr>
          <p:cNvSpPr>
            <a:spLocks noGrp="1"/>
          </p:cNvSpPr>
          <p:nvPr>
            <p:ph type="sldNum" sz="quarter" idx="12"/>
          </p:nvPr>
        </p:nvSpPr>
        <p:spPr/>
        <p:txBody>
          <a:bodyPr/>
          <a:lstStyle/>
          <a:p>
            <a:fld id="{4ABFC991-18F6-485A-BE0B-9061B9D5CD41}" type="slidenum">
              <a:rPr lang="en-US" smtClean="0"/>
              <a:pPr/>
              <a:t>121</a:t>
            </a:fld>
            <a:endParaRPr lang="en-US" dirty="0"/>
          </a:p>
        </p:txBody>
      </p:sp>
    </p:spTree>
    <p:extLst>
      <p:ext uri="{BB962C8B-B14F-4D97-AF65-F5344CB8AC3E}">
        <p14:creationId xmlns:p14="http://schemas.microsoft.com/office/powerpoint/2010/main" val="27486733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BE" dirty="0"/>
              <a:t>Digitalisation de la </a:t>
            </a:r>
            <a:r>
              <a:rPr lang="fr-BE" dirty="0"/>
              <a:t>CEAM</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en-BE" dirty="0"/>
              <a:t>e</a:t>
            </a:r>
            <a:r>
              <a:rPr lang="fr-FR" dirty="0"/>
              <a:t>n collaboration avec la Commission européenne (CE), </a:t>
            </a:r>
            <a:r>
              <a:rPr lang="en-BE" dirty="0"/>
              <a:t>la BCSS </a:t>
            </a:r>
            <a:r>
              <a:rPr lang="fr-FR" dirty="0"/>
              <a:t>dirige le « groupe ad hoc (AHG) sur la </a:t>
            </a:r>
            <a:r>
              <a:rPr lang="en-BE" dirty="0"/>
              <a:t>digitalisation</a:t>
            </a:r>
            <a:r>
              <a:rPr lang="fr-FR" dirty="0"/>
              <a:t> de la CEAM</a:t>
            </a:r>
            <a:endParaRPr lang="nl-NL" strike="sngStrike" dirty="0"/>
          </a:p>
          <a:p>
            <a:r>
              <a:rPr lang="en-BE" dirty="0"/>
              <a:t>le </a:t>
            </a:r>
            <a:r>
              <a:rPr lang="en-IE" dirty="0"/>
              <a:t>AHG</a:t>
            </a:r>
            <a:r>
              <a:rPr lang="fr-FR" dirty="0"/>
              <a:t> a déposé les spécifications </a:t>
            </a:r>
            <a:r>
              <a:rPr lang="en-BE" dirty="0"/>
              <a:t>business</a:t>
            </a:r>
            <a:r>
              <a:rPr lang="fr-FR" dirty="0"/>
              <a:t> et techniques d'une solution alternative</a:t>
            </a:r>
            <a:endParaRPr lang="en-IE" dirty="0"/>
          </a:p>
          <a:p>
            <a:r>
              <a:rPr lang="en-BE" dirty="0"/>
              <a:t>l</a:t>
            </a:r>
            <a:r>
              <a:rPr lang="fr-FR" dirty="0"/>
              <a:t>es </a:t>
            </a:r>
            <a:r>
              <a:rPr lang="en-BE" dirty="0" err="1"/>
              <a:t>organismes</a:t>
            </a:r>
            <a:r>
              <a:rPr lang="en-BE" dirty="0"/>
              <a:t> </a:t>
            </a:r>
            <a:r>
              <a:rPr lang="en-BE" dirty="0" err="1"/>
              <a:t>assureurs</a:t>
            </a:r>
            <a:r>
              <a:rPr lang="en-BE" dirty="0"/>
              <a:t> </a:t>
            </a:r>
            <a:r>
              <a:rPr lang="en-BE" dirty="0" err="1"/>
              <a:t>belges</a:t>
            </a:r>
            <a:r>
              <a:rPr lang="en-BE" dirty="0"/>
              <a:t> </a:t>
            </a:r>
            <a:r>
              <a:rPr lang="fr-FR" dirty="0"/>
              <a:t>demandent une version </a:t>
            </a:r>
            <a:r>
              <a:rPr lang="en-BE" dirty="0" err="1"/>
              <a:t>digitale</a:t>
            </a:r>
            <a:r>
              <a:rPr lang="en-BE" dirty="0"/>
              <a:t>,</a:t>
            </a:r>
            <a:r>
              <a:rPr lang="fr-FR" dirty="0"/>
              <a:t> reconnue au niveau transfrontalier</a:t>
            </a:r>
            <a:endParaRPr lang="en-BE" dirty="0"/>
          </a:p>
          <a:p>
            <a:r>
              <a:rPr lang="en-BE" dirty="0"/>
              <a:t>l</a:t>
            </a:r>
            <a:r>
              <a:rPr lang="fr-FR" dirty="0"/>
              <a:t>a Belgique </a:t>
            </a:r>
            <a:r>
              <a:rPr lang="en-BE" dirty="0" err="1"/>
              <a:t>va</a:t>
            </a:r>
            <a:r>
              <a:rPr lang="en-BE" dirty="0"/>
              <a:t> déjà </a:t>
            </a:r>
            <a:r>
              <a:rPr lang="en-BE" dirty="0" err="1"/>
              <a:t>digitaliser</a:t>
            </a:r>
            <a:r>
              <a:rPr lang="fr-FR" dirty="0"/>
              <a:t> la délivrance du </a:t>
            </a:r>
            <a:r>
              <a:rPr lang="en-IE" dirty="0"/>
              <a:t> </a:t>
            </a:r>
            <a:r>
              <a:rPr lang="en-BE" dirty="0"/>
              <a:t>“</a:t>
            </a:r>
            <a:r>
              <a:rPr lang="en-IE" dirty="0"/>
              <a:t>Provisional Replacement Certificate</a:t>
            </a:r>
            <a:r>
              <a:rPr lang="en-BE" dirty="0"/>
              <a:t>”</a:t>
            </a:r>
            <a:r>
              <a:rPr lang="en-IE" dirty="0"/>
              <a:t> </a:t>
            </a:r>
            <a:r>
              <a:rPr lang="en-BE" dirty="0"/>
              <a:t>(</a:t>
            </a:r>
            <a:r>
              <a:rPr lang="en-IE" dirty="0"/>
              <a:t>PRC) </a:t>
            </a:r>
            <a:r>
              <a:rPr lang="fr-FR" dirty="0"/>
              <a:t>conformément aux spécifications d</a:t>
            </a:r>
            <a:r>
              <a:rPr lang="en-BE" dirty="0"/>
              <a:t>u </a:t>
            </a:r>
            <a:r>
              <a:rPr lang="fr-FR" dirty="0"/>
              <a:t>AHG</a:t>
            </a:r>
            <a:endParaRPr lang="en-IE" strike="sngStrike" dirty="0"/>
          </a:p>
          <a:p>
            <a:pPr lvl="1"/>
            <a:r>
              <a:rPr lang="en-BE" dirty="0"/>
              <a:t>e-</a:t>
            </a:r>
            <a:r>
              <a:rPr lang="nl-NL" dirty="0"/>
              <a:t>PRC </a:t>
            </a:r>
            <a:r>
              <a:rPr lang="en-BE" dirty="0">
                <a:sym typeface="Wingdings" panose="05000000000000000000" pitchFamily="2" charset="2"/>
              </a:rPr>
              <a:t></a:t>
            </a:r>
            <a:r>
              <a:rPr lang="en-BE" dirty="0"/>
              <a:t> </a:t>
            </a:r>
            <a:r>
              <a:rPr lang="fr-FR" dirty="0"/>
              <a:t>un document PDF électronique enrichi d'un code QR contenant les données qui sont également visibles sur le document PDF et signées numériquement</a:t>
            </a:r>
            <a:endParaRPr lang="nl-NL" dirty="0"/>
          </a:p>
          <a:p>
            <a:pPr lvl="1"/>
            <a:r>
              <a:rPr lang="en-BE" dirty="0" err="1"/>
              <a:t>coopération</a:t>
            </a:r>
            <a:r>
              <a:rPr lang="nl-NL" dirty="0"/>
              <a:t> </a:t>
            </a:r>
            <a:endParaRPr lang="en-BE" dirty="0"/>
          </a:p>
          <a:p>
            <a:pPr lvl="2"/>
            <a:r>
              <a:rPr lang="fr-FR" dirty="0"/>
              <a:t>avec la CE pour l'utilisation du référentiel institutionnel EESSI en tant que registre de confiance (infrastructure PKI)</a:t>
            </a:r>
            <a:endParaRPr lang="nl-NL" dirty="0"/>
          </a:p>
          <a:p>
            <a:pPr lvl="2"/>
            <a:r>
              <a:rPr lang="fr-FR" dirty="0"/>
              <a:t>avec le SPF BOSA pour l'inclusion de l'e-PRC dans MyGov.be et le scannage et la validation du code QR</a:t>
            </a:r>
            <a:endParaRPr lang="nl-NL" dirty="0"/>
          </a:p>
          <a:p>
            <a:r>
              <a:rPr lang="fr-FR" dirty="0"/>
              <a:t>déploiement en production </a:t>
            </a:r>
            <a:r>
              <a:rPr lang="en-BE" dirty="0"/>
              <a:t>courant </a:t>
            </a:r>
            <a:r>
              <a:rPr lang="fr-FR" dirty="0"/>
              <a:t>2026</a:t>
            </a:r>
            <a:endParaRPr lang="en-IE" dirty="0"/>
          </a:p>
        </p:txBody>
      </p:sp>
      <p:sp>
        <p:nvSpPr>
          <p:cNvPr id="4" name="Espace réservé du numéro de diapositive 3">
            <a:extLst>
              <a:ext uri="{FF2B5EF4-FFF2-40B4-BE49-F238E27FC236}">
                <a16:creationId xmlns:a16="http://schemas.microsoft.com/office/drawing/2014/main" id="{9433759F-83D5-AF2D-A3B3-176793ED9576}"/>
              </a:ext>
            </a:extLst>
          </p:cNvPr>
          <p:cNvSpPr>
            <a:spLocks noGrp="1"/>
          </p:cNvSpPr>
          <p:nvPr>
            <p:ph type="sldNum" sz="quarter" idx="12"/>
          </p:nvPr>
        </p:nvSpPr>
        <p:spPr/>
        <p:txBody>
          <a:bodyPr/>
          <a:lstStyle/>
          <a:p>
            <a:fld id="{4ABFC991-18F6-485A-BE0B-9061B9D5CD41}" type="slidenum">
              <a:rPr lang="en-US" smtClean="0"/>
              <a:pPr/>
              <a:t>122</a:t>
            </a:fld>
            <a:endParaRPr lang="en-US" dirty="0"/>
          </a:p>
        </p:txBody>
      </p:sp>
    </p:spTree>
    <p:extLst>
      <p:ext uri="{BB962C8B-B14F-4D97-AF65-F5344CB8AC3E}">
        <p14:creationId xmlns:p14="http://schemas.microsoft.com/office/powerpoint/2010/main" val="521361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3038544"/>
            <a:ext cx="8612371" cy="707886"/>
          </a:xfrm>
          <a:prstGeom prst="rect">
            <a:avLst/>
          </a:prstGeom>
          <a:solidFill>
            <a:schemeClr val="accent5">
              <a:lumMod val="50000"/>
            </a:schemeClr>
          </a:solid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demos –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ePRC</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&amp;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eBox</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2667458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ePRC</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124</a:t>
            </a:fld>
            <a:endParaRPr lang="en-US" dirty="0"/>
          </a:p>
        </p:txBody>
      </p:sp>
      <p:pic>
        <p:nvPicPr>
          <p:cNvPr id="5" name="0ePRC_English">
            <a:hlinkClick r:id="" action="ppaction://media"/>
            <a:extLst>
              <a:ext uri="{FF2B5EF4-FFF2-40B4-BE49-F238E27FC236}">
                <a16:creationId xmlns:a16="http://schemas.microsoft.com/office/drawing/2014/main" id="{B0A95119-CE4D-4130-845F-4101B1308D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15776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eBox</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125</a:t>
            </a:fld>
            <a:endParaRPr lang="en-US" dirty="0"/>
          </a:p>
        </p:txBody>
      </p:sp>
      <p:pic>
        <p:nvPicPr>
          <p:cNvPr id="5" name="0eBox_English">
            <a:hlinkClick r:id="" action="ppaction://media"/>
            <a:extLst>
              <a:ext uri="{FF2B5EF4-FFF2-40B4-BE49-F238E27FC236}">
                <a16:creationId xmlns:a16="http://schemas.microsoft.com/office/drawing/2014/main" id="{458B1CD7-2999-407B-9416-071043C31E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39091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3F84B-C919-85FB-3EDA-1CA228D173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56D36AD-5F20-26A4-8A94-FA7F950594BC}"/>
              </a:ext>
            </a:extLst>
          </p:cNvPr>
          <p:cNvSpPr>
            <a:spLocks noGrp="1"/>
          </p:cNvSpPr>
          <p:nvPr>
            <p:ph type="title"/>
          </p:nvPr>
        </p:nvSpPr>
        <p:spPr/>
        <p:txBody>
          <a:bodyPr/>
          <a:lstStyle/>
          <a:p>
            <a:r>
              <a:rPr lang="fr-BE" dirty="0">
                <a:solidFill>
                  <a:srgbClr val="0070C0"/>
                </a:solidFill>
              </a:rPr>
              <a:t>EDC et carte européenne de stationnement</a:t>
            </a:r>
          </a:p>
        </p:txBody>
      </p:sp>
      <p:sp>
        <p:nvSpPr>
          <p:cNvPr id="3" name="Espace réservé du contenu 2">
            <a:extLst>
              <a:ext uri="{FF2B5EF4-FFF2-40B4-BE49-F238E27FC236}">
                <a16:creationId xmlns:a16="http://schemas.microsoft.com/office/drawing/2014/main" id="{3F31FE77-DEBD-3116-1BF8-B5E8D3301543}"/>
              </a:ext>
            </a:extLst>
          </p:cNvPr>
          <p:cNvSpPr>
            <a:spLocks noGrp="1"/>
          </p:cNvSpPr>
          <p:nvPr>
            <p:ph idx="1"/>
          </p:nvPr>
        </p:nvSpPr>
        <p:spPr/>
        <p:txBody>
          <a:bodyPr>
            <a:normAutofit/>
          </a:bodyPr>
          <a:lstStyle/>
          <a:p>
            <a:r>
              <a:rPr lang="fr-BE"/>
              <a:t>chaque Etat membre devra délivrer une version physique de la carte EDC (« European Disability Card ») et de la carte de stationnement pour personnes en situation de handicap</a:t>
            </a:r>
          </a:p>
          <a:p>
            <a:r>
              <a:rPr lang="fr-BE"/>
              <a:t>carte physique </a:t>
            </a:r>
            <a:r>
              <a:rPr lang="fr-BE">
                <a:sym typeface="Wingdings" panose="05000000000000000000" pitchFamily="2" charset="2"/>
              </a:rPr>
              <a:t></a:t>
            </a:r>
            <a:r>
              <a:rPr lang="fr-BE"/>
              <a:t> avec un code QR ou d’autres caractéristiques numériques pour</a:t>
            </a:r>
          </a:p>
          <a:p>
            <a:pPr lvl="1"/>
            <a:r>
              <a:rPr lang="fr-BE"/>
              <a:t>garantir la validité et l’authenticité de la carte + l'intégrité des données</a:t>
            </a:r>
          </a:p>
          <a:p>
            <a:pPr lvl="1"/>
            <a:r>
              <a:rPr lang="fr-BE"/>
              <a:t>éviter la fraude</a:t>
            </a:r>
          </a:p>
          <a:p>
            <a:pPr lvl="1"/>
            <a:r>
              <a:rPr lang="fr-BE"/>
              <a:t>régler des questions d'interopérabilité en matière de lecture des données</a:t>
            </a:r>
          </a:p>
          <a:p>
            <a:r>
              <a:rPr lang="fr-BE"/>
              <a:t>déploiement dans les Etats membres pour le 5 juin 2028 au plus tard</a:t>
            </a:r>
          </a:p>
          <a:p>
            <a:r>
              <a:rPr lang="fr-BE"/>
              <a:t>une version numérique est prévue </a:t>
            </a:r>
          </a:p>
          <a:p>
            <a:r>
              <a:rPr lang="fr-BE"/>
              <a:t>premiers contacts ont eu lieu avec le SPF Sécurité sociale et SPF BOSA pour l’intégration dans MyGov.be</a:t>
            </a:r>
          </a:p>
          <a:p>
            <a:r>
              <a:rPr lang="fr-BE"/>
              <a:t>plusieurs réunions avec la Commission et les Etats membres (preparation of delegated act)</a:t>
            </a:r>
          </a:p>
          <a:p>
            <a:endParaRPr lang="nl-BE" dirty="0"/>
          </a:p>
        </p:txBody>
      </p:sp>
      <p:sp>
        <p:nvSpPr>
          <p:cNvPr id="4" name="Espace réservé du numéro de diapositive 3">
            <a:extLst>
              <a:ext uri="{FF2B5EF4-FFF2-40B4-BE49-F238E27FC236}">
                <a16:creationId xmlns:a16="http://schemas.microsoft.com/office/drawing/2014/main" id="{31F9B2CB-A5DF-1B51-C2F7-420E6E093EBE}"/>
              </a:ext>
            </a:extLst>
          </p:cNvPr>
          <p:cNvSpPr>
            <a:spLocks noGrp="1"/>
          </p:cNvSpPr>
          <p:nvPr>
            <p:ph type="sldNum" sz="quarter" idx="12"/>
          </p:nvPr>
        </p:nvSpPr>
        <p:spPr/>
        <p:txBody>
          <a:bodyPr/>
          <a:lstStyle/>
          <a:p>
            <a:fld id="{4ABFC991-18F6-485A-BE0B-9061B9D5CD41}" type="slidenum">
              <a:rPr lang="en-US" smtClean="0"/>
              <a:pPr/>
              <a:t>126</a:t>
            </a:fld>
            <a:endParaRPr lang="en-US"/>
          </a:p>
        </p:txBody>
      </p:sp>
    </p:spTree>
    <p:extLst>
      <p:ext uri="{BB962C8B-B14F-4D97-AF65-F5344CB8AC3E}">
        <p14:creationId xmlns:p14="http://schemas.microsoft.com/office/powerpoint/2010/main" val="34577410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fr-BE" dirty="0"/>
              <a:t>Single Digital Gateway (SDG)</a:t>
            </a:r>
            <a:endParaRPr lang="en-BE" dirty="0"/>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fr-FR" dirty="0"/>
              <a:t>SDG crée une passerelle numérique unique, conformément à un réglementation européenne</a:t>
            </a:r>
          </a:p>
          <a:p>
            <a:r>
              <a:rPr lang="fr-FR" dirty="0"/>
              <a:t>où tous les citoyens et entreprises d’un pays de l’UE peuvent trouver des informations, des procédures et des services en ligne pour soutenir et résoudre leurs problèmes au sein d’un autre pays de l’UE</a:t>
            </a:r>
          </a:p>
          <a:p>
            <a:r>
              <a:rPr lang="fr-FR" dirty="0"/>
              <a:t>but</a:t>
            </a:r>
          </a:p>
          <a:p>
            <a:pPr lvl="1"/>
            <a:r>
              <a:rPr lang="fr-FR" dirty="0"/>
              <a:t>réduire le fardeau administratif des citoyens et des entreprises</a:t>
            </a:r>
          </a:p>
          <a:p>
            <a:pPr lvl="1"/>
            <a:r>
              <a:rPr lang="fr-FR" dirty="0"/>
              <a:t>améliorer le fonctionnement du marché intérieur</a:t>
            </a:r>
          </a:p>
          <a:p>
            <a:pPr lvl="1"/>
            <a:r>
              <a:rPr lang="fr-FR" dirty="0"/>
              <a:t>éliminer la discrimination</a:t>
            </a:r>
          </a:p>
          <a:p>
            <a:r>
              <a:rPr lang="fr-BE" dirty="0"/>
              <a:t>mise en production des procédures pour lesquelles la BCSS a été désignée comme moteur</a:t>
            </a:r>
          </a:p>
          <a:p>
            <a:pPr lvl="1"/>
            <a:r>
              <a:rPr lang="fr-BE" dirty="0"/>
              <a:t>demande d’une CEAM</a:t>
            </a:r>
          </a:p>
          <a:p>
            <a:pPr lvl="1"/>
            <a:r>
              <a:rPr lang="fr-BE" dirty="0"/>
              <a:t>demande d’allocation de (pré)pension des régimes obligatoires</a:t>
            </a:r>
          </a:p>
          <a:p>
            <a:pPr lvl="1"/>
            <a:r>
              <a:rPr lang="fr-BE" dirty="0"/>
              <a:t>demande d’informations relatives aux données de pension des régimes obligatoires</a:t>
            </a:r>
          </a:p>
          <a:p>
            <a:pPr lvl="1"/>
            <a:r>
              <a:rPr lang="fr-BE" dirty="0"/>
              <a:t>notification de modifications dans la situation personnelle ou professionnelle de la personne bénéficiant des allocations de sécurité sociale</a:t>
            </a:r>
          </a:p>
        </p:txBody>
      </p:sp>
      <p:sp>
        <p:nvSpPr>
          <p:cNvPr id="4" name="Espace réservé du numéro de diapositive 3">
            <a:extLst>
              <a:ext uri="{FF2B5EF4-FFF2-40B4-BE49-F238E27FC236}">
                <a16:creationId xmlns:a16="http://schemas.microsoft.com/office/drawing/2014/main" id="{274C41C9-CDF3-ED10-A159-9DFD478EB576}"/>
              </a:ext>
            </a:extLst>
          </p:cNvPr>
          <p:cNvSpPr>
            <a:spLocks noGrp="1"/>
          </p:cNvSpPr>
          <p:nvPr>
            <p:ph type="sldNum" sz="quarter" idx="12"/>
          </p:nvPr>
        </p:nvSpPr>
        <p:spPr/>
        <p:txBody>
          <a:bodyPr/>
          <a:lstStyle/>
          <a:p>
            <a:fld id="{4ABFC991-18F6-485A-BE0B-9061B9D5CD41}" type="slidenum">
              <a:rPr lang="en-US" smtClean="0"/>
              <a:pPr/>
              <a:t>127</a:t>
            </a:fld>
            <a:endParaRPr lang="en-US" dirty="0"/>
          </a:p>
        </p:txBody>
      </p:sp>
    </p:spTree>
    <p:extLst>
      <p:ext uri="{BB962C8B-B14F-4D97-AF65-F5344CB8AC3E}">
        <p14:creationId xmlns:p14="http://schemas.microsoft.com/office/powerpoint/2010/main" val="40386314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FB7A75-C8EA-4AE0-9FA3-073DC3AF7B37}"/>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a:hlinkClick r:id="rId2"/>
              <a:extLst>
                <a:ext uri="{FF2B5EF4-FFF2-40B4-BE49-F238E27FC236}">
                  <a16:creationId xmlns:a16="http://schemas.microsoft.com/office/drawing/2014/main" id="{1558DF55-0514-49F1-82F6-5637B1F27DA7}"/>
                </a:ext>
              </a:extLst>
            </p:cNvPr>
            <p:cNvPicPr>
              <a:picLocks noChangeAspect="1"/>
            </p:cNvPicPr>
            <p:nvPr/>
          </p:nvPicPr>
          <p:blipFill>
            <a:blip r:embed="rId3"/>
            <a:stretch>
              <a:fillRect/>
            </a:stretch>
          </p:blipFill>
          <p:spPr>
            <a:xfrm>
              <a:off x="790897" y="444880"/>
              <a:ext cx="10610205" cy="5968240"/>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en-US" dirty="0"/>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fr-FR" dirty="0"/>
              <a:t>les citoyens de l’UE et l'AELE (Association européenne de libre-échange) peuvent librement voyager, vivre et travailler dans d'autres pays de l'espace UE/AELE</a:t>
            </a:r>
          </a:p>
          <a:p>
            <a:r>
              <a:rPr lang="fr-FR" dirty="0"/>
              <a:t>les systèmes de sécurité sociale doivent refléter cette mobilité et faire en sorte que les citoyens bénéficient d'un accès complet à la sécurité sociale dans les contextes transfrontaliers</a:t>
            </a:r>
          </a:p>
          <a:p>
            <a:r>
              <a:rPr lang="fr-FR" dirty="0"/>
              <a:t>EESSI = réseau électronique européen sécurisé connectant les institutions de sécurité sociale</a:t>
            </a:r>
          </a:p>
          <a:p>
            <a:r>
              <a:rPr lang="nl-NL" dirty="0"/>
              <a:t>BCSS </a:t>
            </a:r>
            <a:r>
              <a:rPr lang="nl-NL" dirty="0" err="1"/>
              <a:t>responsable</a:t>
            </a:r>
            <a:r>
              <a:rPr lang="nl-NL" dirty="0"/>
              <a:t> pour </a:t>
            </a:r>
            <a:r>
              <a:rPr lang="nl-NL" dirty="0" err="1"/>
              <a:t>l’Access</a:t>
            </a:r>
            <a:r>
              <a:rPr lang="nl-NL" dirty="0"/>
              <a:t> Point (</a:t>
            </a:r>
            <a:r>
              <a:rPr lang="nl-NL" dirty="0" err="1"/>
              <a:t>porte</a:t>
            </a:r>
            <a:r>
              <a:rPr lang="nl-NL" dirty="0"/>
              <a:t> </a:t>
            </a:r>
            <a:r>
              <a:rPr lang="nl-NL" dirty="0" err="1"/>
              <a:t>d’accès</a:t>
            </a:r>
            <a:r>
              <a:rPr lang="nl-NL" dirty="0"/>
              <a:t> </a:t>
            </a:r>
            <a:r>
              <a:rPr lang="nl-NL" dirty="0" err="1"/>
              <a:t>unique</a:t>
            </a:r>
            <a:r>
              <a:rPr lang="nl-NL" dirty="0"/>
              <a:t> pour BE) et </a:t>
            </a:r>
            <a:r>
              <a:rPr lang="nl-NL" dirty="0" err="1"/>
              <a:t>le</a:t>
            </a:r>
            <a:r>
              <a:rPr lang="nl-NL" dirty="0"/>
              <a:t> National Gateway (bus vers les  </a:t>
            </a:r>
            <a:r>
              <a:rPr lang="nl-NL" dirty="0" err="1"/>
              <a:t>applications</a:t>
            </a:r>
            <a:r>
              <a:rPr lang="nl-NL" dirty="0"/>
              <a:t> backoffice)</a:t>
            </a:r>
          </a:p>
        </p:txBody>
      </p:sp>
      <p:sp>
        <p:nvSpPr>
          <p:cNvPr id="4" name="Espace réservé du numéro de diapositive 3">
            <a:extLst>
              <a:ext uri="{FF2B5EF4-FFF2-40B4-BE49-F238E27FC236}">
                <a16:creationId xmlns:a16="http://schemas.microsoft.com/office/drawing/2014/main" id="{CBA9A3DA-1D7B-9592-179D-74285244BA0B}"/>
              </a:ext>
            </a:extLst>
          </p:cNvPr>
          <p:cNvSpPr>
            <a:spLocks noGrp="1"/>
          </p:cNvSpPr>
          <p:nvPr>
            <p:ph type="sldNum" sz="quarter" idx="12"/>
          </p:nvPr>
        </p:nvSpPr>
        <p:spPr/>
        <p:txBody>
          <a:bodyPr/>
          <a:lstStyle/>
          <a:p>
            <a:fld id="{4ABFC991-18F6-485A-BE0B-9061B9D5CD41}" type="slidenum">
              <a:rPr lang="en-US" smtClean="0"/>
              <a:pPr/>
              <a:t>129</a:t>
            </a:fld>
            <a:endParaRPr lang="en-US" dirty="0"/>
          </a:p>
        </p:txBody>
      </p:sp>
    </p:spTree>
    <p:extLst>
      <p:ext uri="{BB962C8B-B14F-4D97-AF65-F5344CB8AC3E}">
        <p14:creationId xmlns:p14="http://schemas.microsoft.com/office/powerpoint/2010/main" val="107634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Modèle</a:t>
            </a:r>
            <a:r>
              <a:rPr lang="en-US" dirty="0"/>
              <a:t>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4887708"/>
          </a:xfrm>
        </p:spPr>
        <p:txBody>
          <a:bodyPr>
            <a:normAutofit/>
          </a:bodyPr>
          <a:lstStyle/>
          <a:p>
            <a:r>
              <a:rPr lang="fr-FR" b="1" dirty="0"/>
              <a:t>échange électronique d'informations</a:t>
            </a:r>
          </a:p>
          <a:p>
            <a:pPr lvl="1"/>
            <a:r>
              <a:rPr lang="fr-FR" dirty="0"/>
              <a:t>une fois recueillies et validées, les informations sont dans toute la mesure du possible enregistrées, gérées et échangées électroniquement pour éviter une réintroduction manuelle</a:t>
            </a:r>
          </a:p>
          <a:p>
            <a:pPr lvl="1"/>
            <a:r>
              <a:rPr lang="fr-FR" dirty="0"/>
              <a:t>uniquement échangées moyennant l'accord de l'intéressé ou lorsque c’est nécessaire pour les besoins de l'organisation, la politique ou la réglementation</a:t>
            </a:r>
          </a:p>
          <a:p>
            <a:pPr lvl="1"/>
            <a:r>
              <a:rPr lang="fr-FR" dirty="0"/>
              <a:t>échange effectué à l'initiative de</a:t>
            </a:r>
          </a:p>
          <a:p>
            <a:pPr lvl="2"/>
            <a:r>
              <a:rPr lang="fr-FR" dirty="0"/>
              <a:t>l'instance qui dispose des informations ou</a:t>
            </a:r>
          </a:p>
          <a:p>
            <a:pPr lvl="2"/>
            <a:r>
              <a:rPr lang="fr-FR" dirty="0"/>
              <a:t>l'instance qui a besoin des informations ou</a:t>
            </a:r>
          </a:p>
          <a:p>
            <a:pPr lvl="2"/>
            <a:r>
              <a:rPr lang="fr-FR" dirty="0"/>
              <a:t>l'intégrateur de services </a:t>
            </a:r>
          </a:p>
          <a:p>
            <a:pPr lvl="1"/>
            <a:r>
              <a:rPr lang="fr-FR" dirty="0"/>
              <a:t>échange s’opère au moyen d'un cadre d’interopérabilité fonctionnel et technique qui évolue, progressivement mais en permanence, conformément aux standards ouverts de marché et est indépendant de la technique d’échange d'informations utilisée</a:t>
            </a:r>
          </a:p>
          <a:p>
            <a:pPr lvl="1"/>
            <a:r>
              <a:rPr lang="fr-FR" dirty="0"/>
              <a:t>utilisation proactive des informations disponibles pour</a:t>
            </a:r>
          </a:p>
          <a:p>
            <a:pPr lvl="2"/>
            <a:r>
              <a:rPr lang="fr-FR" dirty="0"/>
              <a:t>l’octroi automatique de droits</a:t>
            </a:r>
          </a:p>
          <a:p>
            <a:pPr lvl="2"/>
            <a:r>
              <a:rPr lang="fr-FR" dirty="0"/>
              <a:t>la pré-introduction de données lors de la collecte d’informations</a:t>
            </a:r>
          </a:p>
          <a:p>
            <a:pPr lvl="2"/>
            <a:r>
              <a:rPr lang="fr-FR" dirty="0"/>
              <a:t>la communication ciblée d’informations aux intéressés</a:t>
            </a:r>
          </a:p>
        </p:txBody>
      </p:sp>
      <p:sp>
        <p:nvSpPr>
          <p:cNvPr id="4" name="Espace réservé du numéro de diapositive 3">
            <a:extLst>
              <a:ext uri="{FF2B5EF4-FFF2-40B4-BE49-F238E27FC236}">
                <a16:creationId xmlns:a16="http://schemas.microsoft.com/office/drawing/2014/main" id="{EC6534AF-3277-C581-F92B-CE404C961A18}"/>
              </a:ext>
            </a:extLst>
          </p:cNvPr>
          <p:cNvSpPr>
            <a:spLocks noGrp="1"/>
          </p:cNvSpPr>
          <p:nvPr>
            <p:ph type="sldNum" sz="quarter" idx="12"/>
          </p:nvPr>
        </p:nvSpPr>
        <p:spPr/>
        <p:txBody>
          <a:bodyPr/>
          <a:lstStyle/>
          <a:p>
            <a:fld id="{4ABFC991-18F6-485A-BE0B-9061B9D5CD41}" type="slidenum">
              <a:rPr lang="en-US" smtClean="0"/>
              <a:pPr/>
              <a:t>13</a:t>
            </a:fld>
            <a:endParaRPr lang="en-US" dirty="0"/>
          </a:p>
        </p:txBody>
      </p:sp>
    </p:spTree>
    <p:extLst>
      <p:ext uri="{BB962C8B-B14F-4D97-AF65-F5344CB8AC3E}">
        <p14:creationId xmlns:p14="http://schemas.microsoft.com/office/powerpoint/2010/main" val="29498088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en-US" dirty="0"/>
              <a:t>Reference Implementation for a National Applications (</a:t>
            </a:r>
            <a:r>
              <a:rPr lang="fr-BE" dirty="0"/>
              <a:t>RINA)</a:t>
            </a:r>
          </a:p>
        </p:txBody>
      </p:sp>
      <p:sp>
        <p:nvSpPr>
          <p:cNvPr id="4" name="Content Placeholder 3"/>
          <p:cNvSpPr>
            <a:spLocks noGrp="1"/>
          </p:cNvSpPr>
          <p:nvPr>
            <p:ph idx="1"/>
          </p:nvPr>
        </p:nvSpPr>
        <p:spPr>
          <a:xfrm>
            <a:off x="838200" y="1718044"/>
            <a:ext cx="10515600" cy="5139955"/>
          </a:xfrm>
        </p:spPr>
        <p:txBody>
          <a:bodyPr>
            <a:normAutofit/>
          </a:bodyPr>
          <a:lstStyle/>
          <a:p>
            <a:r>
              <a:rPr lang="fr-FR" dirty="0"/>
              <a:t>RINA = service en ligne européen pour l’échange électronique de dossiers de sécurité sociale entre les institutions compétentes des pays européens</a:t>
            </a:r>
            <a:endParaRPr lang="fr-BE" dirty="0"/>
          </a:p>
          <a:p>
            <a:r>
              <a:rPr lang="fr-FR" dirty="0"/>
              <a:t>issu du projet EESSI </a:t>
            </a:r>
          </a:p>
          <a:p>
            <a:r>
              <a:rPr lang="fr-FR" dirty="0"/>
              <a:t>prise en charge de l'ensemble des processus administratifs concernant l'échange de données de sécurité sociale au niveau européen</a:t>
            </a:r>
          </a:p>
          <a:p>
            <a:r>
              <a:rPr lang="fr-FR" dirty="0"/>
              <a:t>outils pour la gestion des dossiers et l'optimisation des workflows internes</a:t>
            </a:r>
          </a:p>
          <a:p>
            <a:r>
              <a:rPr lang="fr-FR" dirty="0"/>
              <a:t>RINA est accessible aux prestataires des services sociaux</a:t>
            </a:r>
            <a:endParaRPr lang="fr-BE" dirty="0"/>
          </a:p>
        </p:txBody>
      </p:sp>
      <p:sp>
        <p:nvSpPr>
          <p:cNvPr id="3" name="Espace réservé du numéro de diapositive 2">
            <a:extLst>
              <a:ext uri="{FF2B5EF4-FFF2-40B4-BE49-F238E27FC236}">
                <a16:creationId xmlns:a16="http://schemas.microsoft.com/office/drawing/2014/main" id="{F0814315-6EC7-8FC6-5DD5-0A6910CEE37D}"/>
              </a:ext>
            </a:extLst>
          </p:cNvPr>
          <p:cNvSpPr>
            <a:spLocks noGrp="1"/>
          </p:cNvSpPr>
          <p:nvPr>
            <p:ph type="sldNum" sz="quarter" idx="12"/>
          </p:nvPr>
        </p:nvSpPr>
        <p:spPr/>
        <p:txBody>
          <a:bodyPr/>
          <a:lstStyle/>
          <a:p>
            <a:fld id="{4ABFC991-18F6-485A-BE0B-9061B9D5CD41}" type="slidenum">
              <a:rPr lang="en-US" smtClean="0"/>
              <a:pPr/>
              <a:t>130</a:t>
            </a:fld>
            <a:endParaRPr lang="en-US" dirty="0"/>
          </a:p>
        </p:txBody>
      </p:sp>
    </p:spTree>
    <p:extLst>
      <p:ext uri="{BB962C8B-B14F-4D97-AF65-F5344CB8AC3E}">
        <p14:creationId xmlns:p14="http://schemas.microsoft.com/office/powerpoint/2010/main" val="15497798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en-US" dirty="0"/>
              <a:t>Network &amp; Information Security (NIS2) </a:t>
            </a:r>
            <a:endParaRPr lang="en-BE" dirty="0"/>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NL" dirty="0" err="1"/>
              <a:t>directive</a:t>
            </a:r>
            <a:r>
              <a:rPr lang="nl-NL" dirty="0"/>
              <a:t> </a:t>
            </a:r>
            <a:r>
              <a:rPr lang="nl-NL" dirty="0" err="1"/>
              <a:t>européenne</a:t>
            </a:r>
            <a:r>
              <a:rPr lang="nl-NL" dirty="0"/>
              <a:t> </a:t>
            </a:r>
            <a:r>
              <a:rPr lang="nl-NL" dirty="0" err="1"/>
              <a:t>relative</a:t>
            </a:r>
            <a:r>
              <a:rPr lang="nl-NL" dirty="0"/>
              <a:t> à la </a:t>
            </a:r>
            <a:r>
              <a:rPr lang="nl-NL" dirty="0" err="1"/>
              <a:t>cybersécurité</a:t>
            </a:r>
            <a:endParaRPr lang="nl-NL" dirty="0"/>
          </a:p>
          <a:p>
            <a:r>
              <a:rPr lang="fr-FR" dirty="0"/>
              <a:t>ensemble de mesures pour un niveau commun élevé de cybersécurité dans l'Union européenne</a:t>
            </a:r>
          </a:p>
          <a:p>
            <a:pPr lvl="1"/>
            <a:r>
              <a:rPr lang="nl-NL" dirty="0" err="1"/>
              <a:t>applicables</a:t>
            </a:r>
            <a:r>
              <a:rPr lang="nl-NL" dirty="0"/>
              <a:t> </a:t>
            </a:r>
            <a:r>
              <a:rPr lang="nl-NL" dirty="0" err="1"/>
              <a:t>aux</a:t>
            </a:r>
            <a:r>
              <a:rPr lang="nl-NL" dirty="0"/>
              <a:t> </a:t>
            </a:r>
            <a:r>
              <a:rPr lang="nl-NL" dirty="0" err="1"/>
              <a:t>secteurs</a:t>
            </a:r>
            <a:r>
              <a:rPr lang="nl-NL" dirty="0"/>
              <a:t> </a:t>
            </a:r>
            <a:r>
              <a:rPr lang="nl-NL" dirty="0" err="1"/>
              <a:t>critiques</a:t>
            </a:r>
            <a:endParaRPr lang="nl-NL" dirty="0"/>
          </a:p>
          <a:p>
            <a:pPr lvl="2"/>
            <a:r>
              <a:rPr lang="nl-NL" dirty="0" err="1"/>
              <a:t>entreprises</a:t>
            </a:r>
            <a:r>
              <a:rPr lang="nl-NL" dirty="0"/>
              <a:t> </a:t>
            </a:r>
            <a:r>
              <a:rPr lang="nl-NL" dirty="0" err="1"/>
              <a:t>publiques</a:t>
            </a:r>
            <a:endParaRPr lang="nl-NL" dirty="0"/>
          </a:p>
          <a:p>
            <a:pPr lvl="2"/>
            <a:r>
              <a:rPr lang="fr-FR" dirty="0"/>
              <a:t>secteur de la santé</a:t>
            </a:r>
          </a:p>
          <a:p>
            <a:pPr lvl="2"/>
            <a:r>
              <a:rPr lang="fr-FR" dirty="0"/>
              <a:t>autres secteurs critiques tels que les services publics, les marchés financiers, les transports, ......</a:t>
            </a:r>
          </a:p>
          <a:p>
            <a:r>
              <a:rPr lang="fr-FR" dirty="0"/>
              <a:t>vise la gestion des risques liés au traitement de l'information</a:t>
            </a:r>
          </a:p>
          <a:p>
            <a:r>
              <a:rPr lang="fr-FR" dirty="0"/>
              <a:t>applicable </a:t>
            </a:r>
            <a:r>
              <a:rPr lang="en-BE" dirty="0" err="1"/>
              <a:t>depuis</a:t>
            </a:r>
            <a:r>
              <a:rPr lang="en-BE" dirty="0"/>
              <a:t> </a:t>
            </a:r>
            <a:r>
              <a:rPr lang="fr-FR" dirty="0"/>
              <a:t>octobre 2024</a:t>
            </a:r>
          </a:p>
        </p:txBody>
      </p:sp>
      <p:sp>
        <p:nvSpPr>
          <p:cNvPr id="4" name="Espace réservé du numéro de diapositive 3">
            <a:extLst>
              <a:ext uri="{FF2B5EF4-FFF2-40B4-BE49-F238E27FC236}">
                <a16:creationId xmlns:a16="http://schemas.microsoft.com/office/drawing/2014/main" id="{F8C0B7F2-4F2B-7605-56B2-2D6B7F880D54}"/>
              </a:ext>
            </a:extLst>
          </p:cNvPr>
          <p:cNvSpPr>
            <a:spLocks noGrp="1"/>
          </p:cNvSpPr>
          <p:nvPr>
            <p:ph type="sldNum" sz="quarter" idx="12"/>
          </p:nvPr>
        </p:nvSpPr>
        <p:spPr/>
        <p:txBody>
          <a:bodyPr/>
          <a:lstStyle/>
          <a:p>
            <a:fld id="{4ABFC991-18F6-485A-BE0B-9061B9D5CD41}" type="slidenum">
              <a:rPr lang="en-US" smtClean="0"/>
              <a:pPr/>
              <a:t>131</a:t>
            </a:fld>
            <a:endParaRPr lang="en-US" dirty="0"/>
          </a:p>
        </p:txBody>
      </p:sp>
    </p:spTree>
    <p:extLst>
      <p:ext uri="{BB962C8B-B14F-4D97-AF65-F5344CB8AC3E}">
        <p14:creationId xmlns:p14="http://schemas.microsoft.com/office/powerpoint/2010/main" val="15332753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7. Conclusion</a:t>
              </a:r>
            </a:p>
          </p:txBody>
        </p:sp>
      </p:grpSp>
      <p:sp>
        <p:nvSpPr>
          <p:cNvPr id="2" name="Espace réservé du numéro de diapositive 1">
            <a:extLst>
              <a:ext uri="{FF2B5EF4-FFF2-40B4-BE49-F238E27FC236}">
                <a16:creationId xmlns:a16="http://schemas.microsoft.com/office/drawing/2014/main" id="{7213E35A-5012-73DB-8B46-41CCFD77B2AB}"/>
              </a:ext>
            </a:extLst>
          </p:cNvPr>
          <p:cNvSpPr>
            <a:spLocks noGrp="1"/>
          </p:cNvSpPr>
          <p:nvPr>
            <p:ph type="sldNum" sz="quarter" idx="12"/>
          </p:nvPr>
        </p:nvSpPr>
        <p:spPr/>
        <p:txBody>
          <a:bodyPr/>
          <a:lstStyle/>
          <a:p>
            <a:fld id="{FF9E0EB1-AE04-4E54-BA55-36539836E3BB}" type="slidenum">
              <a:rPr lang="en-US" smtClean="0"/>
              <a:t>132</a:t>
            </a:fld>
            <a:endParaRPr lang="en-US"/>
          </a:p>
        </p:txBody>
      </p:sp>
    </p:spTree>
    <p:extLst>
      <p:ext uri="{BB962C8B-B14F-4D97-AF65-F5344CB8AC3E}">
        <p14:creationId xmlns:p14="http://schemas.microsoft.com/office/powerpoint/2010/main" val="113589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a:xfrm>
            <a:off x="838200" y="1718044"/>
            <a:ext cx="10515600" cy="4568455"/>
          </a:xfrm>
        </p:spPr>
        <p:txBody>
          <a:bodyPr>
            <a:normAutofit lnSpcReduction="10000"/>
          </a:bodyPr>
          <a:lstStyle/>
          <a:p>
            <a:r>
              <a:rPr lang="en-US" dirty="0"/>
              <a:t>plus </a:t>
            </a:r>
            <a:r>
              <a:rPr lang="en-US" dirty="0" err="1"/>
              <a:t>grande</a:t>
            </a:r>
            <a:r>
              <a:rPr lang="en-US" dirty="0"/>
              <a:t> </a:t>
            </a:r>
            <a:r>
              <a:rPr lang="en-US" dirty="0" err="1"/>
              <a:t>efficacité</a:t>
            </a:r>
            <a:endParaRPr lang="en-US" dirty="0"/>
          </a:p>
          <a:p>
            <a:pPr lvl="1"/>
            <a:r>
              <a:rPr lang="fr-FR" dirty="0"/>
              <a:t>moins de charges et de frais, p.ex.</a:t>
            </a:r>
          </a:p>
          <a:p>
            <a:pPr lvl="2"/>
            <a:r>
              <a:rPr lang="fr-FR" dirty="0"/>
              <a:t>collecte unique des données à l'aide d'instructions et de concepts harmonisés</a:t>
            </a:r>
          </a:p>
          <a:p>
            <a:pPr lvl="2"/>
            <a:r>
              <a:rPr lang="fr-FR" dirty="0"/>
              <a:t>échange électronique de données en mode d’application à application autant que possible, sans réintroduction manuelle</a:t>
            </a:r>
          </a:p>
          <a:p>
            <a:pPr lvl="2"/>
            <a:r>
              <a:rPr lang="fr-FR" dirty="0"/>
              <a:t>répartition des tâches en matière de validation et de gestion d'informations</a:t>
            </a:r>
          </a:p>
          <a:p>
            <a:pPr lvl="2"/>
            <a:r>
              <a:rPr lang="fr-FR" dirty="0"/>
              <a:t>moins de contacts inutiles par la suite</a:t>
            </a:r>
          </a:p>
          <a:p>
            <a:pPr lvl="2"/>
            <a:r>
              <a:rPr lang="fr-FR" dirty="0"/>
              <a:t>collaboration en matière de développement d'applications (technique d'assemblage) grâce à la présence de services et composants réutilisables</a:t>
            </a:r>
          </a:p>
          <a:p>
            <a:pPr lvl="1"/>
            <a:r>
              <a:rPr lang="fr-FR" dirty="0"/>
              <a:t>davantage de services pour le même coût total, p.ex.</a:t>
            </a:r>
          </a:p>
          <a:p>
            <a:pPr lvl="2"/>
            <a:r>
              <a:rPr lang="fr-FR" dirty="0"/>
              <a:t>tous les services sont disponibles à n'importe quel moment, à partir de n'importe quel endroit et à partir de n'importe quel dispositif</a:t>
            </a:r>
          </a:p>
          <a:p>
            <a:pPr lvl="2"/>
            <a:r>
              <a:rPr lang="fr-FR" dirty="0"/>
              <a:t>services intégrés</a:t>
            </a:r>
          </a:p>
          <a:p>
            <a:pPr lvl="1"/>
            <a:r>
              <a:rPr lang="fr-FR" dirty="0"/>
              <a:t>prestation de services plus rapide</a:t>
            </a:r>
          </a:p>
          <a:p>
            <a:pPr lvl="2"/>
            <a:r>
              <a:rPr lang="fr-FR" dirty="0"/>
              <a:t>réduction des temps de déplacement et d'attente</a:t>
            </a:r>
          </a:p>
          <a:p>
            <a:pPr lvl="2"/>
            <a:r>
              <a:rPr lang="fr-FR" dirty="0"/>
              <a:t>interaction directe avec l'acteur compétent</a:t>
            </a:r>
          </a:p>
          <a:p>
            <a:pPr lvl="2"/>
            <a:r>
              <a:rPr lang="fr-FR" dirty="0"/>
              <a:t>feed-back en temps réel pour l'utilisateur</a:t>
            </a:r>
          </a:p>
          <a:p>
            <a:pPr lvl="1"/>
            <a:endParaRPr lang="en-US" dirty="0"/>
          </a:p>
        </p:txBody>
      </p:sp>
      <p:sp>
        <p:nvSpPr>
          <p:cNvPr id="4" name="Espace réservé du numéro de diapositive 3">
            <a:extLst>
              <a:ext uri="{FF2B5EF4-FFF2-40B4-BE49-F238E27FC236}">
                <a16:creationId xmlns:a16="http://schemas.microsoft.com/office/drawing/2014/main" id="{95E3024D-CC86-4E9F-C9B7-63B196424686}"/>
              </a:ext>
            </a:extLst>
          </p:cNvPr>
          <p:cNvSpPr>
            <a:spLocks noGrp="1"/>
          </p:cNvSpPr>
          <p:nvPr>
            <p:ph type="sldNum" sz="quarter" idx="12"/>
          </p:nvPr>
        </p:nvSpPr>
        <p:spPr/>
        <p:txBody>
          <a:bodyPr/>
          <a:lstStyle/>
          <a:p>
            <a:fld id="{4ABFC991-18F6-485A-BE0B-9061B9D5CD41}" type="slidenum">
              <a:rPr lang="en-US" smtClean="0"/>
              <a:pPr/>
              <a:t>133</a:t>
            </a:fld>
            <a:endParaRPr lang="en-US" dirty="0"/>
          </a:p>
        </p:txBody>
      </p:sp>
    </p:spTree>
    <p:extLst>
      <p:ext uri="{BB962C8B-B14F-4D97-AF65-F5344CB8AC3E}">
        <p14:creationId xmlns:p14="http://schemas.microsoft.com/office/powerpoint/2010/main" val="17826738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Avantages</a:t>
            </a:r>
            <a:r>
              <a:rPr lang="en-US" dirty="0"/>
              <a:t> </a:t>
            </a:r>
            <a:r>
              <a:rPr lang="en-US" dirty="0" err="1"/>
              <a:t>engrangés</a:t>
            </a:r>
            <a:endParaRPr lang="en-US" dirty="0"/>
          </a:p>
        </p:txBody>
      </p:sp>
      <p:sp>
        <p:nvSpPr>
          <p:cNvPr id="3" name="Content Placeholder 2"/>
          <p:cNvSpPr>
            <a:spLocks noGrp="1"/>
          </p:cNvSpPr>
          <p:nvPr>
            <p:ph idx="1"/>
          </p:nvPr>
        </p:nvSpPr>
        <p:spPr>
          <a:xfrm>
            <a:off x="827314" y="1749423"/>
            <a:ext cx="10515600" cy="4351338"/>
          </a:xfrm>
        </p:spPr>
        <p:txBody>
          <a:bodyPr>
            <a:normAutofit lnSpcReduction="10000"/>
          </a:bodyPr>
          <a:lstStyle/>
          <a:p>
            <a:r>
              <a:rPr lang="en-US" dirty="0"/>
              <a:t>plus </a:t>
            </a:r>
            <a:r>
              <a:rPr lang="en-US" dirty="0" err="1"/>
              <a:t>grande</a:t>
            </a:r>
            <a:r>
              <a:rPr lang="en-US" dirty="0"/>
              <a:t> </a:t>
            </a:r>
            <a:r>
              <a:rPr lang="en-US" dirty="0" err="1"/>
              <a:t>effectivité</a:t>
            </a:r>
            <a:endParaRPr lang="en-US" dirty="0"/>
          </a:p>
          <a:p>
            <a:pPr lvl="1"/>
            <a:r>
              <a:rPr lang="fr-FR" dirty="0"/>
              <a:t>plus grande qualité de la prestation de services, p.ex.</a:t>
            </a:r>
          </a:p>
          <a:p>
            <a:pPr lvl="2"/>
            <a:r>
              <a:rPr lang="fr-FR" dirty="0"/>
              <a:t>services plus corrects</a:t>
            </a:r>
          </a:p>
          <a:p>
            <a:pPr lvl="2"/>
            <a:r>
              <a:rPr lang="fr-FR" dirty="0"/>
              <a:t>prestation de services plus personnalisée</a:t>
            </a:r>
          </a:p>
          <a:p>
            <a:pPr lvl="2"/>
            <a:r>
              <a:rPr lang="fr-FR" dirty="0"/>
              <a:t>prestation de services plus transparente</a:t>
            </a:r>
          </a:p>
          <a:p>
            <a:pPr lvl="2"/>
            <a:r>
              <a:rPr lang="fr-FR" dirty="0"/>
              <a:t>services plus sûrs avec une meilleure protection de la vie privée</a:t>
            </a:r>
          </a:p>
          <a:p>
            <a:pPr lvl="2"/>
            <a:r>
              <a:rPr lang="fr-FR" dirty="0"/>
              <a:t>possibilité pour l'utilisateur d'effectuer un contrôle de qualité du processus de prestation de services, notamment grâce à la possibilité de consultation électronique de l'état d'avancement du processus de prestation de services</a:t>
            </a:r>
          </a:p>
          <a:p>
            <a:pPr lvl="1"/>
            <a:r>
              <a:rPr lang="fr-FR" dirty="0"/>
              <a:t>moins de possibilités de fraude</a:t>
            </a:r>
          </a:p>
          <a:p>
            <a:pPr lvl="1"/>
            <a:r>
              <a:rPr lang="fr-FR" dirty="0"/>
              <a:t>nouveaux types de services, p.ex.</a:t>
            </a:r>
          </a:p>
          <a:p>
            <a:pPr lvl="2"/>
            <a:r>
              <a:rPr lang="fr-FR" dirty="0"/>
              <a:t>octroi automatique maximal de droits</a:t>
            </a:r>
          </a:p>
          <a:p>
            <a:pPr lvl="2"/>
            <a:r>
              <a:rPr lang="fr-FR" dirty="0"/>
              <a:t>communication automatique d'informations relatives aux droits éventuels qui ne peuvent pas être accordés automatiquement</a:t>
            </a:r>
          </a:p>
          <a:p>
            <a:pPr lvl="2"/>
            <a:r>
              <a:rPr lang="fr-FR" dirty="0"/>
              <a:t>recherche active du non-recours à certains droits via des techniques de </a:t>
            </a:r>
            <a:r>
              <a:rPr lang="fr-FR" dirty="0" err="1"/>
              <a:t>datawarehousing</a:t>
            </a:r>
            <a:r>
              <a:rPr lang="fr-FR" dirty="0"/>
              <a:t> </a:t>
            </a:r>
          </a:p>
          <a:p>
            <a:pPr lvl="2"/>
            <a:r>
              <a:rPr lang="fr-FR" dirty="0"/>
              <a:t>contrôle direct des données personnelles</a:t>
            </a:r>
          </a:p>
          <a:p>
            <a:pPr lvl="2"/>
            <a:r>
              <a:rPr lang="fr-FR" dirty="0"/>
              <a:t>environnements de simulation personnalisés</a:t>
            </a:r>
          </a:p>
          <a:p>
            <a:pPr lvl="1"/>
            <a:endParaRPr lang="en-US" dirty="0"/>
          </a:p>
        </p:txBody>
      </p:sp>
      <p:sp>
        <p:nvSpPr>
          <p:cNvPr id="4" name="Espace réservé du numéro de diapositive 3">
            <a:extLst>
              <a:ext uri="{FF2B5EF4-FFF2-40B4-BE49-F238E27FC236}">
                <a16:creationId xmlns:a16="http://schemas.microsoft.com/office/drawing/2014/main" id="{EAB10B0D-25BB-4232-3DD2-32FDEBD1A666}"/>
              </a:ext>
            </a:extLst>
          </p:cNvPr>
          <p:cNvSpPr>
            <a:spLocks noGrp="1"/>
          </p:cNvSpPr>
          <p:nvPr>
            <p:ph type="sldNum" sz="quarter" idx="12"/>
          </p:nvPr>
        </p:nvSpPr>
        <p:spPr/>
        <p:txBody>
          <a:bodyPr/>
          <a:lstStyle/>
          <a:p>
            <a:fld id="{4ABFC991-18F6-485A-BE0B-9061B9D5CD41}" type="slidenum">
              <a:rPr lang="en-US" smtClean="0"/>
              <a:pPr/>
              <a:t>134</a:t>
            </a:fld>
            <a:endParaRPr lang="en-US" dirty="0"/>
          </a:p>
        </p:txBody>
      </p:sp>
    </p:spTree>
    <p:extLst>
      <p:ext uri="{BB962C8B-B14F-4D97-AF65-F5344CB8AC3E}">
        <p14:creationId xmlns:p14="http://schemas.microsoft.com/office/powerpoint/2010/main" val="12097662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Facteurs</a:t>
            </a:r>
            <a:r>
              <a:rPr lang="en-US" dirty="0"/>
              <a:t> critiques de </a:t>
            </a:r>
            <a:r>
              <a:rPr lang="en-US" dirty="0" err="1"/>
              <a:t>succès</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Collaborer en confiance</a:t>
            </a: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Recherche active de synergies</a:t>
            </a: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Respect des principes de base</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Architecture ICT de qualité</a:t>
            </a: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Centré sur les tâches </a:t>
            </a:r>
            <a:r>
              <a:rPr lang="fr-BE" sz="1600" dirty="0" err="1">
                <a:latin typeface="Calibri Light" panose="020F0302020204030204" pitchFamily="34" charset="0"/>
              </a:rPr>
              <a:t>fonda-mentales</a:t>
            </a:r>
            <a:r>
              <a:rPr lang="fr-BE" sz="1600" dirty="0">
                <a:latin typeface="Calibri Light" panose="020F0302020204030204" pitchFamily="34" charset="0"/>
              </a:rPr>
              <a:t> </a:t>
            </a: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Optimisation de la chaîne de processus</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Développe-ment</a:t>
            </a:r>
            <a:r>
              <a:rPr lang="fr-BE" sz="1600" dirty="0">
                <a:latin typeface="Calibri Light" panose="020F0302020204030204" pitchFamily="34" charset="0"/>
              </a:rPr>
              <a:t> agile et réception</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Equilibre stabilité - changement</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Penser à la valeur ajoutée</a:t>
            </a: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a:latin typeface="Calibri Light" panose="020F0302020204030204" pitchFamily="34" charset="0"/>
              </a:rPr>
              <a:t>RGPD</a:t>
            </a:r>
          </a:p>
        </p:txBody>
      </p:sp>
      <p:sp>
        <p:nvSpPr>
          <p:cNvPr id="3" name="Espace réservé du numéro de diapositive 2">
            <a:extLst>
              <a:ext uri="{FF2B5EF4-FFF2-40B4-BE49-F238E27FC236}">
                <a16:creationId xmlns:a16="http://schemas.microsoft.com/office/drawing/2014/main" id="{363D0294-170C-C3EF-3999-BA46B446FAB8}"/>
              </a:ext>
            </a:extLst>
          </p:cNvPr>
          <p:cNvSpPr>
            <a:spLocks noGrp="1"/>
          </p:cNvSpPr>
          <p:nvPr>
            <p:ph type="sldNum" sz="quarter" idx="12"/>
          </p:nvPr>
        </p:nvSpPr>
        <p:spPr/>
        <p:txBody>
          <a:bodyPr/>
          <a:lstStyle/>
          <a:p>
            <a:fld id="{4ABFC991-18F6-485A-BE0B-9061B9D5CD41}" type="slidenum">
              <a:rPr lang="en-US" smtClean="0"/>
              <a:pPr/>
              <a:t>135</a:t>
            </a:fld>
            <a:endParaRPr lang="en-US" dirty="0"/>
          </a:p>
        </p:txBody>
      </p:sp>
    </p:spTree>
    <p:extLst>
      <p:ext uri="{BB962C8B-B14F-4D97-AF65-F5344CB8AC3E}">
        <p14:creationId xmlns:p14="http://schemas.microsoft.com/office/powerpoint/2010/main" val="6176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Plus </a:t>
            </a:r>
            <a:r>
              <a:rPr lang="en-US" dirty="0" err="1"/>
              <a:t>d’informations</a:t>
            </a:r>
            <a:endParaRPr lang="en-US" dirty="0"/>
          </a:p>
        </p:txBody>
      </p:sp>
      <p:sp>
        <p:nvSpPr>
          <p:cNvPr id="3" name="Content Placeholder 2"/>
          <p:cNvSpPr>
            <a:spLocks noGrp="1"/>
          </p:cNvSpPr>
          <p:nvPr>
            <p:ph idx="1"/>
          </p:nvPr>
        </p:nvSpPr>
        <p:spPr/>
        <p:txBody>
          <a:bodyPr>
            <a:normAutofit lnSpcReduction="10000"/>
          </a:bodyPr>
          <a:lstStyle/>
          <a:p>
            <a:r>
              <a:rPr lang="en-US" dirty="0"/>
              <a:t>site web BCSS</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site web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site web </a:t>
            </a:r>
            <a:r>
              <a:rPr lang="en-US" dirty="0" err="1"/>
              <a:t>Datawarehouse</a:t>
            </a:r>
            <a:r>
              <a:rPr lang="en-US" dirty="0"/>
              <a:t> </a:t>
            </a:r>
            <a:r>
              <a:rPr lang="fr-FR" dirty="0"/>
              <a:t>marché du travail et protection sociale</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portail</a:t>
            </a:r>
            <a:r>
              <a:rPr lang="en-US" dirty="0"/>
              <a:t> de la </a:t>
            </a:r>
            <a:r>
              <a:rPr lang="en-US" dirty="0" err="1"/>
              <a:t>sécurité</a:t>
            </a:r>
            <a:r>
              <a:rPr lang="en-US" dirty="0"/>
              <a:t> </a:t>
            </a:r>
            <a:r>
              <a:rPr lang="en-US" dirty="0" err="1"/>
              <a:t>sociale</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
        <p:nvSpPr>
          <p:cNvPr id="4" name="Espace réservé du numéro de diapositive 3">
            <a:extLst>
              <a:ext uri="{FF2B5EF4-FFF2-40B4-BE49-F238E27FC236}">
                <a16:creationId xmlns:a16="http://schemas.microsoft.com/office/drawing/2014/main" id="{41DD9C85-4333-D2D3-EE4D-F7023391AF46}"/>
              </a:ext>
            </a:extLst>
          </p:cNvPr>
          <p:cNvSpPr>
            <a:spLocks noGrp="1"/>
          </p:cNvSpPr>
          <p:nvPr>
            <p:ph type="sldNum" sz="quarter" idx="12"/>
          </p:nvPr>
        </p:nvSpPr>
        <p:spPr/>
        <p:txBody>
          <a:bodyPr/>
          <a:lstStyle/>
          <a:p>
            <a:fld id="{4ABFC991-18F6-485A-BE0B-9061B9D5CD41}" type="slidenum">
              <a:rPr lang="en-US" smtClean="0"/>
              <a:pPr/>
              <a:t>136</a:t>
            </a:fld>
            <a:endParaRPr lang="en-US" dirty="0"/>
          </a:p>
        </p:txBody>
      </p:sp>
    </p:spTree>
    <p:extLst>
      <p:ext uri="{BB962C8B-B14F-4D97-AF65-F5344CB8AC3E}">
        <p14:creationId xmlns:p14="http://schemas.microsoft.com/office/powerpoint/2010/main" val="22025310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D1022-2EF7-4C19-9EE5-FA9B78278895}"/>
              </a:ext>
            </a:extLst>
          </p:cNvPr>
          <p:cNvSpPr>
            <a:spLocks noGrp="1"/>
          </p:cNvSpPr>
          <p:nvPr>
            <p:ph type="title"/>
          </p:nvPr>
        </p:nvSpPr>
        <p:spPr/>
        <p:txBody>
          <a:bodyPr/>
          <a:lstStyle/>
          <a:p>
            <a:r>
              <a:rPr lang="fr-BE" dirty="0"/>
              <a:t>A</a:t>
            </a:r>
            <a:r>
              <a:rPr lang="en-BE" dirty="0" err="1"/>
              <a:t>bréviations</a:t>
            </a:r>
            <a:endParaRPr lang="nl-BE" dirty="0"/>
          </a:p>
        </p:txBody>
      </p:sp>
      <p:sp>
        <p:nvSpPr>
          <p:cNvPr id="3" name="Espace réservé du contenu 2">
            <a:extLst>
              <a:ext uri="{FF2B5EF4-FFF2-40B4-BE49-F238E27FC236}">
                <a16:creationId xmlns:a16="http://schemas.microsoft.com/office/drawing/2014/main" id="{2F0A057D-DFF5-46CC-BC59-C5CEDC3320B1}"/>
              </a:ext>
            </a:extLst>
          </p:cNvPr>
          <p:cNvSpPr>
            <a:spLocks noGrp="1"/>
          </p:cNvSpPr>
          <p:nvPr>
            <p:ph idx="1"/>
          </p:nvPr>
        </p:nvSpPr>
        <p:spPr>
          <a:xfrm>
            <a:off x="838200" y="1508761"/>
            <a:ext cx="10515600" cy="4973100"/>
          </a:xfrm>
        </p:spPr>
        <p:txBody>
          <a:bodyPr>
            <a:noAutofit/>
          </a:bodyPr>
          <a:lstStyle/>
          <a:p>
            <a:pPr>
              <a:lnSpc>
                <a:spcPct val="100000"/>
              </a:lnSpc>
              <a:spcBef>
                <a:spcPts val="0"/>
              </a:spcBef>
            </a:pPr>
            <a:r>
              <a:rPr lang="fr-FR" sz="1800" dirty="0" err="1">
                <a:ea typeface="Calibri" panose="020F0502020204030204" pitchFamily="34" charset="0"/>
              </a:rPr>
              <a:t>AViQ</a:t>
            </a:r>
            <a:r>
              <a:rPr lang="fr-FR" sz="1800" dirty="0">
                <a:ea typeface="Calibri" panose="020F0502020204030204" pitchFamily="34" charset="0"/>
              </a:rPr>
              <a:t> - Agence pour une Vie de Qualité</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BCED - Banque Carrefour d’Echange de Données </a:t>
            </a:r>
          </a:p>
          <a:p>
            <a:pPr>
              <a:lnSpc>
                <a:spcPct val="100000"/>
              </a:lnSpc>
              <a:spcBef>
                <a:spcPts val="0"/>
              </a:spcBef>
            </a:pPr>
            <a:r>
              <a:rPr lang="fr-FR" sz="1800" dirty="0">
                <a:ea typeface="Calibri" panose="020F0502020204030204" pitchFamily="34" charset="0"/>
              </a:rPr>
              <a:t>BIM - bénéficiaire de l’intervention majorée</a:t>
            </a:r>
          </a:p>
          <a:p>
            <a:pPr>
              <a:lnSpc>
                <a:spcPct val="100000"/>
              </a:lnSpc>
              <a:spcBef>
                <a:spcPts val="0"/>
              </a:spcBef>
            </a:pPr>
            <a:r>
              <a:rPr lang="fr-FR" sz="1800" dirty="0">
                <a:ea typeface="Calibri" panose="020F0502020204030204" pitchFamily="34" charset="0"/>
              </a:rPr>
              <a:t>CSI - Comité de sécurité de l'information</a:t>
            </a:r>
            <a:endParaRPr lang="en-BE" sz="1800" dirty="0">
              <a:ea typeface="Calibri" panose="020F0502020204030204" pitchFamily="34" charset="0"/>
            </a:endParaRPr>
          </a:p>
          <a:p>
            <a:pPr>
              <a:lnSpc>
                <a:spcPct val="100000"/>
              </a:lnSpc>
              <a:spcBef>
                <a:spcPts val="0"/>
              </a:spcBef>
            </a:pPr>
            <a:r>
              <a:rPr lang="en-US" sz="1800" dirty="0">
                <a:ea typeface="Calibri" panose="020F0502020204030204" pitchFamily="34" charset="0"/>
              </a:rPr>
              <a:t>DPIA - Data Protection Impact Assessment</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DSL - </a:t>
            </a:r>
            <a:r>
              <a:rPr lang="fr-FR" sz="1800" dirty="0" err="1">
                <a:ea typeface="Calibri" panose="020F0502020204030204" pitchFamily="34" charset="0"/>
              </a:rPr>
              <a:t>Dienststelle</a:t>
            </a:r>
            <a:r>
              <a:rPr lang="fr-FR" sz="1800" dirty="0">
                <a:ea typeface="Calibri" panose="020F0502020204030204" pitchFamily="34" charset="0"/>
              </a:rPr>
              <a:t> </a:t>
            </a:r>
            <a:r>
              <a:rPr lang="fr-FR" sz="1800" dirty="0" err="1">
                <a:ea typeface="Calibri" panose="020F0502020204030204" pitchFamily="34" charset="0"/>
              </a:rPr>
              <a:t>für</a:t>
            </a:r>
            <a:r>
              <a:rPr lang="fr-FR" sz="1800" dirty="0">
                <a:ea typeface="Calibri" panose="020F0502020204030204" pitchFamily="34" charset="0"/>
              </a:rPr>
              <a:t> </a:t>
            </a:r>
            <a:r>
              <a:rPr lang="fr-FR" sz="1800" dirty="0" err="1">
                <a:ea typeface="Calibri" panose="020F0502020204030204" pitchFamily="34" charset="0"/>
              </a:rPr>
              <a:t>Selbstbestimmtes</a:t>
            </a:r>
            <a:r>
              <a:rPr lang="fr-FR" sz="1800" dirty="0">
                <a:ea typeface="Calibri" panose="020F0502020204030204" pitchFamily="34" charset="0"/>
              </a:rPr>
              <a:t> Leben </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EDC - </a:t>
            </a:r>
            <a:r>
              <a:rPr lang="fr-FR" sz="1800" dirty="0" err="1">
                <a:ea typeface="Calibri" panose="020F0502020204030204" pitchFamily="34" charset="0"/>
              </a:rPr>
              <a:t>European</a:t>
            </a:r>
            <a:r>
              <a:rPr lang="fr-FR" sz="1800" dirty="0">
                <a:ea typeface="Calibri" panose="020F0502020204030204" pitchFamily="34" charset="0"/>
              </a:rPr>
              <a:t> </a:t>
            </a:r>
            <a:r>
              <a:rPr lang="fr-FR" sz="1800" dirty="0" err="1">
                <a:ea typeface="Calibri" panose="020F0502020204030204" pitchFamily="34" charset="0"/>
              </a:rPr>
              <a:t>Disability</a:t>
            </a:r>
            <a:r>
              <a:rPr lang="fr-FR" sz="1800" dirty="0">
                <a:ea typeface="Calibri" panose="020F0502020204030204" pitchFamily="34" charset="0"/>
              </a:rPr>
              <a:t> </a:t>
            </a:r>
            <a:r>
              <a:rPr lang="fr-FR" sz="1800" dirty="0" err="1">
                <a:ea typeface="Calibri" panose="020F0502020204030204" pitchFamily="34" charset="0"/>
              </a:rPr>
              <a:t>Card</a:t>
            </a:r>
            <a:endParaRPr lang="en-BE" sz="1800" dirty="0">
              <a:ea typeface="Calibri" panose="020F0502020204030204" pitchFamily="34" charset="0"/>
            </a:endParaRPr>
          </a:p>
          <a:p>
            <a:pPr>
              <a:lnSpc>
                <a:spcPct val="100000"/>
              </a:lnSpc>
              <a:spcBef>
                <a:spcPts val="0"/>
              </a:spcBef>
            </a:pPr>
            <a:r>
              <a:rPr lang="en-US" sz="1800" dirty="0">
                <a:ea typeface="Calibri" panose="020F0502020204030204" pitchFamily="34" charset="0"/>
              </a:rPr>
              <a:t>EESSI - Electronic Exchange of Social Security Information</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isi+ - identification sociale / sociale </a:t>
            </a:r>
            <a:r>
              <a:rPr lang="fr-FR" sz="1800" dirty="0" err="1">
                <a:ea typeface="Calibri" panose="020F0502020204030204" pitchFamily="34" charset="0"/>
              </a:rPr>
              <a:t>identificatie</a:t>
            </a:r>
            <a:endParaRPr lang="en-BE" sz="1800" dirty="0">
              <a:ea typeface="Calibri" panose="020F0502020204030204" pitchFamily="34" charset="0"/>
            </a:endParaRPr>
          </a:p>
          <a:p>
            <a:pPr>
              <a:lnSpc>
                <a:spcPct val="100000"/>
              </a:lnSpc>
              <a:spcBef>
                <a:spcPts val="0"/>
              </a:spcBef>
            </a:pPr>
            <a:r>
              <a:rPr lang="fr-FR" sz="1800" dirty="0" err="1">
                <a:ea typeface="Calibri" panose="020F0502020204030204" pitchFamily="34" charset="0"/>
              </a:rPr>
              <a:t>LoR</a:t>
            </a:r>
            <a:r>
              <a:rPr lang="fr-FR" sz="1800" dirty="0">
                <a:ea typeface="Calibri" panose="020F0502020204030204" pitchFamily="34" charset="0"/>
              </a:rPr>
              <a:t> </a:t>
            </a:r>
            <a:r>
              <a:rPr lang="en-BE" sz="1800" dirty="0">
                <a:ea typeface="Calibri" panose="020F0502020204030204" pitchFamily="34" charset="0"/>
              </a:rPr>
              <a:t>- </a:t>
            </a:r>
            <a:r>
              <a:rPr lang="fr-FR" sz="1800" dirty="0" err="1">
                <a:ea typeface="Calibri" panose="020F0502020204030204" pitchFamily="34" charset="0"/>
              </a:rPr>
              <a:t>Level</a:t>
            </a:r>
            <a:r>
              <a:rPr lang="fr-FR" sz="1800" dirty="0">
                <a:ea typeface="Calibri" panose="020F0502020204030204" pitchFamily="34" charset="0"/>
              </a:rPr>
              <a:t> of </a:t>
            </a:r>
            <a:r>
              <a:rPr lang="fr-FR" sz="1800" dirty="0" err="1">
                <a:ea typeface="Calibri" panose="020F0502020204030204" pitchFamily="34" charset="0"/>
              </a:rPr>
              <a:t>Reliability</a:t>
            </a:r>
            <a:r>
              <a:rPr lang="fr-FR" sz="1800" dirty="0">
                <a:ea typeface="Calibri" panose="020F0502020204030204" pitchFamily="34" charset="0"/>
              </a:rPr>
              <a:t> </a:t>
            </a:r>
            <a:endParaRPr lang="en-BE" sz="1800" dirty="0">
              <a:ea typeface="Calibri" panose="020F0502020204030204" pitchFamily="34" charset="0"/>
            </a:endParaRPr>
          </a:p>
          <a:p>
            <a:pPr>
              <a:lnSpc>
                <a:spcPct val="100000"/>
              </a:lnSpc>
              <a:spcBef>
                <a:spcPts val="0"/>
              </a:spcBef>
            </a:pPr>
            <a:r>
              <a:rPr lang="de-DE" sz="1800" dirty="0">
                <a:ea typeface="Calibri" panose="020F0502020204030204" pitchFamily="34" charset="0"/>
              </a:rPr>
              <a:t>MDG - Ministerium der Deutschsprachigen Gemeinschaft</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OA</a:t>
            </a:r>
            <a:r>
              <a:rPr lang="en-BE" sz="1800" dirty="0">
                <a:ea typeface="Calibri" panose="020F0502020204030204" pitchFamily="34" charset="0"/>
              </a:rPr>
              <a:t>/ OAW</a:t>
            </a:r>
            <a:r>
              <a:rPr lang="fr-FR" sz="1800" dirty="0">
                <a:ea typeface="Calibri" panose="020F0502020204030204" pitchFamily="34" charset="0"/>
              </a:rPr>
              <a:t> - Organismes assureurs</a:t>
            </a:r>
            <a:r>
              <a:rPr lang="en-BE" sz="1800" dirty="0">
                <a:ea typeface="Calibri" panose="020F0502020204030204" pitchFamily="34" charset="0"/>
              </a:rPr>
              <a:t> / </a:t>
            </a:r>
            <a:r>
              <a:rPr lang="fr-FR" sz="1800" dirty="0">
                <a:ea typeface="Calibri" panose="020F0502020204030204" pitchFamily="34" charset="0"/>
              </a:rPr>
              <a:t>Organismes assureurs wallons</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PRC - </a:t>
            </a:r>
            <a:r>
              <a:rPr lang="fr-FR" sz="1800" dirty="0" err="1">
                <a:ea typeface="Calibri" panose="020F0502020204030204" pitchFamily="34" charset="0"/>
              </a:rPr>
              <a:t>Provisional</a:t>
            </a:r>
            <a:r>
              <a:rPr lang="fr-FR" sz="1800" dirty="0">
                <a:ea typeface="Calibri" panose="020F0502020204030204" pitchFamily="34" charset="0"/>
              </a:rPr>
              <a:t> Replacement </a:t>
            </a:r>
            <a:r>
              <a:rPr lang="fr-FR" sz="1800" dirty="0" err="1">
                <a:ea typeface="Calibri" panose="020F0502020204030204" pitchFamily="34" charset="0"/>
              </a:rPr>
              <a:t>Certificate</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RAN - registre des annulés</a:t>
            </a:r>
          </a:p>
          <a:p>
            <a:pPr>
              <a:lnSpc>
                <a:spcPct val="100000"/>
              </a:lnSpc>
              <a:spcBef>
                <a:spcPts val="0"/>
              </a:spcBef>
            </a:pPr>
            <a:r>
              <a:rPr lang="fr-FR" sz="1800" dirty="0">
                <a:ea typeface="Calibri" panose="020F0502020204030204" pitchFamily="34" charset="0"/>
              </a:rPr>
              <a:t>RGPD - Règlement général relatif à la protection des données</a:t>
            </a:r>
          </a:p>
          <a:p>
            <a:pPr>
              <a:lnSpc>
                <a:spcPct val="100000"/>
              </a:lnSpc>
              <a:spcBef>
                <a:spcPts val="0"/>
              </a:spcBef>
            </a:pPr>
            <a:r>
              <a:rPr lang="fr-FR" sz="1800" dirty="0">
                <a:ea typeface="Calibri" panose="020F0502020204030204" pitchFamily="34" charset="0"/>
              </a:rPr>
              <a:t>SSH - statuts sociaux harmonisés</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UVCW - Union des Villes et Communes de Wallonie </a:t>
            </a:r>
            <a:endParaRPr lang="nl-BE" sz="1800" dirty="0">
              <a:ea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C6992F42-7021-4A09-8174-240D424DE07F}"/>
              </a:ext>
            </a:extLst>
          </p:cNvPr>
          <p:cNvSpPr>
            <a:spLocks noGrp="1"/>
          </p:cNvSpPr>
          <p:nvPr>
            <p:ph type="sldNum" sz="quarter" idx="12"/>
          </p:nvPr>
        </p:nvSpPr>
        <p:spPr/>
        <p:txBody>
          <a:bodyPr/>
          <a:lstStyle/>
          <a:p>
            <a:fld id="{4ABFC991-18F6-485A-BE0B-9061B9D5CD41}" type="slidenum">
              <a:rPr lang="en-US" smtClean="0"/>
              <a:pPr/>
              <a:t>137</a:t>
            </a:fld>
            <a:endParaRPr lang="en-US" dirty="0"/>
          </a:p>
        </p:txBody>
      </p:sp>
    </p:spTree>
    <p:extLst>
      <p:ext uri="{BB962C8B-B14F-4D97-AF65-F5344CB8AC3E}">
        <p14:creationId xmlns:p14="http://schemas.microsoft.com/office/powerpoint/2010/main" val="2204070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p:txBody>
          <a:bodyPr>
            <a:normAutofit/>
          </a:bodyPr>
          <a:lstStyle/>
          <a:p>
            <a:r>
              <a:rPr lang="fr-FR" sz="2000" b="1" dirty="0"/>
              <a:t>protection des informations</a:t>
            </a:r>
          </a:p>
          <a:p>
            <a:pPr lvl="1"/>
            <a:r>
              <a:rPr lang="fr-FR" dirty="0"/>
              <a:t>sécurité, intégrité et confidentialité des informations traitées sont garanties grâce à un ensemble intégré de mesures de sécurité structurelles, organisationnelles, ICT, physiques, personnelles et autres</a:t>
            </a:r>
          </a:p>
          <a:p>
            <a:pPr lvl="1"/>
            <a:r>
              <a:rPr lang="fr-FR" dirty="0"/>
              <a:t>données à caractère personnel uniquement utilisées à des fins conciliables avec les fins pour lesquelles elles ont été recueillies</a:t>
            </a:r>
          </a:p>
          <a:p>
            <a:pPr lvl="1"/>
            <a:r>
              <a:rPr lang="fr-FR" dirty="0"/>
              <a:t>données à caractère personnel uniquement accessibles aux utilisateurs mandatés à cette fin en fonction des besoins de l’organisation, de l'application de la politique ou de la réglementation</a:t>
            </a:r>
          </a:p>
          <a:p>
            <a:pPr lvl="1"/>
            <a:r>
              <a:rPr lang="fr-FR" dirty="0"/>
              <a:t>en dehors des cas où l'accès est prévu par la loi, l'autorisation d’accès aux données à caractère personnel est accordée par un comité de sécurité de l’information</a:t>
            </a:r>
          </a:p>
          <a:p>
            <a:pPr marL="0" indent="0">
              <a:buNone/>
            </a:pPr>
            <a:endParaRPr lang="fr-FR" sz="2000" dirty="0"/>
          </a:p>
        </p:txBody>
      </p:sp>
      <p:sp>
        <p:nvSpPr>
          <p:cNvPr id="4" name="Espace réservé du numéro de diapositive 3">
            <a:extLst>
              <a:ext uri="{FF2B5EF4-FFF2-40B4-BE49-F238E27FC236}">
                <a16:creationId xmlns:a16="http://schemas.microsoft.com/office/drawing/2014/main" id="{6F219A66-1A74-BBDF-66C3-E40EE2251FD7}"/>
              </a:ext>
            </a:extLst>
          </p:cNvPr>
          <p:cNvSpPr>
            <a:spLocks noGrp="1"/>
          </p:cNvSpPr>
          <p:nvPr>
            <p:ph type="sldNum" sz="quarter" idx="12"/>
          </p:nvPr>
        </p:nvSpPr>
        <p:spPr/>
        <p:txBody>
          <a:bodyPr/>
          <a:lstStyle/>
          <a:p>
            <a:fld id="{4ABFC991-18F6-485A-BE0B-9061B9D5CD41}" type="slidenum">
              <a:rPr lang="en-US" smtClean="0"/>
              <a:pPr/>
              <a:t>14</a:t>
            </a:fld>
            <a:endParaRPr lang="en-US" dirty="0"/>
          </a:p>
        </p:txBody>
      </p:sp>
    </p:spTree>
    <p:extLst>
      <p:ext uri="{BB962C8B-B14F-4D97-AF65-F5344CB8AC3E}">
        <p14:creationId xmlns:p14="http://schemas.microsoft.com/office/powerpoint/2010/main" val="240800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Modèle Banque Carrefour / </a:t>
            </a:r>
            <a:r>
              <a:rPr lang="fr-FR" dirty="0"/>
              <a:t>principes communs </a:t>
            </a:r>
            <a:endParaRPr lang="en-US" dirty="0"/>
          </a:p>
        </p:txBody>
      </p:sp>
      <p:sp>
        <p:nvSpPr>
          <p:cNvPr id="3" name="Content Placeholder 2"/>
          <p:cNvSpPr>
            <a:spLocks noGrp="1"/>
          </p:cNvSpPr>
          <p:nvPr>
            <p:ph idx="1"/>
          </p:nvPr>
        </p:nvSpPr>
        <p:spPr>
          <a:xfrm>
            <a:off x="838200" y="1718044"/>
            <a:ext cx="10515600" cy="5013831"/>
          </a:xfrm>
        </p:spPr>
        <p:txBody>
          <a:bodyPr>
            <a:normAutofit/>
          </a:bodyPr>
          <a:lstStyle/>
          <a:p>
            <a:r>
              <a:rPr lang="fr-FR" sz="2000" b="1" dirty="0"/>
              <a:t>sécurité &amp; </a:t>
            </a:r>
            <a:r>
              <a:rPr lang="fr-FR" sz="2000" b="1" dirty="0" err="1"/>
              <a:t>privacy</a:t>
            </a:r>
            <a:r>
              <a:rPr lang="fr-FR" sz="2000" b="1" dirty="0"/>
              <a:t> by design</a:t>
            </a:r>
          </a:p>
          <a:p>
            <a:pPr lvl="1"/>
            <a:r>
              <a:rPr lang="fr-FR" dirty="0"/>
              <a:t>toute communication de données à caractère personnel à des tiers requiert une délibération du Comité de sécurité de l’information</a:t>
            </a:r>
          </a:p>
          <a:p>
            <a:pPr lvl="1"/>
            <a:r>
              <a:rPr lang="fr-FR" dirty="0"/>
              <a:t>les autorisations de communication de données à caractère personnel sont publiques</a:t>
            </a:r>
          </a:p>
          <a:p>
            <a:pPr lvl="1"/>
            <a:r>
              <a:rPr lang="fr-FR" dirty="0"/>
              <a:t>tout échange électronique concret de données à caractère personnel fait l'objet d'un contrôle préventif de la conformité aux autorisations en vigueur par une instance autre que celle qui met à disposition les informations ou en a besoin, en l'occurrence l'intégrateur de services assumant une fonction de carrefour</a:t>
            </a:r>
          </a:p>
          <a:p>
            <a:pPr lvl="1"/>
            <a:r>
              <a:rPr lang="fr-FR" dirty="0"/>
              <a:t>tout échange électronique de données à caractère personnel fait l’objet de </a:t>
            </a:r>
            <a:r>
              <a:rPr lang="fr-FR" dirty="0" err="1"/>
              <a:t>logging</a:t>
            </a:r>
            <a:r>
              <a:rPr lang="fr-FR" dirty="0"/>
              <a:t> afin de pouvoir éventuellement tracer par la suite tout usage impropre</a:t>
            </a:r>
          </a:p>
          <a:p>
            <a:pPr lvl="1"/>
            <a:r>
              <a:rPr lang="fr-FR" dirty="0"/>
              <a:t>chaque fois que les informations sont utilisées pour une décision, les informations utilisées sont communiquées lors de la notification de la décision</a:t>
            </a:r>
          </a:p>
          <a:p>
            <a:pPr lvl="1"/>
            <a:r>
              <a:rPr lang="fr-FR" dirty="0"/>
              <a:t>toute personne a un droit d’accès et, si les données sont incorrectes, de rectification de ses propres données à caractère personnel</a:t>
            </a:r>
          </a:p>
          <a:p>
            <a:pPr lvl="1"/>
            <a:r>
              <a:rPr lang="fr-FR" dirty="0"/>
              <a:t>au sein de tout organisme qui participe au flux de données électronique est créé un service de sécurité de l'information, avec une mission de conseil, de stimulation, de documentation et de contrôle</a:t>
            </a:r>
          </a:p>
          <a:p>
            <a:pPr lvl="1"/>
            <a:r>
              <a:rPr lang="fr-FR" dirty="0"/>
              <a:t>l’ensemble des mesures structurelles, organisationnelles, juridiques et techniques sont décrites dans des </a:t>
            </a:r>
            <a:r>
              <a:rPr lang="fr-FR" dirty="0" err="1"/>
              <a:t>policies</a:t>
            </a:r>
            <a:r>
              <a:rPr lang="fr-FR" dirty="0"/>
              <a:t> sur la base de la norme ISO 27xxx</a:t>
            </a:r>
          </a:p>
          <a:p>
            <a:endParaRPr lang="fr-FR" sz="2000" dirty="0"/>
          </a:p>
        </p:txBody>
      </p:sp>
      <p:sp>
        <p:nvSpPr>
          <p:cNvPr id="4" name="Espace réservé du numéro de diapositive 3">
            <a:extLst>
              <a:ext uri="{FF2B5EF4-FFF2-40B4-BE49-F238E27FC236}">
                <a16:creationId xmlns:a16="http://schemas.microsoft.com/office/drawing/2014/main" id="{1B7C13B9-BA7D-C222-8269-5D18816CA8FA}"/>
              </a:ext>
            </a:extLst>
          </p:cNvPr>
          <p:cNvSpPr>
            <a:spLocks noGrp="1"/>
          </p:cNvSpPr>
          <p:nvPr>
            <p:ph type="sldNum" sz="quarter" idx="12"/>
          </p:nvPr>
        </p:nvSpPr>
        <p:spPr/>
        <p:txBody>
          <a:bodyPr/>
          <a:lstStyle/>
          <a:p>
            <a:fld id="{4ABFC991-18F6-485A-BE0B-9061B9D5CD41}" type="slidenum">
              <a:rPr lang="en-US" smtClean="0"/>
              <a:pPr/>
              <a:t>15</a:t>
            </a:fld>
            <a:endParaRPr lang="en-US" dirty="0"/>
          </a:p>
        </p:txBody>
      </p:sp>
    </p:spTree>
    <p:extLst>
      <p:ext uri="{BB962C8B-B14F-4D97-AF65-F5344CB8AC3E}">
        <p14:creationId xmlns:p14="http://schemas.microsoft.com/office/powerpoint/2010/main" val="160059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err="1"/>
              <a:t>intégrateur</a:t>
            </a:r>
            <a:r>
              <a:rPr lang="en-US" b="1" dirty="0"/>
              <a:t> de services</a:t>
            </a:r>
            <a:r>
              <a:rPr lang="en-US" dirty="0"/>
              <a:t>, chargé </a:t>
            </a:r>
            <a:r>
              <a:rPr lang="en-US" dirty="0" err="1"/>
              <a:t>d’une</a:t>
            </a:r>
            <a:r>
              <a:rPr lang="en-US" dirty="0"/>
              <a:t> </a:t>
            </a:r>
            <a:r>
              <a:rPr lang="en-US" dirty="0" err="1"/>
              <a:t>fonction</a:t>
            </a:r>
            <a:r>
              <a:rPr lang="en-US" dirty="0"/>
              <a:t> de Carrefour et </a:t>
            </a:r>
            <a:r>
              <a:rPr lang="en-US" dirty="0" err="1"/>
              <a:t>géré</a:t>
            </a:r>
            <a:r>
              <a:rPr lang="en-US" dirty="0"/>
              <a:t> par les </a:t>
            </a:r>
            <a:r>
              <a:rPr lang="en-US" dirty="0" err="1"/>
              <a:t>représentants</a:t>
            </a:r>
            <a:r>
              <a:rPr lang="en-US" dirty="0"/>
              <a:t> des </a:t>
            </a:r>
            <a:r>
              <a:rPr lang="en-US" dirty="0" err="1"/>
              <a:t>acteurs</a:t>
            </a:r>
            <a:r>
              <a:rPr lang="en-US" dirty="0"/>
              <a:t> du </a:t>
            </a:r>
            <a:r>
              <a:rPr lang="en-US" dirty="0" err="1"/>
              <a:t>secteur</a:t>
            </a:r>
            <a:r>
              <a:rPr lang="en-US" dirty="0"/>
              <a:t> </a:t>
            </a:r>
            <a:r>
              <a:rPr lang="en-US" dirty="0" err="1"/>
              <a:t>concerné</a:t>
            </a:r>
            <a:r>
              <a:rPr lang="en-US" dirty="0"/>
              <a:t> </a:t>
            </a:r>
            <a:r>
              <a:rPr lang="en-US" dirty="0" err="1"/>
              <a:t>afin</a:t>
            </a:r>
            <a:endParaRPr lang="en-US" dirty="0"/>
          </a:p>
          <a:p>
            <a:pPr lvl="1"/>
            <a:r>
              <a:rPr lang="en-US" dirty="0"/>
              <a:t>de </a:t>
            </a:r>
            <a:r>
              <a:rPr lang="en-US" dirty="0" err="1"/>
              <a:t>bénéficier</a:t>
            </a:r>
            <a:r>
              <a:rPr lang="en-US" dirty="0"/>
              <a:t> de </a:t>
            </a:r>
            <a:r>
              <a:rPr lang="en-US" dirty="0" err="1"/>
              <a:t>leur</a:t>
            </a:r>
            <a:r>
              <a:rPr lang="en-US" dirty="0"/>
              <a:t> </a:t>
            </a:r>
            <a:r>
              <a:rPr lang="en-US" dirty="0" err="1"/>
              <a:t>confiance</a:t>
            </a:r>
            <a:endParaRPr lang="en-US" dirty="0"/>
          </a:p>
          <a:p>
            <a:pPr lvl="1"/>
            <a:r>
              <a:rPr lang="en-US" dirty="0"/>
              <a:t>de </a:t>
            </a:r>
            <a:r>
              <a:rPr lang="en-US" dirty="0" err="1"/>
              <a:t>garantir</a:t>
            </a:r>
            <a:r>
              <a:rPr lang="en-US" dirty="0"/>
              <a:t> un </a:t>
            </a:r>
            <a:r>
              <a:rPr lang="en-US" dirty="0" err="1"/>
              <a:t>fonctionnement</a:t>
            </a:r>
            <a:r>
              <a:rPr lang="en-US" dirty="0"/>
              <a:t> </a:t>
            </a:r>
            <a:r>
              <a:rPr lang="en-US" dirty="0" err="1"/>
              <a:t>orienté</a:t>
            </a:r>
            <a:r>
              <a:rPr lang="en-US" dirty="0"/>
              <a:t> </a:t>
            </a:r>
            <a:r>
              <a:rPr lang="en-US" dirty="0" err="1"/>
              <a:t>vers</a:t>
            </a:r>
            <a:r>
              <a:rPr lang="en-US" dirty="0"/>
              <a:t> le client</a:t>
            </a:r>
          </a:p>
          <a:p>
            <a:r>
              <a:rPr lang="en-US" b="1" dirty="0"/>
              <a:t>missions</a:t>
            </a:r>
            <a:r>
              <a:rPr lang="en-US" dirty="0"/>
              <a:t> de </a:t>
            </a:r>
            <a:r>
              <a:rPr lang="en-US" dirty="0" err="1"/>
              <a:t>l’intégrateur</a:t>
            </a:r>
            <a:r>
              <a:rPr lang="en-US" dirty="0"/>
              <a:t> de services</a:t>
            </a:r>
          </a:p>
          <a:p>
            <a:pPr lvl="1"/>
            <a:r>
              <a:rPr lang="en-US" dirty="0" err="1"/>
              <a:t>définir</a:t>
            </a:r>
            <a:r>
              <a:rPr lang="en-US" dirty="0"/>
              <a:t> la </a:t>
            </a:r>
            <a:r>
              <a:rPr lang="en-US" b="1" dirty="0"/>
              <a:t>vision</a:t>
            </a:r>
            <a:r>
              <a:rPr lang="en-US" dirty="0"/>
              <a:t> </a:t>
            </a:r>
            <a:r>
              <a:rPr lang="en-US" dirty="0" err="1"/>
              <a:t>en</a:t>
            </a:r>
            <a:r>
              <a:rPr lang="en-US" dirty="0"/>
              <a:t> </a:t>
            </a:r>
            <a:r>
              <a:rPr lang="en-US" dirty="0" err="1"/>
              <a:t>matière</a:t>
            </a:r>
            <a:r>
              <a:rPr lang="en-US" dirty="0"/>
              <a:t> de </a:t>
            </a:r>
            <a:r>
              <a:rPr lang="en-US" dirty="0" err="1"/>
              <a:t>prestation</a:t>
            </a:r>
            <a:r>
              <a:rPr lang="en-US" dirty="0"/>
              <a:t> de services </a:t>
            </a:r>
            <a:r>
              <a:rPr lang="en-US" dirty="0" err="1"/>
              <a:t>électronique</a:t>
            </a:r>
            <a:r>
              <a:rPr lang="en-US" dirty="0"/>
              <a:t> </a:t>
            </a:r>
            <a:r>
              <a:rPr lang="en-US" dirty="0" err="1"/>
              <a:t>intégrée</a:t>
            </a:r>
            <a:r>
              <a:rPr lang="en-US" dirty="0"/>
              <a:t> </a:t>
            </a:r>
            <a:r>
              <a:rPr lang="en-US" dirty="0" err="1"/>
              <a:t>dans</a:t>
            </a:r>
            <a:r>
              <a:rPr lang="en-US" dirty="0"/>
              <a:t> le </a:t>
            </a:r>
            <a:r>
              <a:rPr lang="en-US" dirty="0" err="1"/>
              <a:t>secteur</a:t>
            </a:r>
            <a:r>
              <a:rPr lang="en-US" dirty="0"/>
              <a:t> </a:t>
            </a:r>
            <a:r>
              <a:rPr lang="en-US" dirty="0" err="1"/>
              <a:t>concerné</a:t>
            </a:r>
            <a:endParaRPr lang="en-US" dirty="0"/>
          </a:p>
          <a:p>
            <a:pPr lvl="1"/>
            <a:r>
              <a:rPr lang="en-US" dirty="0" err="1"/>
              <a:t>promouvoir</a:t>
            </a:r>
            <a:r>
              <a:rPr lang="en-US" dirty="0"/>
              <a:t> la vision et </a:t>
            </a:r>
            <a:r>
              <a:rPr lang="en-US" dirty="0" err="1"/>
              <a:t>définir</a:t>
            </a:r>
            <a:r>
              <a:rPr lang="en-US" dirty="0"/>
              <a:t> les </a:t>
            </a:r>
            <a:r>
              <a:rPr lang="en-US" b="1" dirty="0" err="1"/>
              <a:t>principes</a:t>
            </a:r>
            <a:r>
              <a:rPr lang="en-US" b="1" dirty="0"/>
              <a:t> de base </a:t>
            </a:r>
            <a:r>
              <a:rPr lang="en-US" b="1" dirty="0" err="1"/>
              <a:t>communs</a:t>
            </a:r>
            <a:r>
              <a:rPr lang="en-US" b="1" dirty="0"/>
              <a:t> </a:t>
            </a:r>
            <a:r>
              <a:rPr lang="en-US" dirty="0"/>
              <a:t>dans le </a:t>
            </a:r>
            <a:r>
              <a:rPr lang="en-US" dirty="0" err="1"/>
              <a:t>secteur</a:t>
            </a:r>
            <a:r>
              <a:rPr lang="en-US" dirty="0"/>
              <a:t> </a:t>
            </a:r>
            <a:r>
              <a:rPr lang="en-US" dirty="0" err="1"/>
              <a:t>concerné</a:t>
            </a:r>
            <a:endParaRPr lang="en-US" dirty="0"/>
          </a:p>
          <a:p>
            <a:pPr lvl="1"/>
            <a:r>
              <a:rPr lang="en-US" dirty="0" err="1"/>
              <a:t>coordonner</a:t>
            </a:r>
            <a:r>
              <a:rPr lang="en-US" dirty="0"/>
              <a:t> </a:t>
            </a:r>
            <a:r>
              <a:rPr lang="en-US" dirty="0" err="1"/>
              <a:t>l’</a:t>
            </a:r>
            <a:r>
              <a:rPr lang="en-US" b="1" dirty="0" err="1"/>
              <a:t>optimisation</a:t>
            </a:r>
            <a:r>
              <a:rPr lang="en-US" b="1" dirty="0"/>
              <a:t> des </a:t>
            </a:r>
            <a:r>
              <a:rPr lang="en-US" b="1" dirty="0" err="1"/>
              <a:t>processus</a:t>
            </a:r>
            <a:endParaRPr lang="en-US" b="1" dirty="0"/>
          </a:p>
          <a:p>
            <a:pPr lvl="1"/>
            <a:r>
              <a:rPr lang="en-US" dirty="0" err="1"/>
              <a:t>gérer</a:t>
            </a:r>
            <a:r>
              <a:rPr lang="en-US" dirty="0"/>
              <a:t> des </a:t>
            </a:r>
            <a:r>
              <a:rPr lang="en-US" dirty="0" err="1"/>
              <a:t>programmes</a:t>
            </a:r>
            <a:r>
              <a:rPr lang="en-US" dirty="0"/>
              <a:t> et des </a:t>
            </a:r>
            <a:r>
              <a:rPr lang="en-US" dirty="0" err="1"/>
              <a:t>projets</a:t>
            </a:r>
            <a:endParaRPr lang="en-US" dirty="0"/>
          </a:p>
          <a:p>
            <a:pPr lvl="1"/>
            <a:r>
              <a:rPr lang="en-US" dirty="0" err="1"/>
              <a:t>déterminer</a:t>
            </a:r>
            <a:r>
              <a:rPr lang="en-US" dirty="0"/>
              <a:t>, </a:t>
            </a:r>
            <a:r>
              <a:rPr lang="en-US" dirty="0" err="1"/>
              <a:t>implémenter</a:t>
            </a:r>
            <a:r>
              <a:rPr lang="en-US" dirty="0"/>
              <a:t> et </a:t>
            </a:r>
            <a:r>
              <a:rPr lang="en-US" dirty="0" err="1"/>
              <a:t>gérer</a:t>
            </a:r>
            <a:r>
              <a:rPr lang="en-US" dirty="0"/>
              <a:t> la </a:t>
            </a:r>
            <a:r>
              <a:rPr lang="en-US" b="1" dirty="0"/>
              <a:t>plate-</a:t>
            </a:r>
            <a:r>
              <a:rPr lang="en-US" b="1" dirty="0" err="1"/>
              <a:t>forme</a:t>
            </a:r>
            <a:r>
              <a:rPr lang="en-US" b="1" dirty="0"/>
              <a:t> de collaboration</a:t>
            </a:r>
          </a:p>
          <a:p>
            <a:pPr lvl="2"/>
            <a:r>
              <a:rPr lang="en-US" dirty="0" err="1"/>
              <a:t>niveau</a:t>
            </a:r>
            <a:r>
              <a:rPr lang="en-US" dirty="0"/>
              <a:t> technique: architecture et standards pour un </a:t>
            </a:r>
            <a:r>
              <a:rPr lang="en-US" dirty="0" err="1"/>
              <a:t>échange</a:t>
            </a:r>
            <a:r>
              <a:rPr lang="en-US" dirty="0"/>
              <a:t> </a:t>
            </a:r>
            <a:r>
              <a:rPr lang="en-US" dirty="0" err="1"/>
              <a:t>sécurisé</a:t>
            </a:r>
            <a:r>
              <a:rPr lang="en-US" dirty="0"/>
              <a:t> de </a:t>
            </a:r>
            <a:r>
              <a:rPr lang="en-US" dirty="0" err="1"/>
              <a:t>données</a:t>
            </a:r>
            <a:endParaRPr lang="en-US" dirty="0"/>
          </a:p>
          <a:p>
            <a:pPr lvl="2"/>
            <a:r>
              <a:rPr lang="en-US" dirty="0" err="1"/>
              <a:t>niveau</a:t>
            </a:r>
            <a:r>
              <a:rPr lang="en-US" dirty="0"/>
              <a:t> </a:t>
            </a:r>
            <a:r>
              <a:rPr lang="en-US" dirty="0" err="1"/>
              <a:t>sémantique</a:t>
            </a:r>
            <a:r>
              <a:rPr lang="en-US" dirty="0"/>
              <a:t>: </a:t>
            </a:r>
            <a:r>
              <a:rPr lang="en-US" dirty="0" err="1"/>
              <a:t>harmonisation</a:t>
            </a:r>
            <a:r>
              <a:rPr lang="en-US" dirty="0"/>
              <a:t> des notions et coordination des adaptations de la </a:t>
            </a:r>
            <a:r>
              <a:rPr lang="en-US" dirty="0" err="1"/>
              <a:t>réglementation</a:t>
            </a:r>
            <a:endParaRPr lang="en-US" dirty="0"/>
          </a:p>
          <a:p>
            <a:pPr lvl="2"/>
            <a:r>
              <a:rPr lang="en-US" dirty="0" err="1"/>
              <a:t>logique</a:t>
            </a:r>
            <a:r>
              <a:rPr lang="en-US" dirty="0"/>
              <a:t> métier et orchestration</a:t>
            </a:r>
          </a:p>
          <a:p>
            <a:pPr lvl="2"/>
            <a:r>
              <a:rPr lang="en-US" dirty="0"/>
              <a:t>promotion des applications </a:t>
            </a:r>
            <a:r>
              <a:rPr lang="en-US" dirty="0" err="1"/>
              <a:t>orientées</a:t>
            </a:r>
            <a:r>
              <a:rPr lang="en-US" dirty="0"/>
              <a:t> services</a:t>
            </a:r>
          </a:p>
        </p:txBody>
      </p:sp>
      <p:sp>
        <p:nvSpPr>
          <p:cNvPr id="4" name="Espace réservé du numéro de diapositive 3">
            <a:extLst>
              <a:ext uri="{FF2B5EF4-FFF2-40B4-BE49-F238E27FC236}">
                <a16:creationId xmlns:a16="http://schemas.microsoft.com/office/drawing/2014/main" id="{FAD37CB5-CB51-2089-D5DD-6C7054650000}"/>
              </a:ext>
            </a:extLst>
          </p:cNvPr>
          <p:cNvSpPr>
            <a:spLocks noGrp="1"/>
          </p:cNvSpPr>
          <p:nvPr>
            <p:ph type="sldNum" sz="quarter" idx="12"/>
          </p:nvPr>
        </p:nvSpPr>
        <p:spPr/>
        <p:txBody>
          <a:bodyPr/>
          <a:lstStyle/>
          <a:p>
            <a:fld id="{4ABFC991-18F6-485A-BE0B-9061B9D5CD41}" type="slidenum">
              <a:rPr lang="en-US" smtClean="0"/>
              <a:pPr/>
              <a:t>16</a:t>
            </a:fld>
            <a:endParaRPr lang="en-US" dirty="0"/>
          </a:p>
        </p:txBody>
      </p:sp>
    </p:spTree>
    <p:extLst>
      <p:ext uri="{BB962C8B-B14F-4D97-AF65-F5344CB8AC3E}">
        <p14:creationId xmlns:p14="http://schemas.microsoft.com/office/powerpoint/2010/main" val="335467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Modèle</a:t>
            </a:r>
            <a:r>
              <a:rPr lang="en-US" dirty="0"/>
              <a:t> Banque Carrefour / </a:t>
            </a:r>
            <a:r>
              <a:rPr lang="en-US" dirty="0" err="1"/>
              <a:t>intégrateur</a:t>
            </a:r>
            <a:r>
              <a:rPr lang="en-US" dirty="0"/>
              <a:t> de services</a:t>
            </a:r>
          </a:p>
        </p:txBody>
      </p:sp>
      <p:sp>
        <p:nvSpPr>
          <p:cNvPr id="3" name="Content Placeholder 2"/>
          <p:cNvSpPr>
            <a:spLocks noGrp="1"/>
          </p:cNvSpPr>
          <p:nvPr>
            <p:ph idx="1"/>
          </p:nvPr>
        </p:nvSpPr>
        <p:spPr/>
        <p:txBody>
          <a:bodyPr>
            <a:normAutofit/>
          </a:bodyPr>
          <a:lstStyle/>
          <a:p>
            <a:r>
              <a:rPr lang="en-US" b="1" dirty="0"/>
              <a:t>missions</a:t>
            </a:r>
            <a:r>
              <a:rPr lang="en-US" dirty="0"/>
              <a:t> de </a:t>
            </a:r>
            <a:r>
              <a:rPr lang="en-US" dirty="0" err="1"/>
              <a:t>l’intégrateur</a:t>
            </a:r>
            <a:r>
              <a:rPr lang="en-US" dirty="0"/>
              <a:t> de services</a:t>
            </a:r>
          </a:p>
          <a:p>
            <a:pPr lvl="1"/>
            <a:r>
              <a:rPr lang="en-US" dirty="0" err="1"/>
              <a:t>gérer</a:t>
            </a:r>
            <a:r>
              <a:rPr lang="en-US" dirty="0"/>
              <a:t> un </a:t>
            </a:r>
            <a:r>
              <a:rPr lang="en-US" b="1" dirty="0" err="1"/>
              <a:t>répertoire</a:t>
            </a:r>
            <a:r>
              <a:rPr lang="en-US" b="1" dirty="0"/>
              <a:t> des </a:t>
            </a:r>
            <a:r>
              <a:rPr lang="en-US" b="1" dirty="0" err="1"/>
              <a:t>références</a:t>
            </a:r>
            <a:r>
              <a:rPr lang="en-US" b="1" dirty="0"/>
              <a:t> </a:t>
            </a:r>
            <a:r>
              <a:rPr lang="en-US" dirty="0"/>
              <a:t>qui </a:t>
            </a:r>
            <a:r>
              <a:rPr lang="en-US" dirty="0" err="1"/>
              <a:t>constitue</a:t>
            </a:r>
            <a:r>
              <a:rPr lang="en-US" dirty="0"/>
              <a:t> la base pour </a:t>
            </a:r>
            <a:r>
              <a:rPr lang="en-US" dirty="0" err="1"/>
              <a:t>l’organisation</a:t>
            </a:r>
            <a:r>
              <a:rPr lang="en-US" dirty="0"/>
              <a:t> de </a:t>
            </a:r>
            <a:r>
              <a:rPr lang="en-US" dirty="0" err="1"/>
              <a:t>l’échange</a:t>
            </a:r>
            <a:r>
              <a:rPr lang="en-US" dirty="0"/>
              <a:t> </a:t>
            </a:r>
            <a:r>
              <a:rPr lang="en-US" dirty="0" err="1"/>
              <a:t>électonique</a:t>
            </a:r>
            <a:r>
              <a:rPr lang="en-US" dirty="0"/>
              <a:t> de </a:t>
            </a:r>
            <a:r>
              <a:rPr lang="en-US" dirty="0" err="1"/>
              <a:t>données</a:t>
            </a:r>
            <a:r>
              <a:rPr lang="en-US" dirty="0"/>
              <a:t> entre les </a:t>
            </a:r>
            <a:r>
              <a:rPr lang="en-US" dirty="0" err="1"/>
              <a:t>acteurs</a:t>
            </a:r>
            <a:r>
              <a:rPr lang="en-US" dirty="0"/>
              <a:t> du </a:t>
            </a:r>
            <a:r>
              <a:rPr lang="en-US" dirty="0" err="1"/>
              <a:t>secteur</a:t>
            </a:r>
            <a:r>
              <a:rPr lang="en-US" dirty="0"/>
              <a:t> </a:t>
            </a:r>
            <a:r>
              <a:rPr lang="en-US" dirty="0" err="1"/>
              <a:t>concerné</a:t>
            </a:r>
            <a:endParaRPr lang="en-US" dirty="0"/>
          </a:p>
          <a:p>
            <a:pPr lvl="2"/>
            <a:r>
              <a:rPr lang="en-US" dirty="0" err="1"/>
              <a:t>contenu</a:t>
            </a:r>
            <a:endParaRPr lang="en-US" dirty="0"/>
          </a:p>
          <a:p>
            <a:pPr lvl="3"/>
            <a:r>
              <a:rPr lang="en-US" dirty="0" err="1"/>
              <a:t>quels</a:t>
            </a:r>
            <a:r>
              <a:rPr lang="en-US" dirty="0"/>
              <a:t> types </a:t>
            </a:r>
            <a:r>
              <a:rPr lang="en-US" dirty="0" err="1"/>
              <a:t>d’informations</a:t>
            </a:r>
            <a:r>
              <a:rPr lang="en-US" dirty="0"/>
              <a:t> </a:t>
            </a:r>
            <a:r>
              <a:rPr lang="en-US" dirty="0" err="1"/>
              <a:t>concernant</a:t>
            </a:r>
            <a:r>
              <a:rPr lang="en-US" dirty="0"/>
              <a:t> </a:t>
            </a:r>
            <a:r>
              <a:rPr lang="en-US" dirty="0" err="1"/>
              <a:t>quelles</a:t>
            </a:r>
            <a:r>
              <a:rPr lang="en-US" dirty="0"/>
              <a:t> </a:t>
            </a:r>
            <a:r>
              <a:rPr lang="en-US" dirty="0" err="1"/>
              <a:t>personnes</a:t>
            </a:r>
            <a:r>
              <a:rPr lang="en-US" dirty="0"/>
              <a:t> </a:t>
            </a:r>
            <a:r>
              <a:rPr lang="en-US" dirty="0" err="1"/>
              <a:t>sont</a:t>
            </a:r>
            <a:r>
              <a:rPr lang="en-US" dirty="0"/>
              <a:t> </a:t>
            </a:r>
            <a:r>
              <a:rPr lang="en-US" dirty="0" err="1"/>
              <a:t>disponibles</a:t>
            </a:r>
            <a:r>
              <a:rPr lang="en-US" dirty="0"/>
              <a:t> à </a:t>
            </a:r>
            <a:r>
              <a:rPr lang="en-US" dirty="0" err="1"/>
              <a:t>quel</a:t>
            </a:r>
            <a:r>
              <a:rPr lang="en-US" dirty="0"/>
              <a:t> </a:t>
            </a:r>
            <a:r>
              <a:rPr lang="en-US" dirty="0" err="1"/>
              <a:t>endroit</a:t>
            </a:r>
            <a:r>
              <a:rPr lang="en-US" dirty="0"/>
              <a:t> et pour </a:t>
            </a:r>
            <a:r>
              <a:rPr lang="en-US" dirty="0" err="1"/>
              <a:t>quelles</a:t>
            </a:r>
            <a:r>
              <a:rPr lang="en-US" dirty="0"/>
              <a:t> </a:t>
            </a:r>
            <a:r>
              <a:rPr lang="en-US" dirty="0" err="1"/>
              <a:t>périodes</a:t>
            </a:r>
            <a:endParaRPr lang="en-US" dirty="0"/>
          </a:p>
          <a:p>
            <a:pPr lvl="3"/>
            <a:r>
              <a:rPr lang="en-US" dirty="0" err="1"/>
              <a:t>quels</a:t>
            </a:r>
            <a:r>
              <a:rPr lang="en-US" dirty="0"/>
              <a:t> </a:t>
            </a:r>
            <a:r>
              <a:rPr lang="en-US" dirty="0" err="1"/>
              <a:t>acteurs</a:t>
            </a:r>
            <a:r>
              <a:rPr lang="en-US" dirty="0"/>
              <a:t> </a:t>
            </a:r>
            <a:r>
              <a:rPr lang="en-US" dirty="0" err="1"/>
              <a:t>sont</a:t>
            </a:r>
            <a:r>
              <a:rPr lang="en-US" dirty="0"/>
              <a:t> </a:t>
            </a:r>
            <a:r>
              <a:rPr lang="en-US" dirty="0" err="1"/>
              <a:t>habilités</a:t>
            </a:r>
            <a:r>
              <a:rPr lang="en-US" dirty="0"/>
              <a:t> à </a:t>
            </a:r>
            <a:r>
              <a:rPr lang="en-US" dirty="0" err="1"/>
              <a:t>recevoir</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3"/>
            <a:r>
              <a:rPr lang="en-US" dirty="0" err="1"/>
              <a:t>quels</a:t>
            </a:r>
            <a:r>
              <a:rPr lang="en-US" dirty="0"/>
              <a:t> </a:t>
            </a:r>
            <a:r>
              <a:rPr lang="en-US" dirty="0" err="1"/>
              <a:t>acteurs</a:t>
            </a:r>
            <a:r>
              <a:rPr lang="en-US" dirty="0"/>
              <a:t> </a:t>
            </a:r>
            <a:r>
              <a:rPr lang="en-US" dirty="0" err="1"/>
              <a:t>souhaitent</a:t>
            </a:r>
            <a:r>
              <a:rPr lang="en-US" dirty="0"/>
              <a:t> </a:t>
            </a:r>
            <a:r>
              <a:rPr lang="en-US" dirty="0" err="1"/>
              <a:t>recevoir</a:t>
            </a:r>
            <a:r>
              <a:rPr lang="en-US" dirty="0"/>
              <a:t> </a:t>
            </a:r>
            <a:r>
              <a:rPr lang="en-US" dirty="0" err="1"/>
              <a:t>automatiquement</a:t>
            </a:r>
            <a:r>
              <a:rPr lang="en-US" dirty="0"/>
              <a:t> </a:t>
            </a:r>
            <a:r>
              <a:rPr lang="en-US" dirty="0" err="1"/>
              <a:t>quelles</a:t>
            </a:r>
            <a:r>
              <a:rPr lang="en-US" dirty="0"/>
              <a:t> </a:t>
            </a:r>
            <a:r>
              <a:rPr lang="en-US" dirty="0" err="1"/>
              <a:t>informations</a:t>
            </a:r>
            <a:r>
              <a:rPr lang="en-US" dirty="0"/>
              <a:t> relatives à </a:t>
            </a:r>
            <a:r>
              <a:rPr lang="en-US" dirty="0" err="1"/>
              <a:t>quelles</a:t>
            </a:r>
            <a:r>
              <a:rPr lang="en-US" dirty="0"/>
              <a:t> </a:t>
            </a:r>
            <a:r>
              <a:rPr lang="en-US" dirty="0" err="1"/>
              <a:t>personnes</a:t>
            </a:r>
            <a:r>
              <a:rPr lang="en-US" dirty="0"/>
              <a:t> et </a:t>
            </a:r>
            <a:r>
              <a:rPr lang="en-US" dirty="0" err="1"/>
              <a:t>dans</a:t>
            </a:r>
            <a:r>
              <a:rPr lang="en-US" dirty="0"/>
              <a:t> </a:t>
            </a:r>
            <a:r>
              <a:rPr lang="en-US" dirty="0" err="1"/>
              <a:t>quelles</a:t>
            </a:r>
            <a:r>
              <a:rPr lang="en-US" dirty="0"/>
              <a:t> </a:t>
            </a:r>
            <a:r>
              <a:rPr lang="en-US" dirty="0" err="1"/>
              <a:t>circonstances</a:t>
            </a:r>
            <a:endParaRPr lang="en-US" dirty="0"/>
          </a:p>
          <a:p>
            <a:pPr lvl="2"/>
            <a:r>
              <a:rPr lang="en-US" dirty="0" err="1"/>
              <a:t>fonctions</a:t>
            </a:r>
            <a:endParaRPr lang="en-US" dirty="0"/>
          </a:p>
          <a:p>
            <a:pPr lvl="3"/>
            <a:r>
              <a:rPr lang="en-US" dirty="0" err="1"/>
              <a:t>contrôle</a:t>
            </a:r>
            <a:r>
              <a:rPr lang="en-US" dirty="0"/>
              <a:t> </a:t>
            </a:r>
            <a:r>
              <a:rPr lang="en-US" dirty="0" err="1"/>
              <a:t>d’accès</a:t>
            </a:r>
            <a:r>
              <a:rPr lang="en-US" dirty="0"/>
              <a:t> </a:t>
            </a:r>
            <a:r>
              <a:rPr lang="en-US" dirty="0" err="1"/>
              <a:t>préventif</a:t>
            </a:r>
            <a:endParaRPr lang="en-US" dirty="0"/>
          </a:p>
          <a:p>
            <a:pPr lvl="3"/>
            <a:r>
              <a:rPr lang="en-US" dirty="0" err="1"/>
              <a:t>routage</a:t>
            </a:r>
            <a:r>
              <a:rPr lang="en-US" dirty="0"/>
              <a:t> des </a:t>
            </a:r>
            <a:r>
              <a:rPr lang="en-US" dirty="0" err="1"/>
              <a:t>informations</a:t>
            </a:r>
            <a:endParaRPr lang="en-US" dirty="0"/>
          </a:p>
          <a:p>
            <a:pPr lvl="3"/>
            <a:r>
              <a:rPr lang="en-US" dirty="0"/>
              <a:t>communication </a:t>
            </a:r>
            <a:r>
              <a:rPr lang="en-US" dirty="0" err="1"/>
              <a:t>automatique</a:t>
            </a:r>
            <a:r>
              <a:rPr lang="en-US" dirty="0"/>
              <a:t> des </a:t>
            </a:r>
            <a:r>
              <a:rPr lang="en-US" dirty="0" err="1"/>
              <a:t>données</a:t>
            </a:r>
            <a:r>
              <a:rPr lang="en-US" dirty="0"/>
              <a:t> </a:t>
            </a:r>
            <a:r>
              <a:rPr lang="en-US" dirty="0" err="1"/>
              <a:t>modifiées</a:t>
            </a:r>
            <a:endParaRPr lang="en-US" dirty="0"/>
          </a:p>
          <a:p>
            <a:pPr lvl="1"/>
            <a:r>
              <a:rPr lang="en-US" dirty="0" err="1"/>
              <a:t>gérer</a:t>
            </a:r>
            <a:r>
              <a:rPr lang="en-US" dirty="0"/>
              <a:t> le </a:t>
            </a:r>
            <a:r>
              <a:rPr lang="en-US" b="1" dirty="0" err="1"/>
              <a:t>changement</a:t>
            </a:r>
            <a:r>
              <a:rPr lang="en-US" dirty="0"/>
              <a:t>, la </a:t>
            </a:r>
            <a:r>
              <a:rPr lang="en-US" b="1" dirty="0"/>
              <a:t>formation</a:t>
            </a:r>
            <a:r>
              <a:rPr lang="en-US" dirty="0"/>
              <a:t> et le </a:t>
            </a:r>
            <a:r>
              <a:rPr lang="en-US" b="1" dirty="0"/>
              <a:t>coaching</a:t>
            </a:r>
          </a:p>
          <a:p>
            <a:pPr lvl="1"/>
            <a:r>
              <a:rPr lang="en-US" dirty="0" err="1"/>
              <a:t>intervenir</a:t>
            </a:r>
            <a:r>
              <a:rPr lang="en-US" dirty="0"/>
              <a:t> </a:t>
            </a:r>
            <a:r>
              <a:rPr lang="en-US" dirty="0" err="1"/>
              <a:t>en</a:t>
            </a:r>
            <a:r>
              <a:rPr lang="en-US" dirty="0"/>
              <a:t> </a:t>
            </a:r>
            <a:r>
              <a:rPr lang="en-US" dirty="0" err="1"/>
              <a:t>tant</a:t>
            </a:r>
            <a:r>
              <a:rPr lang="en-US" dirty="0"/>
              <a:t> que </a:t>
            </a:r>
            <a:r>
              <a:rPr lang="en-US" b="1" dirty="0"/>
              <a:t>tiers de </a:t>
            </a:r>
            <a:r>
              <a:rPr lang="en-US" b="1" dirty="0" err="1"/>
              <a:t>confiance</a:t>
            </a:r>
            <a:r>
              <a:rPr lang="en-US" b="1" dirty="0"/>
              <a:t> pour le </a:t>
            </a:r>
            <a:r>
              <a:rPr lang="en-US" b="1" dirty="0" err="1"/>
              <a:t>codage</a:t>
            </a:r>
            <a:r>
              <a:rPr lang="en-US" b="1" dirty="0"/>
              <a:t> et </a:t>
            </a:r>
            <a:r>
              <a:rPr lang="en-US" b="1" dirty="0" err="1"/>
              <a:t>l’anonymisation</a:t>
            </a:r>
            <a:r>
              <a:rPr lang="en-US" b="1" dirty="0"/>
              <a:t> de </a:t>
            </a:r>
            <a:r>
              <a:rPr lang="en-US" b="1" dirty="0" err="1"/>
              <a:t>données</a:t>
            </a:r>
            <a:endParaRPr lang="en-US" b="1" dirty="0"/>
          </a:p>
        </p:txBody>
      </p:sp>
      <p:sp>
        <p:nvSpPr>
          <p:cNvPr id="4" name="Espace réservé du numéro de diapositive 3">
            <a:extLst>
              <a:ext uri="{FF2B5EF4-FFF2-40B4-BE49-F238E27FC236}">
                <a16:creationId xmlns:a16="http://schemas.microsoft.com/office/drawing/2014/main" id="{2D3F1899-8551-9376-E779-D716EDAB2469}"/>
              </a:ext>
            </a:extLst>
          </p:cNvPr>
          <p:cNvSpPr>
            <a:spLocks noGrp="1"/>
          </p:cNvSpPr>
          <p:nvPr>
            <p:ph type="sldNum" sz="quarter" idx="12"/>
          </p:nvPr>
        </p:nvSpPr>
        <p:spPr/>
        <p:txBody>
          <a:bodyPr/>
          <a:lstStyle/>
          <a:p>
            <a:fld id="{4ABFC991-18F6-485A-BE0B-9061B9D5CD41}" type="slidenum">
              <a:rPr lang="en-US" smtClean="0"/>
              <a:pPr/>
              <a:t>17</a:t>
            </a:fld>
            <a:endParaRPr lang="en-US" dirty="0"/>
          </a:p>
        </p:txBody>
      </p:sp>
    </p:spTree>
    <p:extLst>
      <p:ext uri="{BB962C8B-B14F-4D97-AF65-F5344CB8AC3E}">
        <p14:creationId xmlns:p14="http://schemas.microsoft.com/office/powerpoint/2010/main" val="49447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AAF354F-335B-9FBE-B28A-0C7917050F1B}"/>
              </a:ext>
            </a:extLst>
          </p:cNvPr>
          <p:cNvSpPr>
            <a:spLocks noGrp="1"/>
          </p:cNvSpPr>
          <p:nvPr>
            <p:ph type="title"/>
          </p:nvPr>
        </p:nvSpPr>
        <p:spPr/>
        <p:txBody>
          <a:bodyPr/>
          <a:lstStyle/>
          <a:p>
            <a:r>
              <a:rPr lang="en-US" dirty="0" err="1"/>
              <a:t>Modèle</a:t>
            </a:r>
            <a:r>
              <a:rPr lang="en-US" dirty="0"/>
              <a:t> Banque Carrefour</a:t>
            </a:r>
            <a:endParaRPr lang="nl-BE" dirty="0"/>
          </a:p>
        </p:txBody>
      </p:sp>
      <p:sp>
        <p:nvSpPr>
          <p:cNvPr id="9" name="Espace réservé du contenu 8">
            <a:extLst>
              <a:ext uri="{FF2B5EF4-FFF2-40B4-BE49-F238E27FC236}">
                <a16:creationId xmlns:a16="http://schemas.microsoft.com/office/drawing/2014/main" id="{FAB2E829-9693-E261-D60A-41657A357A36}"/>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536575" algn="l"/>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efficacité</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de la politique</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systèmes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d’information</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pour</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374646"/>
                </a:solidFill>
                <a:effectLst/>
                <a:uLnTx/>
                <a:uFillTx/>
                <a:latin typeface="Calibri" panose="020F0502020204030204"/>
                <a:ea typeface="+mn-ea"/>
                <a:cs typeface="+mn-cs"/>
              </a:rPr>
              <a:t>l’appui</a:t>
            </a:r>
            <a:r>
              <a:rPr kumimoji="0" lang="en-US" sz="1600" b="0" i="0" u="none" strike="noStrike" kern="1200" cap="none" spc="0" normalizeH="0" baseline="0" noProof="0" dirty="0">
                <a:ln>
                  <a:noFill/>
                </a:ln>
                <a:solidFill>
                  <a:srgbClr val="374646"/>
                </a:solidFill>
                <a:effectLst/>
                <a:uLnTx/>
                <a:uFillTx/>
                <a:latin typeface="Calibri" panose="020F0502020204030204"/>
                <a:ea typeface="+mn-ea"/>
                <a:cs typeface="+mn-cs"/>
              </a:rPr>
              <a:t> à la politique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74646"/>
                </a:solidFill>
                <a:effectLst/>
                <a:uLnTx/>
                <a:uFillTx/>
                <a:latin typeface="Calibri" panose="020F0502020204030204"/>
                <a:ea typeface="+mn-ea"/>
                <a:cs typeface="+mn-cs"/>
              </a:rPr>
              <a:t>la recherche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374646"/>
                </a:solidFill>
                <a:effectLst/>
                <a:uLnTx/>
                <a:uFillTx/>
                <a:latin typeface="Calibri" panose="020F0502020204030204"/>
                <a:ea typeface="+mn-ea"/>
                <a:cs typeface="+mn-cs"/>
              </a:rPr>
              <a:t>l’évaluation</a:t>
            </a:r>
            <a:r>
              <a:rPr kumimoji="0" lang="en-US" sz="1600" b="0" i="0" u="none" strike="noStrike" kern="1200" cap="none" spc="0" normalizeH="0" baseline="0" noProof="0" dirty="0">
                <a:ln>
                  <a:noFill/>
                </a:ln>
                <a:solidFill>
                  <a:srgbClr val="374646"/>
                </a:solidFill>
                <a:effectLst/>
                <a:uLnTx/>
                <a:uFillTx/>
                <a:latin typeface="Calibri" panose="020F0502020204030204"/>
                <a:ea typeface="+mn-ea"/>
                <a:cs typeface="+mn-cs"/>
              </a:rPr>
              <a:t> de la politique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74646"/>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mise en œuvre stratégique des systèmes </a:t>
            </a:r>
            <a:br>
              <a:rPr kumimoji="0" lang="en-BE"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d'information pour</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éviter le non-recours aux droits (octroi automatique)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l’inclusion sociale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éviter et lutter contre la fraude</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la continuité de l’octroi de droits</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374646"/>
                </a:solidFill>
                <a:effectLst/>
                <a:uLnTx/>
                <a:uFillTx/>
                <a:latin typeface="Calibri" panose="020F0502020204030204"/>
                <a:ea typeface="+mn-ea"/>
                <a:cs typeface="+mn-cs"/>
              </a:rPr>
              <a:t>…</a:t>
            </a:r>
          </a:p>
        </p:txBody>
      </p:sp>
      <p:sp>
        <p:nvSpPr>
          <p:cNvPr id="4" name="Espace réservé du numéro de diapositive 3">
            <a:extLst>
              <a:ext uri="{FF2B5EF4-FFF2-40B4-BE49-F238E27FC236}">
                <a16:creationId xmlns:a16="http://schemas.microsoft.com/office/drawing/2014/main" id="{A059F60B-96A8-9D33-B2A1-342B79FDB3EB}"/>
              </a:ext>
            </a:extLst>
          </p:cNvPr>
          <p:cNvSpPr>
            <a:spLocks noGrp="1"/>
          </p:cNvSpPr>
          <p:nvPr>
            <p:ph type="sldNum" sz="quarter" idx="12"/>
          </p:nvPr>
        </p:nvSpPr>
        <p:spPr/>
        <p:txBody>
          <a:bodyPr/>
          <a:lstStyle/>
          <a:p>
            <a:fld id="{4ABFC991-18F6-485A-BE0B-9061B9D5CD41}" type="slidenum">
              <a:rPr lang="en-US" smtClean="0"/>
              <a:pPr/>
              <a:t>18</a:t>
            </a:fld>
            <a:endParaRPr lang="en-US" dirty="0"/>
          </a:p>
        </p:txBody>
      </p:sp>
      <p:sp>
        <p:nvSpPr>
          <p:cNvPr id="10" name="Espace réservé du contenu 9">
            <a:extLst>
              <a:ext uri="{FF2B5EF4-FFF2-40B4-BE49-F238E27FC236}">
                <a16:creationId xmlns:a16="http://schemas.microsoft.com/office/drawing/2014/main" id="{59CF20BC-E8CF-2FA3-DB59-234CD78A9682}"/>
              </a:ext>
            </a:extLst>
          </p:cNvPr>
          <p:cNvSpPr>
            <a:spLocks noGrp="1"/>
          </p:cNvSpPr>
          <p:nvPr>
            <p:ph idx="4294967295"/>
          </p:nvPr>
        </p:nvSpPr>
        <p:spPr>
          <a:xfrm>
            <a:off x="6368682" y="1838565"/>
            <a:ext cx="4985118" cy="4500562"/>
          </a:xfrm>
        </p:spPr>
        <p:txBody>
          <a:bodyPr>
            <a:normAutofit fontScale="92500" lnSpcReduction="10000"/>
          </a:bodyPr>
          <a:lstStyle/>
          <a:p>
            <a:pPr marL="0" marR="0" lvl="0" indent="0" algn="l" defTabSz="542925"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dirty="0" err="1">
                <a:solidFill>
                  <a:prstClr val="black"/>
                </a:solidFill>
                <a:latin typeface="Calibri" panose="020F0502020204030204"/>
                <a:ea typeface="+mn-ea"/>
                <a:cs typeface="+mn-cs"/>
              </a:rPr>
              <a:t>exécution</a:t>
            </a:r>
            <a:r>
              <a:rPr lang="en-US" sz="2200" b="1" dirty="0">
                <a:solidFill>
                  <a:prstClr val="black"/>
                </a:solidFill>
                <a:latin typeface="Calibri" panose="020F0502020204030204"/>
                <a:ea typeface="+mn-ea"/>
                <a:cs typeface="+mn-cs"/>
              </a:rPr>
              <a:t> </a:t>
            </a:r>
            <a:r>
              <a:rPr lang="en-US" sz="2200" b="1" dirty="0" err="1">
                <a:solidFill>
                  <a:prstClr val="black"/>
                </a:solidFill>
                <a:latin typeface="Calibri" panose="020F0502020204030204"/>
                <a:ea typeface="+mn-ea"/>
                <a:cs typeface="+mn-cs"/>
              </a:rPr>
              <a:t>efficace</a:t>
            </a:r>
            <a:r>
              <a:rPr lang="en-US" sz="2200" b="1" dirty="0">
                <a:solidFill>
                  <a:prstClr val="black"/>
                </a:solidFill>
                <a:latin typeface="Calibri" panose="020F0502020204030204"/>
                <a:ea typeface="+mn-ea"/>
                <a:cs typeface="+mn-cs"/>
              </a:rPr>
              <a:t> de la politique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sz="2200" dirty="0">
                <a:solidFill>
                  <a:prstClr val="black"/>
                </a:solidFill>
                <a:latin typeface="Calibri" panose="020F0502020204030204"/>
                <a:ea typeface="+mn-ea"/>
                <a:cs typeface="+mn-cs"/>
              </a:rPr>
              <a:t>excellence opérationnelle</a:t>
            </a:r>
          </a:p>
          <a:p>
            <a:pPr>
              <a:defRPr/>
            </a:pPr>
            <a:r>
              <a:rPr lang="fr-FR" sz="2200" dirty="0">
                <a:solidFill>
                  <a:prstClr val="black"/>
                </a:solidFill>
                <a:latin typeface="Calibri" panose="020F0502020204030204"/>
                <a:ea typeface="+mn-ea"/>
                <a:cs typeface="+mn-cs"/>
              </a:rPr>
              <a:t>gestion et protection des données</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collecte unique et validation</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correctes et disponibles à temps</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réutilisables et partagées</a:t>
            </a:r>
          </a:p>
          <a:p>
            <a:pPr>
              <a:defRPr/>
            </a:pPr>
            <a:r>
              <a:rPr lang="fr-FR" sz="2200" dirty="0">
                <a:solidFill>
                  <a:prstClr val="black"/>
                </a:solidFill>
                <a:latin typeface="Calibri" panose="020F0502020204030204"/>
              </a:rPr>
              <a:t>processus</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déterminé par les évènements</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chaînes de processus </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répartition des tâches entre acteurs en </a:t>
            </a:r>
            <a:br>
              <a:rPr kumimoji="0" lang="en-BE" sz="1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fonction des compétences</a:t>
            </a:r>
          </a:p>
          <a:p>
            <a:pPr>
              <a:defRPr/>
            </a:pPr>
            <a:r>
              <a:rPr lang="fr-FR" sz="2200" dirty="0">
                <a:solidFill>
                  <a:prstClr val="black"/>
                </a:solidFill>
                <a:latin typeface="Calibri" panose="020F0502020204030204"/>
              </a:rPr>
              <a:t>architecture</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Architecture Orientée Service</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modularité et encapsulation</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700" b="0" i="0" u="none" strike="noStrike" kern="1200" cap="none" spc="0" normalizeH="0" baseline="0" noProof="0" dirty="0">
                <a:ln>
                  <a:noFill/>
                </a:ln>
                <a:solidFill>
                  <a:prstClr val="black"/>
                </a:solidFill>
                <a:effectLst/>
                <a:uLnTx/>
                <a:uFillTx/>
                <a:latin typeface="Calibri" panose="020F0502020204030204"/>
                <a:ea typeface="+mn-ea"/>
                <a:cs typeface="+mn-cs"/>
              </a:rPr>
              <a:t>synergies via technologies cloud et container</a:t>
            </a:r>
          </a:p>
          <a:p>
            <a:endParaRPr lang="nl-BE" dirty="0"/>
          </a:p>
        </p:txBody>
      </p:sp>
    </p:spTree>
    <p:extLst>
      <p:ext uri="{BB962C8B-B14F-4D97-AF65-F5344CB8AC3E}">
        <p14:creationId xmlns:p14="http://schemas.microsoft.com/office/powerpoint/2010/main" val="31400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5438" y="2643145"/>
              <a:ext cx="8459099" cy="707886"/>
            </a:xfrm>
            <a:prstGeom prst="rect">
              <a:avLst/>
            </a:prstGeom>
            <a:noFill/>
          </p:spPr>
          <p:txBody>
            <a:bodyPr wrap="square" rtlCol="0">
              <a:spAutoFit/>
            </a:bodyPr>
            <a:lstStyle/>
            <a:p>
              <a:pPr lvl="0"/>
              <a:r>
                <a:rPr lang="fr-FR" altLang="en-US" sz="4000" b="1" dirty="0">
                  <a:solidFill>
                    <a:prstClr val="white"/>
                  </a:solidFill>
                  <a:latin typeface="Microsoft JhengHei Light" panose="020B0304030504040204" pitchFamily="34" charset="-120"/>
                  <a:ea typeface="Microsoft JhengHei Light" panose="020B0304030504040204" pitchFamily="34" charset="-120"/>
                </a:rPr>
                <a:t>3. Application dans le secteur social</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de </a:t>
            </a:r>
            <a:r>
              <a:rPr lang="en-US" dirty="0" err="1"/>
              <a:t>l’exposé</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fr-FR" dirty="0"/>
              <a:t>secteur social : parties concernées, attentes</a:t>
            </a:r>
          </a:p>
          <a:p>
            <a:pPr marL="514350" indent="-514350">
              <a:buFont typeface="+mj-lt"/>
              <a:buAutoNum type="arabicPeriod"/>
            </a:pPr>
            <a:r>
              <a:rPr lang="fr-FR" dirty="0"/>
              <a:t>modèle Banque Carrefour : principes, intégrateur de services</a:t>
            </a:r>
          </a:p>
          <a:p>
            <a:pPr marL="514350" indent="-514350">
              <a:buFont typeface="+mj-lt"/>
              <a:buAutoNum type="arabicPeriod"/>
            </a:pPr>
            <a:r>
              <a:rPr lang="fr-FR" dirty="0"/>
              <a:t>application dans secteur social : Banque Carrefour de la sécurité sociale (BCSS)</a:t>
            </a:r>
          </a:p>
          <a:p>
            <a:pPr marL="514350" indent="-514350">
              <a:buFont typeface="+mj-lt"/>
              <a:buAutoNum type="arabicPeriod"/>
            </a:pPr>
            <a:r>
              <a:rPr lang="fr-FR" dirty="0"/>
              <a:t>défis</a:t>
            </a:r>
          </a:p>
          <a:p>
            <a:pPr marL="514350" indent="-514350">
              <a:buFont typeface="+mj-lt"/>
              <a:buAutoNum type="arabicPeriod"/>
            </a:pPr>
            <a:r>
              <a:rPr lang="fr-FR" dirty="0"/>
              <a:t>quelques projets</a:t>
            </a:r>
          </a:p>
          <a:p>
            <a:pPr marL="514350" indent="-514350">
              <a:buFont typeface="+mj-lt"/>
              <a:buAutoNum type="arabicPeriod"/>
            </a:pPr>
            <a:r>
              <a:rPr lang="fr-FR" dirty="0"/>
              <a:t>Europe</a:t>
            </a:r>
          </a:p>
          <a:p>
            <a:pPr marL="514350" indent="-514350">
              <a:buFont typeface="+mj-lt"/>
              <a:buAutoNum type="arabicPeriod"/>
            </a:pPr>
            <a:r>
              <a:rPr lang="fr-FR" dirty="0"/>
              <a:t>conclusion : avantages engrangés, facteurs critiques de succès</a:t>
            </a:r>
          </a:p>
          <a:p>
            <a:pPr marL="0" indent="0">
              <a:buNone/>
            </a:pPr>
            <a:endParaRPr lang="en-US" dirty="0"/>
          </a:p>
        </p:txBody>
      </p:sp>
      <p:sp>
        <p:nvSpPr>
          <p:cNvPr id="5" name="Espace réservé du numéro de diapositive 4">
            <a:extLst>
              <a:ext uri="{FF2B5EF4-FFF2-40B4-BE49-F238E27FC236}">
                <a16:creationId xmlns:a16="http://schemas.microsoft.com/office/drawing/2014/main" id="{07D8932F-1F95-C1B7-15DA-8C45B6BDC41D}"/>
              </a:ext>
            </a:extLst>
          </p:cNvPr>
          <p:cNvSpPr>
            <a:spLocks noGrp="1"/>
          </p:cNvSpPr>
          <p:nvPr>
            <p:ph type="sldNum" sz="quarter" idx="12"/>
          </p:nvPr>
        </p:nvSpPr>
        <p:spPr/>
        <p:txBody>
          <a:bodyPr/>
          <a:lstStyle/>
          <a:p>
            <a:fld id="{4ABFC991-18F6-485A-BE0B-9061B9D5CD41}" type="slidenum">
              <a:rPr lang="en-US" smtClean="0"/>
              <a:pPr/>
              <a:t>2</a:t>
            </a:fld>
            <a:endParaRPr lang="en-US" dirty="0"/>
          </a:p>
        </p:txBody>
      </p:sp>
    </p:spTree>
    <p:extLst>
      <p:ext uri="{BB962C8B-B14F-4D97-AF65-F5344CB8AC3E}">
        <p14:creationId xmlns:p14="http://schemas.microsoft.com/office/powerpoint/2010/main" val="4106653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fr-BE" altLang="en-US" sz="2000" dirty="0"/>
              <a:t>créée auprès du SPF sécurité sociale </a:t>
            </a:r>
          </a:p>
          <a:p>
            <a:pPr lvl="1" algn="just"/>
            <a:r>
              <a:rPr lang="fr-BE" altLang="en-US" sz="1800" dirty="0"/>
              <a:t>loi du 15 janvier 1990</a:t>
            </a:r>
          </a:p>
          <a:p>
            <a:pPr algn="just"/>
            <a:r>
              <a:rPr lang="fr-BE" altLang="en-US" sz="2000" dirty="0"/>
              <a:t>gestion paritaire </a:t>
            </a:r>
          </a:p>
          <a:p>
            <a:pPr lvl="1" algn="just"/>
            <a:r>
              <a:rPr lang="fr-BE" altLang="en-US" sz="1800" dirty="0"/>
              <a:t>loi du 25 avril 1963 sur la gestion des organismes d'intérêt public de sécurité sociale et de prévoyance sociale </a:t>
            </a:r>
          </a:p>
          <a:p>
            <a:pPr lvl="1" algn="just"/>
            <a:r>
              <a:rPr lang="fr-BE" altLang="en-US" sz="1800" dirty="0"/>
              <a:t>comité de gestion composé notamment de représentants des travailleurs, des employeurs et des indépendants</a:t>
            </a:r>
          </a:p>
          <a:p>
            <a:pPr algn="just"/>
            <a:r>
              <a:rPr lang="fr-BE" altLang="en-US" sz="2000" dirty="0"/>
              <a:t>certaine autonomie </a:t>
            </a:r>
          </a:p>
          <a:p>
            <a:pPr lvl="1" algn="just"/>
            <a:r>
              <a:rPr lang="fr-BE" altLang="en-US" sz="1800" dirty="0"/>
              <a:t>arrêté royal du 3 avril 1997 portant des mesures en vue de la responsabilisation des institutions publiques de sécurité sociale</a:t>
            </a:r>
          </a:p>
          <a:p>
            <a:pPr lvl="1" algn="just"/>
            <a:r>
              <a:rPr lang="fr-BE" altLang="en-US" sz="1800" dirty="0"/>
              <a:t>technique du contrat d’administration</a:t>
            </a:r>
          </a:p>
          <a:p>
            <a:pPr lvl="2" algn="just"/>
            <a:r>
              <a:rPr lang="fr-BE" altLang="en-US" dirty="0"/>
              <a:t>contrat entre l’Etat et la BCSS</a:t>
            </a:r>
          </a:p>
          <a:p>
            <a:pPr lvl="2" algn="just"/>
            <a:r>
              <a:rPr lang="fr-BE" altLang="en-US" dirty="0"/>
              <a:t>contient les règles et conditions spécifiques dans lesquelles la BCSS remplit ses missions</a:t>
            </a:r>
          </a:p>
          <a:p>
            <a:pPr lvl="2" algn="just"/>
            <a:r>
              <a:rPr lang="fr-BE" altLang="en-US" dirty="0"/>
              <a:t>BCSS est une ‘institution publique de sécurité sociale’ (IPSS)</a:t>
            </a:r>
          </a:p>
          <a:p>
            <a:pPr lvl="2" algn="just"/>
            <a:endParaRPr lang="fr-BE" altLang="en-US" sz="1800" dirty="0"/>
          </a:p>
          <a:p>
            <a:endParaRPr lang="en-US" dirty="0"/>
          </a:p>
        </p:txBody>
      </p:sp>
      <p:sp>
        <p:nvSpPr>
          <p:cNvPr id="4" name="Espace réservé du numéro de diapositive 3">
            <a:extLst>
              <a:ext uri="{FF2B5EF4-FFF2-40B4-BE49-F238E27FC236}">
                <a16:creationId xmlns:a16="http://schemas.microsoft.com/office/drawing/2014/main" id="{7CE6F1B0-ED14-E2A2-9B44-5B78F107B033}"/>
              </a:ext>
            </a:extLst>
          </p:cNvPr>
          <p:cNvSpPr>
            <a:spLocks noGrp="1"/>
          </p:cNvSpPr>
          <p:nvPr>
            <p:ph type="sldNum" sz="quarter" idx="12"/>
          </p:nvPr>
        </p:nvSpPr>
        <p:spPr/>
        <p:txBody>
          <a:bodyPr/>
          <a:lstStyle/>
          <a:p>
            <a:fld id="{4ABFC991-18F6-485A-BE0B-9061B9D5CD41}" type="slidenum">
              <a:rPr lang="en-US" smtClean="0"/>
              <a:pPr/>
              <a:t>20</a:t>
            </a:fld>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Banque Carrefour de la sécurité sociale</a:t>
            </a:r>
            <a:endParaRPr lang="en-US" dirty="0"/>
          </a:p>
        </p:txBody>
      </p:sp>
      <p:sp>
        <p:nvSpPr>
          <p:cNvPr id="3" name="Content Placeholder 2"/>
          <p:cNvSpPr>
            <a:spLocks noGrp="1"/>
          </p:cNvSpPr>
          <p:nvPr>
            <p:ph idx="1"/>
          </p:nvPr>
        </p:nvSpPr>
        <p:spPr/>
        <p:txBody>
          <a:bodyPr/>
          <a:lstStyle/>
          <a:p>
            <a:r>
              <a:rPr lang="fr-FR" dirty="0"/>
              <a:t>b</a:t>
            </a:r>
            <a:r>
              <a:rPr lang="fr-FR" sz="2000" dirty="0"/>
              <a:t>ut</a:t>
            </a:r>
          </a:p>
          <a:p>
            <a:pPr lvl="1"/>
            <a:r>
              <a:rPr lang="fr-FR" dirty="0"/>
              <a:t>agir comme moteur et coordinateur de l’</a:t>
            </a:r>
            <a:r>
              <a:rPr lang="fr-FR" dirty="0" err="1"/>
              <a:t>eGovernment</a:t>
            </a:r>
            <a:r>
              <a:rPr lang="fr-FR" dirty="0"/>
              <a:t>  dans le secteur social</a:t>
            </a:r>
          </a:p>
          <a:p>
            <a:pPr lvl="1"/>
            <a:r>
              <a:rPr lang="fr-FR" dirty="0"/>
              <a:t>rassembler et faire collaborer les acteurs du terrain pour améliorer la qualité, l’efficacité, l’efficience et la performance du secteur social</a:t>
            </a:r>
          </a:p>
          <a:p>
            <a:pPr lvl="1"/>
            <a:r>
              <a:rPr lang="fr-FR" dirty="0"/>
              <a:t>travailler sans relâche à la réforme des processus et des relations entre les 3.000 instances actives dans le secteur social (entités fédérales, fédérées et locales) et entre ces instances, les corps intermédiaires, et les citoyens et entreprises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BE"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innovation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capacité à anticiper les grands défis et à y apporter des réponses innovantes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pionnier pour légiférer sur les nouvelles technologies et pour implémenter de nouveaux projets qui font appel à ces nouvelles technologies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plate-forme informatique complètement orientée services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G-cloud</a:t>
            </a:r>
          </a:p>
          <a:p>
            <a:pPr marL="0" indent="0">
              <a:buNone/>
            </a:pPr>
            <a:endParaRPr lang="en-US" dirty="0"/>
          </a:p>
        </p:txBody>
      </p:sp>
      <p:sp>
        <p:nvSpPr>
          <p:cNvPr id="4" name="Espace réservé du numéro de diapositive 3">
            <a:extLst>
              <a:ext uri="{FF2B5EF4-FFF2-40B4-BE49-F238E27FC236}">
                <a16:creationId xmlns:a16="http://schemas.microsoft.com/office/drawing/2014/main" id="{46071DE4-D208-9B4B-B314-613A4E52C8F0}"/>
              </a:ext>
            </a:extLst>
          </p:cNvPr>
          <p:cNvSpPr>
            <a:spLocks noGrp="1"/>
          </p:cNvSpPr>
          <p:nvPr>
            <p:ph type="sldNum" sz="quarter" idx="12"/>
          </p:nvPr>
        </p:nvSpPr>
        <p:spPr/>
        <p:txBody>
          <a:bodyPr/>
          <a:lstStyle/>
          <a:p>
            <a:fld id="{4ABFC991-18F6-485A-BE0B-9061B9D5CD41}" type="slidenum">
              <a:rPr lang="en-US" smtClean="0"/>
              <a:pPr/>
              <a:t>21</a:t>
            </a:fld>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202905"/>
            <a:ext cx="10272888" cy="648714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nchor="t"/>
          <a:lstStyle/>
          <a:p>
            <a:pPr algn="ctr"/>
            <a:r>
              <a:rPr lang="fr-BE" dirty="0"/>
              <a:t>Banque Carrefour de la sécurité sociale </a:t>
            </a:r>
            <a:r>
              <a:rPr lang="en-BE" dirty="0"/>
              <a:t>-</a:t>
            </a:r>
            <a:r>
              <a:rPr lang="fr-BE" dirty="0"/>
              <a:t> résultats</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082675"/>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un réseau entre 3.000 acteurs du secteur social avec des services de base</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085260"/>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dirty="0">
                <a:solidFill>
                  <a:schemeClr val="tx1"/>
                </a:solidFill>
              </a:rPr>
              <a:t>près de 2</a:t>
            </a:r>
            <a:r>
              <a:rPr lang="fr-BE" altLang="en-US" dirty="0">
                <a:solidFill>
                  <a:schemeClr val="tx1"/>
                </a:solidFill>
              </a:rPr>
              <a:t>,</a:t>
            </a:r>
            <a:r>
              <a:rPr lang="en-BE" altLang="en-US" dirty="0">
                <a:solidFill>
                  <a:schemeClr val="tx1"/>
                </a:solidFill>
              </a:rPr>
              <a:t>15</a:t>
            </a:r>
            <a:r>
              <a:rPr lang="fr-BE" altLang="en-US" dirty="0">
                <a:solidFill>
                  <a:schemeClr val="tx1"/>
                </a:solidFill>
              </a:rPr>
              <a:t> milliard</a:t>
            </a:r>
            <a:r>
              <a:rPr lang="en-BE" altLang="en-US" dirty="0">
                <a:solidFill>
                  <a:schemeClr val="tx1"/>
                </a:solidFill>
              </a:rPr>
              <a:t>s</a:t>
            </a:r>
            <a:r>
              <a:rPr lang="fr-BE" altLang="en-US" dirty="0">
                <a:solidFill>
                  <a:schemeClr val="tx1"/>
                </a:solidFill>
              </a:rPr>
              <a:t> de messages échangés entre les acteurs du secteur en 202</a:t>
            </a:r>
            <a:r>
              <a:rPr lang="en-BE" altLang="en-US" dirty="0">
                <a:solidFill>
                  <a:schemeClr val="tx1"/>
                </a:solidFill>
              </a:rPr>
              <a:t>5</a:t>
            </a:r>
            <a:endParaRPr lang="fr-BE" altLang="en-US" dirty="0">
              <a:solidFill>
                <a:schemeClr val="tx1"/>
              </a:solidFill>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1849535"/>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citoyens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1842944"/>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a:solidFill>
                  <a:schemeClr val="tx1"/>
                </a:solidFill>
              </a:rPr>
              <a:t>identification unique des entreprises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613251"/>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rationalisation, collecte unique  et réutilisation des données</a:t>
            </a:r>
            <a:r>
              <a:rPr lang="en-BE" altLang="en-US" dirty="0">
                <a:solidFill>
                  <a:schemeClr val="tx1"/>
                </a:solidFill>
              </a:rPr>
              <a:t> (</a:t>
            </a:r>
            <a:r>
              <a:rPr lang="en-BE" altLang="en-US" dirty="0" err="1">
                <a:solidFill>
                  <a:schemeClr val="tx1"/>
                </a:solidFill>
              </a:rPr>
              <a:t>principe</a:t>
            </a:r>
            <a:r>
              <a:rPr lang="en-BE" altLang="en-US" dirty="0">
                <a:solidFill>
                  <a:schemeClr val="tx1"/>
                </a:solidFill>
              </a:rPr>
              <a:t> only once)</a:t>
            </a:r>
            <a:endParaRPr lang="fr-FR" altLang="en-US" dirty="0">
              <a:solidFill>
                <a:schemeClr val="tx1"/>
              </a:solidFill>
            </a:endParaRP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610460"/>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a:solidFill>
                  <a:schemeClr val="tx1"/>
                </a:solidFill>
              </a:rPr>
              <a:t>automatisation des droits supplémentaires </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439138"/>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220 messages structurés et 120 services web après optimisation des processus et autorisations du Comité de Sécurité de l’Information</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420154"/>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déclaration multifonctionnelle des données salaire et temps de travail des employeurs à l’ensemble de la sécurité sociale, d’application à application</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4729884"/>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suppression de pratiquement tous les échanges d’information papier directs ou indirects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5757248"/>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charges des employeurs diminuées </a:t>
            </a:r>
          </a:p>
          <a:p>
            <a:pPr marL="176213" lvl="1"/>
            <a:r>
              <a:rPr lang="fr-FR" altLang="en-US" dirty="0">
                <a:solidFill>
                  <a:schemeClr val="tx1"/>
                </a:solidFill>
              </a:rPr>
              <a:t>d’1 milliard € pour le secteur social</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5766894"/>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plus efficace contre la fraude</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729884"/>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 center commun aux IPSS, environnement SOA, services partagés et intégrés, environnement cloud</a:t>
            </a:r>
          </a:p>
        </p:txBody>
      </p:sp>
      <p:sp>
        <p:nvSpPr>
          <p:cNvPr id="4" name="Espace réservé du numéro de diapositive 3">
            <a:extLst>
              <a:ext uri="{FF2B5EF4-FFF2-40B4-BE49-F238E27FC236}">
                <a16:creationId xmlns:a16="http://schemas.microsoft.com/office/drawing/2014/main" id="{1B43830A-5C44-0A07-9CA4-5836123D5062}"/>
              </a:ext>
            </a:extLst>
          </p:cNvPr>
          <p:cNvSpPr>
            <a:spLocks noGrp="1"/>
          </p:cNvSpPr>
          <p:nvPr>
            <p:ph type="sldNum" sz="quarter" idx="12"/>
          </p:nvPr>
        </p:nvSpPr>
        <p:spPr/>
        <p:txBody>
          <a:bodyPr/>
          <a:lstStyle/>
          <a:p>
            <a:fld id="{4ABFC991-18F6-485A-BE0B-9061B9D5CD41}" type="slidenum">
              <a:rPr lang="en-US" smtClean="0"/>
              <a:pPr/>
              <a:t>22</a:t>
            </a:fld>
            <a:endParaRPr lang="en-US" dirty="0"/>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a:xfrm>
            <a:off x="881064" y="1705346"/>
            <a:ext cx="10515600" cy="4351338"/>
          </a:xfrm>
        </p:spPr>
        <p:txBody>
          <a:bodyPr>
            <a:normAutofit/>
          </a:bodyPr>
          <a:lstStyle/>
          <a:p>
            <a:endParaRPr lang="en-BE" sz="400" dirty="0"/>
          </a:p>
          <a:p>
            <a:r>
              <a:rPr lang="fr-BE" dirty="0"/>
              <a:t>r</a:t>
            </a:r>
            <a:r>
              <a:rPr lang="fr-BE" sz="2000" dirty="0"/>
              <a:t>éseau</a:t>
            </a:r>
            <a:r>
              <a:rPr lang="fr-BE" dirty="0"/>
              <a:t> technique</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ONEm</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a:solidFill>
                    <a:srgbClr val="000000"/>
                  </a:solidFill>
                  <a:latin typeface="+mn-lt"/>
                  <a:sym typeface="Arial" charset="0"/>
                </a:rPr>
                <a:t>Utilisateurs</a:t>
              </a: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CIN</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INASTI</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BCSS</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
        <p:nvSpPr>
          <p:cNvPr id="4" name="Espace réservé du numéro de diapositive 3">
            <a:extLst>
              <a:ext uri="{FF2B5EF4-FFF2-40B4-BE49-F238E27FC236}">
                <a16:creationId xmlns:a16="http://schemas.microsoft.com/office/drawing/2014/main" id="{AAB0F588-10C3-D705-B237-9FCB0D652299}"/>
              </a:ext>
            </a:extLst>
          </p:cNvPr>
          <p:cNvSpPr>
            <a:spLocks noGrp="1"/>
          </p:cNvSpPr>
          <p:nvPr>
            <p:ph type="sldNum" sz="quarter" idx="12"/>
          </p:nvPr>
        </p:nvSpPr>
        <p:spPr/>
        <p:txBody>
          <a:bodyPr/>
          <a:lstStyle/>
          <a:p>
            <a:fld id="{4ABFC991-18F6-485A-BE0B-9061B9D5CD41}" type="slidenum">
              <a:rPr lang="en-US" smtClean="0"/>
              <a:pPr/>
              <a:t>23</a:t>
            </a:fld>
            <a:endParaRPr lang="en-US" dirty="0"/>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réseau avec des services de base</a:t>
            </a:r>
          </a:p>
        </p:txBody>
      </p:sp>
      <p:sp>
        <p:nvSpPr>
          <p:cNvPr id="3" name="Content Placeholder 2"/>
          <p:cNvSpPr>
            <a:spLocks noGrp="1"/>
          </p:cNvSpPr>
          <p:nvPr>
            <p:ph idx="1"/>
          </p:nvPr>
        </p:nvSpPr>
        <p:spPr/>
        <p:txBody>
          <a:bodyPr/>
          <a:lstStyle/>
          <a:p>
            <a:r>
              <a:rPr lang="fr-BE" dirty="0"/>
              <a:t>r</a:t>
            </a:r>
            <a:r>
              <a:rPr lang="fr-BE" sz="2000" dirty="0"/>
              <a:t>éseau fonctionnel</a:t>
            </a:r>
          </a:p>
          <a:p>
            <a:endParaRPr lang="en-US" dirty="0"/>
          </a:p>
        </p:txBody>
      </p:sp>
      <p:grpSp>
        <p:nvGrpSpPr>
          <p:cNvPr id="84" name="Group 83"/>
          <p:cNvGrpSpPr/>
          <p:nvPr/>
        </p:nvGrpSpPr>
        <p:grpSpPr>
          <a:xfrm>
            <a:off x="2503609" y="1404565"/>
            <a:ext cx="7560841" cy="5111750"/>
            <a:chOff x="467544" y="1404565"/>
            <a:chExt cx="7560841" cy="5111750"/>
          </a:xfrm>
        </p:grpSpPr>
        <p:grpSp>
          <p:nvGrpSpPr>
            <p:cNvPr id="85" name="Group 30720"/>
            <p:cNvGrpSpPr>
              <a:grpSpLocks/>
            </p:cNvGrpSpPr>
            <p:nvPr/>
          </p:nvGrpSpPr>
          <p:grpSpPr bwMode="auto">
            <a:xfrm>
              <a:off x="467544" y="1404565"/>
              <a:ext cx="7264400" cy="5111750"/>
              <a:chOff x="387375" y="1114698"/>
              <a:chExt cx="7263209" cy="5111774"/>
            </a:xfrm>
          </p:grpSpPr>
          <p:sp>
            <p:nvSpPr>
              <p:cNvPr id="89" name="Freeform 88"/>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90" name="Freeform 89"/>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INASTI</a:t>
                </a:r>
                <a:endParaRPr lang="en-US" sz="1400" dirty="0"/>
              </a:p>
            </p:txBody>
          </p:sp>
          <p:sp>
            <p:nvSpPr>
              <p:cNvPr id="91" name="Freeform 90"/>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SFP</a:t>
                </a:r>
                <a:endParaRPr lang="en-US" sz="1400" dirty="0"/>
              </a:p>
            </p:txBody>
          </p:sp>
          <p:sp>
            <p:nvSpPr>
              <p:cNvPr id="92" name="Freeform 91"/>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SPP IS</a:t>
                </a:r>
                <a:endParaRPr lang="en-US" sz="1400" dirty="0"/>
              </a:p>
            </p:txBody>
          </p:sp>
          <p:grpSp>
            <p:nvGrpSpPr>
              <p:cNvPr id="93" name="Group 2"/>
              <p:cNvGrpSpPr>
                <a:grpSpLocks/>
              </p:cNvGrpSpPr>
              <p:nvPr/>
            </p:nvGrpSpPr>
            <p:grpSpPr bwMode="auto">
              <a:xfrm>
                <a:off x="2453303" y="2108477"/>
                <a:ext cx="4006277" cy="3363565"/>
                <a:chOff x="2504922" y="2187583"/>
                <a:chExt cx="3596193" cy="3055832"/>
              </a:xfrm>
            </p:grpSpPr>
            <p:sp>
              <p:nvSpPr>
                <p:cNvPr id="103" name="Freeform 102"/>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104" name="Freeform 103"/>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ONVA</a:t>
                  </a:r>
                  <a:endParaRPr lang="en-US" sz="1400" dirty="0"/>
                </a:p>
              </p:txBody>
            </p:sp>
            <p:sp>
              <p:nvSpPr>
                <p:cNvPr id="105" name="Freeform 104"/>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SS</a:t>
                  </a:r>
                  <a:endParaRPr lang="en-US" sz="1400" dirty="0"/>
                </a:p>
              </p:txBody>
            </p:sp>
            <p:sp>
              <p:nvSpPr>
                <p:cNvPr id="106" name="Freeform 105"/>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INAMI</a:t>
                  </a:r>
                  <a:endParaRPr lang="en-US" sz="1400" dirty="0"/>
                </a:p>
              </p:txBody>
            </p:sp>
            <p:sp>
              <p:nvSpPr>
                <p:cNvPr id="107" name="Freeform 106"/>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CIN</a:t>
                  </a:r>
                  <a:endParaRPr lang="en-US" sz="1400" dirty="0"/>
                </a:p>
              </p:txBody>
            </p:sp>
            <p:sp>
              <p:nvSpPr>
                <p:cNvPr id="108" name="Freeform 107"/>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ONEM</a:t>
                  </a:r>
                  <a:endParaRPr lang="en-US" sz="1400" dirty="0"/>
                </a:p>
              </p:txBody>
            </p:sp>
            <p:sp>
              <p:nvSpPr>
                <p:cNvPr id="109" name="Freeform 108"/>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SPF E&amp;TO</a:t>
                  </a:r>
                  <a:endParaRPr lang="en-US" sz="1400" dirty="0"/>
                </a:p>
              </p:txBody>
            </p:sp>
            <p:sp>
              <p:nvSpPr>
                <p:cNvPr id="110" name="Freeform 109"/>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AIS</a:t>
                  </a:r>
                  <a:endParaRPr lang="en-US" sz="1400" dirty="0"/>
                </a:p>
              </p:txBody>
            </p:sp>
          </p:grpSp>
          <p:sp>
            <p:nvSpPr>
              <p:cNvPr id="94" name="Freeform 93"/>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ONSS</a:t>
                </a:r>
                <a:endParaRPr lang="en-US" sz="1400" dirty="0"/>
              </a:p>
            </p:txBody>
          </p:sp>
          <p:pic>
            <p:nvPicPr>
              <p:cNvPr id="95" name="Picture 3" descr="C:\Documents and Settings\a21\Local Settings\Temporary Internet Files\Content.IE5\TKSAXZ7R\MC900438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869160"/>
                <a:ext cx="1630362" cy="135731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75" y="4941168"/>
                <a:ext cx="2384425" cy="115093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14698"/>
                <a:ext cx="1422400" cy="9461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 name="Group 30719"/>
              <p:cNvGrpSpPr>
                <a:grpSpLocks/>
              </p:cNvGrpSpPr>
              <p:nvPr/>
            </p:nvGrpSpPr>
            <p:grpSpPr bwMode="auto">
              <a:xfrm>
                <a:off x="839738" y="1379812"/>
                <a:ext cx="1499942" cy="3134055"/>
                <a:chOff x="134159" y="1079090"/>
                <a:chExt cx="1499942" cy="3134055"/>
              </a:xfrm>
            </p:grpSpPr>
            <p:sp>
              <p:nvSpPr>
                <p:cNvPr id="99" name="Freeform 98"/>
                <p:cNvSpPr>
                  <a:spLocks noChangeAspect="1"/>
                </p:cNvSpPr>
                <p:nvPr/>
              </p:nvSpPr>
              <p:spPr bwMode="auto">
                <a:xfrm>
                  <a:off x="330542" y="3036583"/>
                  <a:ext cx="1205378" cy="117656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Villes </a:t>
                  </a:r>
                  <a:r>
                    <a:rPr lang="fr-BE" sz="1400" dirty="0" err="1">
                      <a:latin typeface="Calibri Light" panose="020F0302020204030204" pitchFamily="34" charset="0"/>
                    </a:rPr>
                    <a:t>communesCPAS</a:t>
                  </a:r>
                  <a:endParaRPr lang="en-US" sz="1400" dirty="0">
                    <a:latin typeface="Calibri Light" panose="020F0302020204030204" pitchFamily="34" charset="0"/>
                  </a:endParaRPr>
                </a:p>
              </p:txBody>
            </p:sp>
            <p:sp>
              <p:nvSpPr>
                <p:cNvPr id="100" name="Freeform 99"/>
                <p:cNvSpPr>
                  <a:spLocks noChangeAspect="1"/>
                </p:cNvSpPr>
                <p:nvPr/>
              </p:nvSpPr>
              <p:spPr bwMode="auto">
                <a:xfrm>
                  <a:off x="423037" y="1079090"/>
                  <a:ext cx="1211064" cy="117951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a:latin typeface="Calibri Light" panose="020F0302020204030204" pitchFamily="34" charset="0"/>
                    </a:rPr>
                    <a:t>Entreprises </a:t>
                  </a:r>
                  <a:br>
                    <a:rPr lang="fr-BE" sz="1400" dirty="0">
                      <a:latin typeface="Calibri Light" panose="020F0302020204030204" pitchFamily="34" charset="0"/>
                    </a:rPr>
                  </a:br>
                  <a:r>
                    <a:rPr lang="fr-BE" sz="1400" dirty="0">
                      <a:latin typeface="Calibri Light" panose="020F0302020204030204" pitchFamily="34" charset="0"/>
                    </a:rPr>
                    <a:t>d’intérêt public  </a:t>
                  </a:r>
                </a:p>
              </p:txBody>
            </p:sp>
            <p:sp>
              <p:nvSpPr>
                <p:cNvPr id="101" name="Freeform 100"/>
                <p:cNvSpPr>
                  <a:spLocks noChangeAspect="1"/>
                </p:cNvSpPr>
                <p:nvPr/>
              </p:nvSpPr>
              <p:spPr bwMode="auto">
                <a:xfrm>
                  <a:off x="134159" y="2182407"/>
                  <a:ext cx="909489" cy="88582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grpSp>
        </p:grpSp>
        <p:sp>
          <p:nvSpPr>
            <p:cNvPr id="86" name="Flowchart: Connector 85"/>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30"/>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Freeform 87"/>
            <p:cNvSpPr>
              <a:spLocks noChangeAspect="1"/>
            </p:cNvSpPr>
            <p:nvPr/>
          </p:nvSpPr>
          <p:spPr bwMode="auto">
            <a:xfrm>
              <a:off x="6777533" y="2931017"/>
              <a:ext cx="1250852" cy="1218063"/>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Régions  Communautés</a:t>
              </a:r>
            </a:p>
          </p:txBody>
        </p:sp>
      </p:grpSp>
      <p:sp>
        <p:nvSpPr>
          <p:cNvPr id="4" name="Espace réservé du numéro de diapositive 3">
            <a:extLst>
              <a:ext uri="{FF2B5EF4-FFF2-40B4-BE49-F238E27FC236}">
                <a16:creationId xmlns:a16="http://schemas.microsoft.com/office/drawing/2014/main" id="{F014A11D-89A7-81C8-DF1E-EF651217D596}"/>
              </a:ext>
            </a:extLst>
          </p:cNvPr>
          <p:cNvSpPr>
            <a:spLocks noGrp="1"/>
          </p:cNvSpPr>
          <p:nvPr>
            <p:ph type="sldNum" sz="quarter" idx="12"/>
          </p:nvPr>
        </p:nvSpPr>
        <p:spPr/>
        <p:txBody>
          <a:bodyPr/>
          <a:lstStyle/>
          <a:p>
            <a:fld id="{4ABFC991-18F6-485A-BE0B-9061B9D5CD41}" type="slidenum">
              <a:rPr lang="en-US" smtClean="0"/>
              <a:pPr/>
              <a:t>24</a:t>
            </a:fld>
            <a:endParaRPr lang="en-US" dirty="0"/>
          </a:p>
        </p:txBody>
      </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472128-B79B-B2C1-E580-58AE642F2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76" y="804444"/>
            <a:ext cx="11156647" cy="5249111"/>
          </a:xfrm>
          <a:prstGeom prst="rect">
            <a:avLst/>
          </a:prstGeom>
        </p:spPr>
      </p:pic>
      <p:sp>
        <p:nvSpPr>
          <p:cNvPr id="9" name="Espace réservé du numéro de diapositive 8">
            <a:extLst>
              <a:ext uri="{FF2B5EF4-FFF2-40B4-BE49-F238E27FC236}">
                <a16:creationId xmlns:a16="http://schemas.microsoft.com/office/drawing/2014/main" id="{E1BA2C15-8590-1B43-AF2F-3BFB05F1EBB5}"/>
              </a:ext>
            </a:extLst>
          </p:cNvPr>
          <p:cNvSpPr>
            <a:spLocks noGrp="1"/>
          </p:cNvSpPr>
          <p:nvPr>
            <p:ph type="sldNum" sz="quarter" idx="12"/>
          </p:nvPr>
        </p:nvSpPr>
        <p:spPr/>
        <p:txBody>
          <a:bodyPr/>
          <a:lstStyle/>
          <a:p>
            <a:fld id="{4ABFC991-18F6-485A-BE0B-9061B9D5CD41}" type="slidenum">
              <a:rPr lang="en-US" smtClean="0"/>
              <a:pPr/>
              <a:t>25</a:t>
            </a:fld>
            <a:endParaRPr lang="en-US" dirty="0"/>
          </a:p>
        </p:txBody>
      </p:sp>
    </p:spTree>
    <p:extLst>
      <p:ext uri="{BB962C8B-B14F-4D97-AF65-F5344CB8AC3E}">
        <p14:creationId xmlns:p14="http://schemas.microsoft.com/office/powerpoint/2010/main" val="3567901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BE" dirty="0"/>
              <a:t>entre 3.000 acteurs concernés par la protection sociale</a:t>
            </a:r>
            <a:endParaRPr lang="en-US" dirty="0"/>
          </a:p>
          <a:p>
            <a:endParaRPr lang="fr-BE" dirty="0"/>
          </a:p>
          <a:p>
            <a:endParaRPr lang="en-BE" sz="800" dirty="0"/>
          </a:p>
          <a:p>
            <a:endParaRPr lang="en-BE" sz="800" dirty="0"/>
          </a:p>
          <a:p>
            <a:endParaRPr lang="fr-BE" sz="800" dirty="0"/>
          </a:p>
          <a:p>
            <a:r>
              <a:rPr lang="fr-BE" dirty="0"/>
              <a:t>entre 3.000 acteurs concernés par la protection sociale </a:t>
            </a:r>
          </a:p>
          <a:p>
            <a:pPr marL="265113" indent="-88900">
              <a:buNone/>
            </a:pPr>
            <a:r>
              <a:rPr lang="fr-BE" dirty="0"/>
              <a:t>d’une part et 2</a:t>
            </a:r>
            <a:r>
              <a:rPr lang="en-BE" dirty="0"/>
              <a:t>30</a:t>
            </a:r>
            <a:r>
              <a:rPr lang="fr-BE" dirty="0"/>
              <a:t>.000 employeurs d’autre part</a:t>
            </a:r>
          </a:p>
          <a:p>
            <a:pPr marL="87312" lvl="1" indent="0">
              <a:buNone/>
            </a:pPr>
            <a:endParaRPr lang="fr-BE" sz="1200" dirty="0">
              <a:sym typeface="Arial" charset="0"/>
            </a:endParaRPr>
          </a:p>
          <a:p>
            <a:pPr marL="176213" lvl="1" indent="0">
              <a:buNone/>
            </a:pPr>
            <a:r>
              <a:rPr lang="fr-BE" dirty="0">
                <a:sym typeface="Wingdings" panose="05000000000000000000" pitchFamily="2" charset="2"/>
              </a:rPr>
              <a:t> </a:t>
            </a:r>
            <a:r>
              <a:rPr lang="fr-BE" dirty="0">
                <a:sym typeface="Arial" charset="0"/>
              </a:rPr>
              <a:t>limité à 3 moments et si possible d'application à application</a:t>
            </a:r>
          </a:p>
          <a:p>
            <a:pPr marL="461963" lvl="1" indent="-285750"/>
            <a:r>
              <a:rPr lang="fr-BE" sz="1600" dirty="0">
                <a:sym typeface="Arial" charset="0"/>
              </a:rPr>
              <a:t>la </a:t>
            </a:r>
            <a:r>
              <a:rPr lang="fr-BE" sz="1600" b="1" dirty="0">
                <a:sym typeface="Arial" charset="0"/>
              </a:rPr>
              <a:t>déclaration immédiate d'emploi et de préavis</a:t>
            </a:r>
          </a:p>
          <a:p>
            <a:pPr marL="461963" lvl="1" indent="-285750"/>
            <a:r>
              <a:rPr lang="fr-BE" sz="1600" dirty="0">
                <a:sym typeface="Arial" charset="0"/>
              </a:rPr>
              <a:t>la </a:t>
            </a:r>
            <a:r>
              <a:rPr lang="fr-BE" sz="1600" b="1" dirty="0">
                <a:sym typeface="Arial" charset="0"/>
              </a:rPr>
              <a:t>déclaration trimestrielle relative au salaire et au temps de travail</a:t>
            </a:r>
          </a:p>
          <a:p>
            <a:pPr marL="461963" lvl="1" indent="-285750"/>
            <a:r>
              <a:rPr lang="fr-BE" sz="1600" dirty="0">
                <a:sym typeface="Arial" charset="0"/>
              </a:rPr>
              <a:t>la survenance d'un </a:t>
            </a:r>
            <a:r>
              <a:rPr lang="fr-BE" sz="1600" b="1" dirty="0">
                <a:sym typeface="Arial" charset="0"/>
              </a:rPr>
              <a:t>risque social</a:t>
            </a:r>
            <a:endParaRPr lang="en-US" sz="1600" b="1" dirty="0"/>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635456" cy="4011447"/>
            <a:chOff x="7275870" y="1592939"/>
            <a:chExt cx="4635456"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1" name="Group 10"/>
            <p:cNvGrpSpPr>
              <a:grpSpLocks noChangeAspect="1"/>
            </p:cNvGrpSpPr>
            <p:nvPr/>
          </p:nvGrpSpPr>
          <p:grpSpPr>
            <a:xfrm>
              <a:off x="7810213" y="1904727"/>
              <a:ext cx="4101113" cy="1198459"/>
              <a:chOff x="1048203" y="1396727"/>
              <a:chExt cx="5917926" cy="1729377"/>
            </a:xfrm>
          </p:grpSpPr>
          <p:cxnSp>
            <p:nvCxnSpPr>
              <p:cNvPr id="6" name="Straight Arrow Connector 5"/>
              <p:cNvCxnSpPr/>
              <p:nvPr/>
            </p:nvCxnSpPr>
            <p:spPr>
              <a:xfrm>
                <a:off x="3116606" y="1893527"/>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48203" y="2282274"/>
                <a:ext cx="2227186" cy="843830"/>
              </a:xfrm>
              <a:prstGeom prst="rect">
                <a:avLst/>
              </a:prstGeom>
            </p:spPr>
            <p:txBody>
              <a:bodyPr wrap="none">
                <a:spAutoFit/>
              </a:bodyPr>
              <a:lstStyle/>
              <a:p>
                <a:pPr algn="ctr"/>
                <a:r>
                  <a:rPr lang="fr-BE" sz="1600" dirty="0"/>
                  <a:t>800 formulaires </a:t>
                </a:r>
              </a:p>
              <a:p>
                <a:r>
                  <a:rPr lang="fr-BE" sz="1600" dirty="0"/>
                  <a:t>papier </a:t>
                </a:r>
              </a:p>
            </p:txBody>
          </p:sp>
          <p:sp>
            <p:nvSpPr>
              <p:cNvPr id="8" name="Rectangle 7"/>
              <p:cNvSpPr/>
              <p:nvPr/>
            </p:nvSpPr>
            <p:spPr>
              <a:xfrm>
                <a:off x="4024464" y="2299882"/>
                <a:ext cx="2941665" cy="759448"/>
              </a:xfrm>
              <a:prstGeom prst="rect">
                <a:avLst/>
              </a:prstGeom>
            </p:spPr>
            <p:txBody>
              <a:bodyPr wrap="square">
                <a:spAutoFit/>
              </a:bodyPr>
              <a:lstStyle/>
              <a:p>
                <a:pPr algn="ctr"/>
                <a:r>
                  <a:rPr lang="fr-BE" sz="1600" dirty="0"/>
                  <a:t>220 processus électroniques</a:t>
                </a:r>
              </a:p>
            </p:txBody>
          </p:sp>
          <p:pic>
            <p:nvPicPr>
              <p:cNvPr id="9"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7080"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nvGrpSpPr>
            <p:cNvPr id="17" name="Group 16"/>
            <p:cNvGrpSpPr>
              <a:grpSpLocks noChangeAspect="1"/>
            </p:cNvGrpSpPr>
            <p:nvPr/>
          </p:nvGrpSpPr>
          <p:grpSpPr>
            <a:xfrm>
              <a:off x="7785928" y="4047774"/>
              <a:ext cx="3986361" cy="1206200"/>
              <a:chOff x="1114977" y="3642388"/>
              <a:chExt cx="5523756" cy="1671389"/>
            </a:xfrm>
          </p:grpSpPr>
          <p:pic>
            <p:nvPicPr>
              <p:cNvPr id="12" name="Picture 13"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14977" y="4503475"/>
                <a:ext cx="1994303" cy="810302"/>
              </a:xfrm>
              <a:prstGeom prst="rect">
                <a:avLst/>
              </a:prstGeom>
            </p:spPr>
            <p:txBody>
              <a:bodyPr wrap="none">
                <a:spAutoFit/>
              </a:bodyPr>
              <a:lstStyle/>
              <a:p>
                <a:pPr algn="ctr"/>
                <a:r>
                  <a:rPr lang="fr-BE" sz="1600" dirty="0"/>
                  <a:t>80 formulaires </a:t>
                </a:r>
              </a:p>
              <a:p>
                <a:r>
                  <a:rPr lang="fr-BE" sz="1600" dirty="0"/>
                  <a:t>papier </a:t>
                </a:r>
              </a:p>
            </p:txBody>
          </p:sp>
          <p:sp>
            <p:nvSpPr>
              <p:cNvPr id="16" name="Rectangle 15"/>
              <p:cNvSpPr/>
              <p:nvPr/>
            </p:nvSpPr>
            <p:spPr>
              <a:xfrm>
                <a:off x="3875032" y="4515250"/>
                <a:ext cx="2763701" cy="729271"/>
              </a:xfrm>
              <a:prstGeom prst="rect">
                <a:avLst/>
              </a:prstGeom>
            </p:spPr>
            <p:txBody>
              <a:bodyPr wrap="square">
                <a:spAutoFit/>
              </a:bodyPr>
              <a:lstStyle/>
              <a:p>
                <a:pPr algn="ctr"/>
                <a:r>
                  <a:rPr lang="fr-BE" sz="1600" dirty="0"/>
                  <a:t>30 processus électroniques</a:t>
                </a:r>
              </a:p>
            </p:txBody>
          </p:sp>
        </p:grpSp>
      </p:grpSp>
      <p:sp>
        <p:nvSpPr>
          <p:cNvPr id="4" name="Espace réservé du numéro de diapositive 3">
            <a:extLst>
              <a:ext uri="{FF2B5EF4-FFF2-40B4-BE49-F238E27FC236}">
                <a16:creationId xmlns:a16="http://schemas.microsoft.com/office/drawing/2014/main" id="{F8ECD355-9A66-B04A-41D5-4B48D3ABE8A4}"/>
              </a:ext>
            </a:extLst>
          </p:cNvPr>
          <p:cNvSpPr>
            <a:spLocks noGrp="1"/>
          </p:cNvSpPr>
          <p:nvPr>
            <p:ph type="sldNum" sz="quarter" idx="12"/>
          </p:nvPr>
        </p:nvSpPr>
        <p:spPr/>
        <p:txBody>
          <a:bodyPr/>
          <a:lstStyle/>
          <a:p>
            <a:fld id="{4ABFC991-18F6-485A-BE0B-9061B9D5CD41}" type="slidenum">
              <a:rPr lang="en-US" smtClean="0"/>
              <a:pPr/>
              <a:t>26</a:t>
            </a:fld>
            <a:endParaRPr lang="en-US" dirty="0"/>
          </a:p>
        </p:txBody>
      </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Simplification de processus</a:t>
            </a:r>
            <a:endParaRPr lang="en-US" dirty="0"/>
          </a:p>
        </p:txBody>
      </p:sp>
      <p:sp>
        <p:nvSpPr>
          <p:cNvPr id="3" name="Content Placeholder 2"/>
          <p:cNvSpPr>
            <a:spLocks noGrp="1"/>
          </p:cNvSpPr>
          <p:nvPr>
            <p:ph idx="1"/>
          </p:nvPr>
        </p:nvSpPr>
        <p:spPr>
          <a:xfrm>
            <a:off x="838200" y="1718044"/>
            <a:ext cx="10515600" cy="4719331"/>
          </a:xfrm>
        </p:spPr>
        <p:txBody>
          <a:bodyPr>
            <a:normAutofit/>
          </a:bodyPr>
          <a:lstStyle/>
          <a:p>
            <a:endParaRPr lang="fr-BE" sz="2400" dirty="0"/>
          </a:p>
          <a:p>
            <a:r>
              <a:rPr lang="fr-FR" dirty="0"/>
              <a:t>messages électroniques en moyenne réduits à </a:t>
            </a:r>
            <a:br>
              <a:rPr lang="fr-FR" dirty="0"/>
            </a:br>
            <a:r>
              <a:rPr lang="fr-FR" dirty="0"/>
              <a:t>1/3 des rubriques des formulaires papier</a:t>
            </a:r>
          </a:p>
          <a:p>
            <a:endParaRPr lang="fr-BE" dirty="0"/>
          </a:p>
          <a:p>
            <a:endParaRPr lang="fr-BE" dirty="0"/>
          </a:p>
          <a:p>
            <a:endParaRPr lang="fr-BE" sz="800" dirty="0"/>
          </a:p>
          <a:p>
            <a:r>
              <a:rPr lang="fr-FR" dirty="0"/>
              <a:t>Bureau du plan : les charges pour les entreprises </a:t>
            </a:r>
            <a:br>
              <a:rPr lang="fr-FR" dirty="0"/>
            </a:br>
            <a:r>
              <a:rPr lang="fr-FR" dirty="0"/>
              <a:t>sur le plan des formalités administratives </a:t>
            </a:r>
            <a:br>
              <a:rPr lang="fr-FR" dirty="0"/>
            </a:br>
            <a:r>
              <a:rPr lang="fr-FR" dirty="0"/>
              <a:t>dans le secteur social ont diminué </a:t>
            </a:r>
            <a:br>
              <a:rPr lang="fr-FR" dirty="0"/>
            </a:br>
            <a:r>
              <a:rPr lang="fr-FR" dirty="0"/>
              <a:t>de &gt; 1 milliard € par an</a:t>
            </a:r>
          </a:p>
          <a:p>
            <a:pPr marL="87312" lvl="1" indent="0">
              <a:buNone/>
            </a:pPr>
            <a:endParaRPr lang="fr-BE" sz="1200" dirty="0">
              <a:sym typeface="Arial" charset="0"/>
            </a:endParaRPr>
          </a:p>
          <a:p>
            <a:endParaRPr lang="en-US" dirty="0"/>
          </a:p>
        </p:txBody>
      </p:sp>
      <p:grpSp>
        <p:nvGrpSpPr>
          <p:cNvPr id="5" name="Group 4">
            <a:extLst>
              <a:ext uri="{FF2B5EF4-FFF2-40B4-BE49-F238E27FC236}">
                <a16:creationId xmlns:a16="http://schemas.microsoft.com/office/drawing/2014/main" id="{3CD8FB20-06F6-4FDB-AFA0-A1A98B55EA54}"/>
              </a:ext>
            </a:extLst>
          </p:cNvPr>
          <p:cNvGrpSpPr/>
          <p:nvPr/>
        </p:nvGrpSpPr>
        <p:grpSpPr>
          <a:xfrm>
            <a:off x="7275870" y="1592939"/>
            <a:ext cx="4597037" cy="4011447"/>
            <a:chOff x="7275870" y="1592939"/>
            <a:chExt cx="4597037" cy="4011447"/>
          </a:xfrm>
        </p:grpSpPr>
        <p:sp>
          <p:nvSpPr>
            <p:cNvPr id="18" name="Rectangle 17">
              <a:extLst>
                <a:ext uri="{FF2B5EF4-FFF2-40B4-BE49-F238E27FC236}">
                  <a16:creationId xmlns:a16="http://schemas.microsoft.com/office/drawing/2014/main" id="{63FC6B4B-94E7-4908-82A4-206D61BDC0A7}"/>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164647AA-857E-47B5-994C-DD34A8B87AA7}"/>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0" name="Rectangle: Rounded Corners 19">
              <a:extLst>
                <a:ext uri="{FF2B5EF4-FFF2-40B4-BE49-F238E27FC236}">
                  <a16:creationId xmlns:a16="http://schemas.microsoft.com/office/drawing/2014/main" id="{B0DB625F-19B2-441D-97A6-0CD35BC0BA73}"/>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1" name="Group 20">
            <a:extLst>
              <a:ext uri="{FF2B5EF4-FFF2-40B4-BE49-F238E27FC236}">
                <a16:creationId xmlns:a16="http://schemas.microsoft.com/office/drawing/2014/main" id="{BDBE670F-F94C-4F92-BE09-562783146438}"/>
              </a:ext>
            </a:extLst>
          </p:cNvPr>
          <p:cNvGrpSpPr>
            <a:grpSpLocks noChangeAspect="1"/>
          </p:cNvGrpSpPr>
          <p:nvPr/>
        </p:nvGrpSpPr>
        <p:grpSpPr>
          <a:xfrm>
            <a:off x="8005351" y="2107235"/>
            <a:ext cx="3226405" cy="909540"/>
            <a:chOff x="1732600" y="1836440"/>
            <a:chExt cx="3584895" cy="1010600"/>
          </a:xfrm>
        </p:grpSpPr>
        <p:pic>
          <p:nvPicPr>
            <p:cNvPr id="22" name="Picture 13" descr="Related image">
              <a:hlinkClick r:id="rId2"/>
              <a:extLst>
                <a:ext uri="{FF2B5EF4-FFF2-40B4-BE49-F238E27FC236}">
                  <a16:creationId xmlns:a16="http://schemas.microsoft.com/office/drawing/2014/main" id="{F1814180-8F72-4DEA-8F0D-995330609F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Related image">
              <a:hlinkClick r:id="rId2"/>
              <a:extLst>
                <a:ext uri="{FF2B5EF4-FFF2-40B4-BE49-F238E27FC236}">
                  <a16:creationId xmlns:a16="http://schemas.microsoft.com/office/drawing/2014/main" id="{08A9EF42-478E-4E6B-BF22-AD5B90C47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Related image">
              <a:hlinkClick r:id="rId2"/>
              <a:extLst>
                <a:ext uri="{FF2B5EF4-FFF2-40B4-BE49-F238E27FC236}">
                  <a16:creationId xmlns:a16="http://schemas.microsoft.com/office/drawing/2014/main" id="{9F39350C-BBA2-4C67-8078-1A2F5DF047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Related image">
              <a:hlinkClick r:id="rId2"/>
              <a:extLst>
                <a:ext uri="{FF2B5EF4-FFF2-40B4-BE49-F238E27FC236}">
                  <a16:creationId xmlns:a16="http://schemas.microsoft.com/office/drawing/2014/main" id="{4ABB4972-EF1F-45AD-A87C-453F9EACB7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28996964-8E33-43C6-B9B1-A7E14F8D2070}"/>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1057A6D-BF31-4E86-8970-27C2E94B4FD9}"/>
              </a:ext>
            </a:extLst>
          </p:cNvPr>
          <p:cNvGrpSpPr>
            <a:grpSpLocks noChangeAspect="1"/>
          </p:cNvGrpSpPr>
          <p:nvPr/>
        </p:nvGrpSpPr>
        <p:grpSpPr>
          <a:xfrm>
            <a:off x="8691818" y="4258641"/>
            <a:ext cx="1979629" cy="766885"/>
            <a:chOff x="4986776" y="5085185"/>
            <a:chExt cx="1979629" cy="766885"/>
          </a:xfrm>
        </p:grpSpPr>
        <p:grpSp>
          <p:nvGrpSpPr>
            <p:cNvPr id="28" name="Group 27">
              <a:extLst>
                <a:ext uri="{FF2B5EF4-FFF2-40B4-BE49-F238E27FC236}">
                  <a16:creationId xmlns:a16="http://schemas.microsoft.com/office/drawing/2014/main" id="{5038B44A-989C-432F-8B30-37C1F923F305}"/>
                </a:ext>
              </a:extLst>
            </p:cNvPr>
            <p:cNvGrpSpPr>
              <a:grpSpLocks noChangeAspect="1"/>
            </p:cNvGrpSpPr>
            <p:nvPr/>
          </p:nvGrpSpPr>
          <p:grpSpPr>
            <a:xfrm>
              <a:off x="5298157" y="5085185"/>
              <a:ext cx="1147021" cy="766885"/>
              <a:chOff x="1619672" y="5061460"/>
              <a:chExt cx="1296144" cy="866587"/>
            </a:xfrm>
          </p:grpSpPr>
          <p:cxnSp>
            <p:nvCxnSpPr>
              <p:cNvPr id="30" name="Straight Connector 29">
                <a:extLst>
                  <a:ext uri="{FF2B5EF4-FFF2-40B4-BE49-F238E27FC236}">
                    <a16:creationId xmlns:a16="http://schemas.microsoft.com/office/drawing/2014/main" id="{6778EB74-0F0B-4597-AEFC-9E9022F6D4E5}"/>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6E74532D-BA61-426D-8D66-DCE5DA5E03B6}"/>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29" name="TextBox 28">
              <a:extLst>
                <a:ext uri="{FF2B5EF4-FFF2-40B4-BE49-F238E27FC236}">
                  <a16:creationId xmlns:a16="http://schemas.microsoft.com/office/drawing/2014/main" id="{EC7B5E35-4672-41F9-96F9-450CBF5E35F9}"/>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sp>
        <p:nvSpPr>
          <p:cNvPr id="4" name="Espace réservé du numéro de diapositive 3">
            <a:extLst>
              <a:ext uri="{FF2B5EF4-FFF2-40B4-BE49-F238E27FC236}">
                <a16:creationId xmlns:a16="http://schemas.microsoft.com/office/drawing/2014/main" id="{C2D971EC-86B7-706F-82EE-775A67969D1C}"/>
              </a:ext>
            </a:extLst>
          </p:cNvPr>
          <p:cNvSpPr>
            <a:spLocks noGrp="1"/>
          </p:cNvSpPr>
          <p:nvPr>
            <p:ph type="sldNum" sz="quarter" idx="12"/>
          </p:nvPr>
        </p:nvSpPr>
        <p:spPr/>
        <p:txBody>
          <a:bodyPr/>
          <a:lstStyle/>
          <a:p>
            <a:fld id="{4ABFC991-18F6-485A-BE0B-9061B9D5CD41}" type="slidenum">
              <a:rPr lang="en-US" smtClean="0"/>
              <a:pPr/>
              <a:t>27</a:t>
            </a:fld>
            <a:endParaRPr lang="en-US" dirty="0"/>
          </a:p>
        </p:txBody>
      </p:sp>
    </p:spTree>
    <p:extLst>
      <p:ext uri="{BB962C8B-B14F-4D97-AF65-F5344CB8AC3E}">
        <p14:creationId xmlns:p14="http://schemas.microsoft.com/office/powerpoint/2010/main" val="286459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CB64-6269-3E0B-FA8B-662753EE4CF5}"/>
              </a:ext>
            </a:extLst>
          </p:cNvPr>
          <p:cNvSpPr>
            <a:spLocks noGrp="1"/>
          </p:cNvSpPr>
          <p:nvPr>
            <p:ph type="title"/>
          </p:nvPr>
        </p:nvSpPr>
        <p:spPr/>
        <p:txBody>
          <a:bodyPr/>
          <a:lstStyle/>
          <a:p>
            <a:r>
              <a:rPr lang="en-US" dirty="0" err="1"/>
              <a:t>Disponibilités</a:t>
            </a:r>
            <a:r>
              <a:rPr lang="en-US" dirty="0"/>
              <a:t> et </a:t>
            </a:r>
            <a:r>
              <a:rPr lang="en-BE" dirty="0" err="1"/>
              <a:t>délais</a:t>
            </a:r>
            <a:r>
              <a:rPr lang="en-BE" dirty="0"/>
              <a:t> de </a:t>
            </a:r>
            <a:r>
              <a:rPr lang="en-US" dirty="0" err="1"/>
              <a:t>traitement</a:t>
            </a:r>
            <a:r>
              <a:rPr lang="en-US" dirty="0"/>
              <a:t> </a:t>
            </a:r>
            <a:endParaRPr lang="nl-BE" dirty="0"/>
          </a:p>
        </p:txBody>
      </p:sp>
      <p:sp>
        <p:nvSpPr>
          <p:cNvPr id="21" name="Espace réservé du contenu 20">
            <a:extLst>
              <a:ext uri="{FF2B5EF4-FFF2-40B4-BE49-F238E27FC236}">
                <a16:creationId xmlns:a16="http://schemas.microsoft.com/office/drawing/2014/main" id="{0338666F-1C04-84B6-55F8-0774D3FAE4AE}"/>
              </a:ext>
            </a:extLst>
          </p:cNvPr>
          <p:cNvSpPr>
            <a:spLocks noGrp="1"/>
          </p:cNvSpPr>
          <p:nvPr>
            <p:ph idx="1"/>
          </p:nvPr>
        </p:nvSpPr>
        <p:spPr/>
        <p:txBody>
          <a:bodyPr/>
          <a:lstStyle/>
          <a:p>
            <a:r>
              <a:rPr lang="fr-BE" dirty="0"/>
              <a:t>disponibilité des services  (norme: 98%)</a:t>
            </a:r>
            <a:endParaRPr lang="en-BE" dirty="0"/>
          </a:p>
          <a:p>
            <a:endParaRPr lang="en-BE" dirty="0"/>
          </a:p>
          <a:p>
            <a:endParaRPr lang="en-BE" dirty="0"/>
          </a:p>
          <a:p>
            <a:endParaRPr lang="en-BE" dirty="0"/>
          </a:p>
          <a:p>
            <a:endParaRPr lang="en-BE" dirty="0"/>
          </a:p>
          <a:p>
            <a:r>
              <a:rPr lang="fr-FR" dirty="0"/>
              <a:t>délais de traitement (normes: 99% - 99,5%) </a:t>
            </a:r>
          </a:p>
          <a:p>
            <a:endParaRPr lang="fr-FR" dirty="0"/>
          </a:p>
          <a:p>
            <a:endParaRPr lang="nl-BE" dirty="0"/>
          </a:p>
        </p:txBody>
      </p:sp>
      <p:sp>
        <p:nvSpPr>
          <p:cNvPr id="4" name="Espace réservé du numéro de diapositive 3">
            <a:extLst>
              <a:ext uri="{FF2B5EF4-FFF2-40B4-BE49-F238E27FC236}">
                <a16:creationId xmlns:a16="http://schemas.microsoft.com/office/drawing/2014/main" id="{D9CE533B-CFB7-465E-2F59-A2A3B5D736EB}"/>
              </a:ext>
            </a:extLst>
          </p:cNvPr>
          <p:cNvSpPr>
            <a:spLocks noGrp="1"/>
          </p:cNvSpPr>
          <p:nvPr>
            <p:ph type="sldNum" sz="quarter" idx="12"/>
          </p:nvPr>
        </p:nvSpPr>
        <p:spPr/>
        <p:txBody>
          <a:bodyPr/>
          <a:lstStyle/>
          <a:p>
            <a:fld id="{4ABFC991-18F6-485A-BE0B-9061B9D5CD41}" type="slidenum">
              <a:rPr lang="en-US" smtClean="0"/>
              <a:pPr/>
              <a:t>28</a:t>
            </a:fld>
            <a:endParaRPr lang="en-US" dirty="0"/>
          </a:p>
        </p:txBody>
      </p:sp>
      <p:sp>
        <p:nvSpPr>
          <p:cNvPr id="7" name="Rectangle 6">
            <a:extLst>
              <a:ext uri="{FF2B5EF4-FFF2-40B4-BE49-F238E27FC236}">
                <a16:creationId xmlns:a16="http://schemas.microsoft.com/office/drawing/2014/main" id="{F7B0A7BB-F165-9E6F-D06E-55CFF57AEEDB}"/>
              </a:ext>
            </a:extLst>
          </p:cNvPr>
          <p:cNvSpPr/>
          <p:nvPr/>
        </p:nvSpPr>
        <p:spPr>
          <a:xfrm>
            <a:off x="838200" y="2380776"/>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Rounded Corners 8">
            <a:extLst>
              <a:ext uri="{FF2B5EF4-FFF2-40B4-BE49-F238E27FC236}">
                <a16:creationId xmlns:a16="http://schemas.microsoft.com/office/drawing/2014/main" id="{17DD9279-8540-7A2F-E620-ACC4A4D21285}"/>
              </a:ext>
            </a:extLst>
          </p:cNvPr>
          <p:cNvSpPr/>
          <p:nvPr/>
        </p:nvSpPr>
        <p:spPr>
          <a:xfrm>
            <a:off x="6294308" y="2697424"/>
            <a:ext cx="4113648"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BE" altLang="en-US" b="1" dirty="0">
                <a:solidFill>
                  <a:schemeClr val="tx1">
                    <a:lumMod val="85000"/>
                    <a:lumOff val="15000"/>
                  </a:schemeClr>
                </a:solidFill>
              </a:rPr>
              <a:t>99,82 %</a:t>
            </a:r>
            <a:r>
              <a:rPr lang="en-BE" altLang="en-US" dirty="0">
                <a:solidFill>
                  <a:schemeClr val="tx1">
                    <a:lumMod val="85000"/>
                    <a:lumOff val="15000"/>
                  </a:schemeClr>
                </a:solidFill>
              </a:rPr>
              <a:t> pour le </a:t>
            </a:r>
            <a:r>
              <a:rPr lang="fr-FR" altLang="en-US" dirty="0">
                <a:solidFill>
                  <a:schemeClr val="tx1">
                    <a:lumMod val="85000"/>
                    <a:lumOff val="15000"/>
                  </a:schemeClr>
                </a:solidFill>
              </a:rPr>
              <a:t>les services </a:t>
            </a:r>
            <a:endParaRPr lang="en-BE" altLang="en-US" dirty="0">
              <a:solidFill>
                <a:schemeClr val="tx1">
                  <a:lumMod val="85000"/>
                  <a:lumOff val="15000"/>
                </a:schemeClr>
              </a:solidFill>
            </a:endParaRPr>
          </a:p>
          <a:p>
            <a:pPr lvl="0" algn="ctr">
              <a:defRPr/>
            </a:pPr>
            <a:r>
              <a:rPr lang="fr-FR" altLang="en-US" dirty="0">
                <a:solidFill>
                  <a:schemeClr val="tx1">
                    <a:lumMod val="85000"/>
                    <a:lumOff val="15000"/>
                  </a:schemeClr>
                </a:solidFill>
              </a:rPr>
              <a:t>du Registre national </a:t>
            </a:r>
            <a:endParaRPr lang="en-US" dirty="0"/>
          </a:p>
        </p:txBody>
      </p:sp>
      <p:sp>
        <p:nvSpPr>
          <p:cNvPr id="14" name="Rectangle: Rounded Corners 8">
            <a:extLst>
              <a:ext uri="{FF2B5EF4-FFF2-40B4-BE49-F238E27FC236}">
                <a16:creationId xmlns:a16="http://schemas.microsoft.com/office/drawing/2014/main" id="{B42C54DA-C56A-499D-EB53-E54882414227}"/>
              </a:ext>
            </a:extLst>
          </p:cNvPr>
          <p:cNvSpPr/>
          <p:nvPr/>
        </p:nvSpPr>
        <p:spPr>
          <a:xfrm>
            <a:off x="1477529" y="2686226"/>
            <a:ext cx="4113648"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ltLang="en-US" b="1" dirty="0">
                <a:solidFill>
                  <a:schemeClr val="tx1">
                    <a:lumMod val="85000"/>
                    <a:lumOff val="15000"/>
                  </a:schemeClr>
                </a:solidFill>
              </a:rPr>
              <a:t>99,96 %</a:t>
            </a:r>
            <a:r>
              <a:rPr lang="en-BE" altLang="en-US" dirty="0">
                <a:solidFill>
                  <a:schemeClr val="tx1">
                    <a:lumMod val="85000"/>
                    <a:lumOff val="15000"/>
                  </a:schemeClr>
                </a:solidFill>
              </a:rPr>
              <a:t> </a:t>
            </a:r>
            <a:r>
              <a:rPr lang="fr-FR" altLang="en-US" dirty="0">
                <a:solidFill>
                  <a:schemeClr val="tx1">
                    <a:lumMod val="85000"/>
                    <a:lumOff val="15000"/>
                  </a:schemeClr>
                </a:solidFill>
              </a:rPr>
              <a:t>pour le système </a:t>
            </a:r>
          </a:p>
          <a:p>
            <a:pPr algn="ctr"/>
            <a:r>
              <a:rPr lang="en-BE" altLang="en-US" dirty="0">
                <a:solidFill>
                  <a:schemeClr val="tx1">
                    <a:lumMod val="85000"/>
                    <a:lumOff val="15000"/>
                  </a:schemeClr>
                </a:solidFill>
              </a:rPr>
              <a:t>i</a:t>
            </a:r>
            <a:r>
              <a:rPr lang="fr-FR" altLang="en-US" dirty="0" err="1">
                <a:solidFill>
                  <a:schemeClr val="tx1">
                    <a:lumMod val="85000"/>
                    <a:lumOff val="15000"/>
                  </a:schemeClr>
                </a:solidFill>
              </a:rPr>
              <a:t>nformatique</a:t>
            </a:r>
            <a:r>
              <a:rPr lang="en-BE" altLang="en-US" dirty="0">
                <a:solidFill>
                  <a:schemeClr val="tx1">
                    <a:lumMod val="85000"/>
                    <a:lumOff val="15000"/>
                  </a:schemeClr>
                </a:solidFill>
              </a:rPr>
              <a:t> de la </a:t>
            </a:r>
            <a:r>
              <a:rPr lang="fr-FR" altLang="en-US" dirty="0">
                <a:solidFill>
                  <a:schemeClr val="tx1">
                    <a:lumMod val="85000"/>
                    <a:lumOff val="15000"/>
                  </a:schemeClr>
                </a:solidFill>
              </a:rPr>
              <a:t>BCSS </a:t>
            </a:r>
            <a:endParaRPr lang="en-US" dirty="0">
              <a:solidFill>
                <a:schemeClr val="tx1">
                  <a:lumMod val="85000"/>
                  <a:lumOff val="15000"/>
                </a:schemeClr>
              </a:solidFill>
            </a:endParaRPr>
          </a:p>
        </p:txBody>
      </p:sp>
      <p:sp>
        <p:nvSpPr>
          <p:cNvPr id="17" name="Rectangle 16">
            <a:extLst>
              <a:ext uri="{FF2B5EF4-FFF2-40B4-BE49-F238E27FC236}">
                <a16:creationId xmlns:a16="http://schemas.microsoft.com/office/drawing/2014/main" id="{3A7C9763-E362-96BE-45DE-EA6DF382BC8B}"/>
              </a:ext>
            </a:extLst>
          </p:cNvPr>
          <p:cNvSpPr/>
          <p:nvPr/>
        </p:nvSpPr>
        <p:spPr>
          <a:xfrm>
            <a:off x="838200" y="4328451"/>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8">
            <a:extLst>
              <a:ext uri="{FF2B5EF4-FFF2-40B4-BE49-F238E27FC236}">
                <a16:creationId xmlns:a16="http://schemas.microsoft.com/office/drawing/2014/main" id="{0EFEE677-4464-AB42-4CF7-9602C22CB9C1}"/>
              </a:ext>
            </a:extLst>
          </p:cNvPr>
          <p:cNvSpPr/>
          <p:nvPr/>
        </p:nvSpPr>
        <p:spPr>
          <a:xfrm>
            <a:off x="1477531" y="4618629"/>
            <a:ext cx="247143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dirty="0" err="1">
                <a:solidFill>
                  <a:schemeClr val="tx1"/>
                </a:solidFill>
              </a:rPr>
              <a:t>maxim</a:t>
            </a:r>
            <a:r>
              <a:rPr lang="en-BE" dirty="0">
                <a:solidFill>
                  <a:schemeClr val="tx1"/>
                </a:solidFill>
              </a:rPr>
              <a:t>um</a:t>
            </a:r>
            <a:r>
              <a:rPr lang="fr-BE" dirty="0">
                <a:solidFill>
                  <a:schemeClr val="tx1"/>
                </a:solidFill>
              </a:rPr>
              <a:t> 1 seconde dans </a:t>
            </a:r>
            <a:r>
              <a:rPr lang="fr-BE" b="1" dirty="0">
                <a:solidFill>
                  <a:schemeClr val="tx1"/>
                </a:solidFill>
              </a:rPr>
              <a:t>99,</a:t>
            </a:r>
            <a:r>
              <a:rPr lang="en-BE" b="1" dirty="0">
                <a:solidFill>
                  <a:schemeClr val="tx1"/>
                </a:solidFill>
              </a:rPr>
              <a:t>69</a:t>
            </a:r>
            <a:r>
              <a:rPr lang="fr-BE" b="1" dirty="0">
                <a:solidFill>
                  <a:schemeClr val="tx1"/>
                </a:solidFill>
              </a:rPr>
              <a:t> % </a:t>
            </a:r>
            <a:r>
              <a:rPr lang="fr-BE" dirty="0">
                <a:solidFill>
                  <a:schemeClr val="tx1"/>
                </a:solidFill>
              </a:rPr>
              <a:t>des cas</a:t>
            </a:r>
            <a:endParaRPr lang="fr-BE" altLang="en-US" dirty="0">
              <a:solidFill>
                <a:schemeClr val="tx1"/>
              </a:solidFill>
            </a:endParaRPr>
          </a:p>
        </p:txBody>
      </p:sp>
      <p:sp>
        <p:nvSpPr>
          <p:cNvPr id="19" name="Rectangle: Rounded Corners 8">
            <a:extLst>
              <a:ext uri="{FF2B5EF4-FFF2-40B4-BE49-F238E27FC236}">
                <a16:creationId xmlns:a16="http://schemas.microsoft.com/office/drawing/2014/main" id="{CFB9471E-16D6-2B4B-8A58-340FD658DBAC}"/>
              </a:ext>
            </a:extLst>
          </p:cNvPr>
          <p:cNvSpPr/>
          <p:nvPr/>
        </p:nvSpPr>
        <p:spPr>
          <a:xfrm>
            <a:off x="4184010" y="4598344"/>
            <a:ext cx="247143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dirty="0" err="1">
                <a:solidFill>
                  <a:schemeClr val="tx1"/>
                </a:solidFill>
              </a:rPr>
              <a:t>maxim</a:t>
            </a:r>
            <a:r>
              <a:rPr lang="en-BE" dirty="0">
                <a:solidFill>
                  <a:schemeClr val="tx1"/>
                </a:solidFill>
              </a:rPr>
              <a:t>um</a:t>
            </a:r>
            <a:r>
              <a:rPr lang="fr-BE" dirty="0">
                <a:solidFill>
                  <a:schemeClr val="tx1"/>
                </a:solidFill>
              </a:rPr>
              <a:t> </a:t>
            </a:r>
            <a:r>
              <a:rPr lang="en-BE" dirty="0">
                <a:solidFill>
                  <a:schemeClr val="tx1"/>
                </a:solidFill>
              </a:rPr>
              <a:t>2</a:t>
            </a:r>
            <a:r>
              <a:rPr lang="fr-BE" dirty="0">
                <a:solidFill>
                  <a:schemeClr val="tx1"/>
                </a:solidFill>
              </a:rPr>
              <a:t> seconde</a:t>
            </a:r>
            <a:r>
              <a:rPr lang="en-BE" dirty="0">
                <a:solidFill>
                  <a:schemeClr val="tx1"/>
                </a:solidFill>
              </a:rPr>
              <a:t>s</a:t>
            </a:r>
            <a:r>
              <a:rPr lang="fr-BE" dirty="0">
                <a:solidFill>
                  <a:schemeClr val="tx1"/>
                </a:solidFill>
              </a:rPr>
              <a:t> dans </a:t>
            </a:r>
            <a:r>
              <a:rPr lang="fr-BE" b="1" dirty="0">
                <a:solidFill>
                  <a:schemeClr val="tx1"/>
                </a:solidFill>
              </a:rPr>
              <a:t>99,</a:t>
            </a:r>
            <a:r>
              <a:rPr lang="en-BE" b="1" dirty="0">
                <a:solidFill>
                  <a:schemeClr val="tx1"/>
                </a:solidFill>
              </a:rPr>
              <a:t>94</a:t>
            </a:r>
            <a:r>
              <a:rPr lang="fr-BE" b="1" dirty="0">
                <a:solidFill>
                  <a:schemeClr val="tx1"/>
                </a:solidFill>
              </a:rPr>
              <a:t> % </a:t>
            </a:r>
            <a:r>
              <a:rPr lang="fr-BE" dirty="0">
                <a:solidFill>
                  <a:schemeClr val="tx1"/>
                </a:solidFill>
              </a:rPr>
              <a:t>des cas</a:t>
            </a:r>
            <a:endParaRPr lang="fr-BE" altLang="en-US" dirty="0">
              <a:solidFill>
                <a:schemeClr val="tx1"/>
              </a:solidFill>
            </a:endParaRPr>
          </a:p>
        </p:txBody>
      </p:sp>
      <p:sp>
        <p:nvSpPr>
          <p:cNvPr id="20" name="Rectangle: Rounded Corners 8">
            <a:extLst>
              <a:ext uri="{FF2B5EF4-FFF2-40B4-BE49-F238E27FC236}">
                <a16:creationId xmlns:a16="http://schemas.microsoft.com/office/drawing/2014/main" id="{501E4F16-2CF3-A687-CDC8-1F120A901EE1}"/>
              </a:ext>
            </a:extLst>
          </p:cNvPr>
          <p:cNvSpPr/>
          <p:nvPr/>
        </p:nvSpPr>
        <p:spPr>
          <a:xfrm>
            <a:off x="6890489" y="4598344"/>
            <a:ext cx="3499389"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en </a:t>
            </a:r>
            <a:r>
              <a:rPr lang="en-BE" altLang="en-US" dirty="0">
                <a:solidFill>
                  <a:schemeClr val="tx1"/>
                </a:solidFill>
              </a:rPr>
              <a:t>mode </a:t>
            </a:r>
            <a:r>
              <a:rPr lang="fr-FR" altLang="en-US" dirty="0">
                <a:solidFill>
                  <a:schemeClr val="tx1"/>
                </a:solidFill>
              </a:rPr>
              <a:t>batch </a:t>
            </a:r>
            <a:r>
              <a:rPr lang="en-BE" altLang="en-US" dirty="0">
                <a:solidFill>
                  <a:schemeClr val="tx1"/>
                </a:solidFill>
              </a:rPr>
              <a:t>maximum </a:t>
            </a:r>
            <a:r>
              <a:rPr lang="fr-FR" altLang="en-US" dirty="0">
                <a:solidFill>
                  <a:schemeClr val="tx1"/>
                </a:solidFill>
              </a:rPr>
              <a:t>4 jours calendrier</a:t>
            </a:r>
            <a:r>
              <a:rPr lang="en-BE" altLang="en-US" dirty="0">
                <a:solidFill>
                  <a:schemeClr val="tx1"/>
                </a:solidFill>
              </a:rPr>
              <a:t> </a:t>
            </a:r>
            <a:r>
              <a:rPr lang="fr-BE" dirty="0">
                <a:solidFill>
                  <a:schemeClr val="tx1"/>
                </a:solidFill>
              </a:rPr>
              <a:t>dans </a:t>
            </a:r>
            <a:r>
              <a:rPr lang="fr-BE" b="1" dirty="0">
                <a:solidFill>
                  <a:schemeClr val="tx1"/>
                </a:solidFill>
              </a:rPr>
              <a:t>99,</a:t>
            </a:r>
            <a:r>
              <a:rPr lang="en-BE" b="1" dirty="0">
                <a:solidFill>
                  <a:schemeClr val="tx1"/>
                </a:solidFill>
              </a:rPr>
              <a:t>74</a:t>
            </a:r>
            <a:r>
              <a:rPr lang="fr-BE" b="1" dirty="0">
                <a:solidFill>
                  <a:schemeClr val="tx1"/>
                </a:solidFill>
              </a:rPr>
              <a:t> % </a:t>
            </a:r>
            <a:r>
              <a:rPr lang="fr-BE" dirty="0">
                <a:solidFill>
                  <a:schemeClr val="tx1"/>
                </a:solidFill>
              </a:rPr>
              <a:t>des cas</a:t>
            </a:r>
            <a:endParaRPr lang="fr-BE" altLang="en-US" dirty="0">
              <a:solidFill>
                <a:schemeClr val="tx1"/>
              </a:solidFill>
            </a:endParaRPr>
          </a:p>
        </p:txBody>
      </p:sp>
    </p:spTree>
    <p:extLst>
      <p:ext uri="{BB962C8B-B14F-4D97-AF65-F5344CB8AC3E}">
        <p14:creationId xmlns:p14="http://schemas.microsoft.com/office/powerpoint/2010/main" val="1153898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4456-CB8A-2ADF-503D-F9AA7A989A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11F344-3CA0-0DA2-D65E-31BBD3E8EDFA}"/>
              </a:ext>
            </a:extLst>
          </p:cNvPr>
          <p:cNvSpPr>
            <a:spLocks noGrp="1"/>
          </p:cNvSpPr>
          <p:nvPr>
            <p:ph type="title"/>
          </p:nvPr>
        </p:nvSpPr>
        <p:spPr/>
        <p:txBody>
          <a:bodyPr/>
          <a:lstStyle/>
          <a:p>
            <a:r>
              <a:rPr lang="fr-BE" dirty="0"/>
              <a:t>Répertoire des références</a:t>
            </a:r>
            <a:endParaRPr lang="nl-BE" dirty="0"/>
          </a:p>
        </p:txBody>
      </p:sp>
      <p:sp>
        <p:nvSpPr>
          <p:cNvPr id="21" name="Espace réservé du contenu 20">
            <a:extLst>
              <a:ext uri="{FF2B5EF4-FFF2-40B4-BE49-F238E27FC236}">
                <a16:creationId xmlns:a16="http://schemas.microsoft.com/office/drawing/2014/main" id="{6209C678-24E1-8FCF-08F4-2AA8CFD5A5F3}"/>
              </a:ext>
            </a:extLst>
          </p:cNvPr>
          <p:cNvSpPr>
            <a:spLocks noGrp="1"/>
          </p:cNvSpPr>
          <p:nvPr>
            <p:ph idx="1"/>
          </p:nvPr>
        </p:nvSpPr>
        <p:spPr/>
        <p:txBody>
          <a:bodyPr/>
          <a:lstStyle/>
          <a:p>
            <a:endParaRPr lang="fr-FR" dirty="0"/>
          </a:p>
          <a:p>
            <a:endParaRPr lang="fr-FR" dirty="0"/>
          </a:p>
          <a:p>
            <a:endParaRPr lang="nl-BE" dirty="0"/>
          </a:p>
        </p:txBody>
      </p:sp>
      <p:sp>
        <p:nvSpPr>
          <p:cNvPr id="4" name="Espace réservé du numéro de diapositive 3">
            <a:extLst>
              <a:ext uri="{FF2B5EF4-FFF2-40B4-BE49-F238E27FC236}">
                <a16:creationId xmlns:a16="http://schemas.microsoft.com/office/drawing/2014/main" id="{8C12622B-C48A-C7C8-BB8B-5580F9DB9A63}"/>
              </a:ext>
            </a:extLst>
          </p:cNvPr>
          <p:cNvSpPr>
            <a:spLocks noGrp="1"/>
          </p:cNvSpPr>
          <p:nvPr>
            <p:ph type="sldNum" sz="quarter" idx="12"/>
          </p:nvPr>
        </p:nvSpPr>
        <p:spPr/>
        <p:txBody>
          <a:bodyPr/>
          <a:lstStyle/>
          <a:p>
            <a:fld id="{4ABFC991-18F6-485A-BE0B-9061B9D5CD41}" type="slidenum">
              <a:rPr lang="en-US" smtClean="0"/>
              <a:pPr/>
              <a:t>29</a:t>
            </a:fld>
            <a:endParaRPr lang="en-US" dirty="0"/>
          </a:p>
        </p:txBody>
      </p:sp>
      <p:grpSp>
        <p:nvGrpSpPr>
          <p:cNvPr id="6" name="Groupe 5">
            <a:extLst>
              <a:ext uri="{FF2B5EF4-FFF2-40B4-BE49-F238E27FC236}">
                <a16:creationId xmlns:a16="http://schemas.microsoft.com/office/drawing/2014/main" id="{AC45F7EF-AD04-22F5-548C-A3FFC641EC4C}"/>
              </a:ext>
            </a:extLst>
          </p:cNvPr>
          <p:cNvGrpSpPr/>
          <p:nvPr/>
        </p:nvGrpSpPr>
        <p:grpSpPr>
          <a:xfrm>
            <a:off x="838200" y="1909282"/>
            <a:ext cx="10272888" cy="1333974"/>
            <a:chOff x="838200" y="2295048"/>
            <a:chExt cx="10272888" cy="1333974"/>
          </a:xfrm>
        </p:grpSpPr>
        <p:sp>
          <p:nvSpPr>
            <p:cNvPr id="7" name="Rectangle 6">
              <a:extLst>
                <a:ext uri="{FF2B5EF4-FFF2-40B4-BE49-F238E27FC236}">
                  <a16:creationId xmlns:a16="http://schemas.microsoft.com/office/drawing/2014/main" id="{7FC0406B-CAB8-55DD-E360-342074C9BEBD}"/>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8">
              <a:extLst>
                <a:ext uri="{FF2B5EF4-FFF2-40B4-BE49-F238E27FC236}">
                  <a16:creationId xmlns:a16="http://schemas.microsoft.com/office/drawing/2014/main" id="{29BABF9A-B763-3810-08ED-E3C0A613B457}"/>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b="1" dirty="0">
                  <a:solidFill>
                    <a:schemeClr val="tx1">
                      <a:lumMod val="85000"/>
                      <a:lumOff val="15000"/>
                    </a:schemeClr>
                  </a:solidFill>
                </a:rPr>
                <a:t>27.544.848 personnes différentes </a:t>
              </a:r>
              <a:r>
                <a:rPr lang="en-BE" altLang="en-US" sz="2200" dirty="0" err="1">
                  <a:solidFill>
                    <a:schemeClr val="tx1">
                      <a:lumMod val="85000"/>
                      <a:lumOff val="15000"/>
                    </a:schemeClr>
                  </a:solidFill>
                </a:rPr>
                <a:t>inscrites</a:t>
              </a:r>
              <a:r>
                <a:rPr lang="en-BE" altLang="en-US" sz="2200" dirty="0">
                  <a:solidFill>
                    <a:schemeClr val="tx1">
                      <a:lumMod val="85000"/>
                      <a:lumOff val="15000"/>
                    </a:schemeClr>
                  </a:solidFill>
                </a:rPr>
                <a:t> </a:t>
              </a:r>
              <a:r>
                <a:rPr lang="fr-FR" altLang="en-US" sz="2200" dirty="0">
                  <a:solidFill>
                    <a:schemeClr val="tx1">
                      <a:lumMod val="85000"/>
                      <a:lumOff val="15000"/>
                    </a:schemeClr>
                  </a:solidFill>
                </a:rPr>
                <a:t>dans le répertoire des références</a:t>
              </a:r>
            </a:p>
          </p:txBody>
        </p:sp>
      </p:grpSp>
      <p:grpSp>
        <p:nvGrpSpPr>
          <p:cNvPr id="9" name="Groupe 8">
            <a:extLst>
              <a:ext uri="{FF2B5EF4-FFF2-40B4-BE49-F238E27FC236}">
                <a16:creationId xmlns:a16="http://schemas.microsoft.com/office/drawing/2014/main" id="{EE5F3E13-09D0-05E8-F104-6F92F69846B0}"/>
              </a:ext>
            </a:extLst>
          </p:cNvPr>
          <p:cNvGrpSpPr/>
          <p:nvPr/>
        </p:nvGrpSpPr>
        <p:grpSpPr>
          <a:xfrm>
            <a:off x="862010" y="3504726"/>
            <a:ext cx="10272888" cy="1333974"/>
            <a:chOff x="838200" y="2295048"/>
            <a:chExt cx="10272888" cy="1333974"/>
          </a:xfrm>
        </p:grpSpPr>
        <p:sp>
          <p:nvSpPr>
            <p:cNvPr id="10" name="Rectangle 9">
              <a:extLst>
                <a:ext uri="{FF2B5EF4-FFF2-40B4-BE49-F238E27FC236}">
                  <a16:creationId xmlns:a16="http://schemas.microsoft.com/office/drawing/2014/main" id="{9BD2AB46-A47D-D461-9435-5922498DB4BC}"/>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Rounded Corners 8">
              <a:extLst>
                <a:ext uri="{FF2B5EF4-FFF2-40B4-BE49-F238E27FC236}">
                  <a16:creationId xmlns:a16="http://schemas.microsoft.com/office/drawing/2014/main" id="{DD9ED0A5-0CF9-F46C-6A86-0513A334E119}"/>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dirty="0">
                  <a:solidFill>
                    <a:schemeClr val="tx1">
                      <a:lumMod val="85000"/>
                      <a:lumOff val="15000"/>
                    </a:schemeClr>
                  </a:solidFill>
                </a:rPr>
                <a:t>en moyenne </a:t>
              </a:r>
              <a:r>
                <a:rPr lang="en-BE" altLang="en-US" sz="2200" dirty="0" err="1">
                  <a:solidFill>
                    <a:schemeClr val="tx1">
                      <a:lumMod val="85000"/>
                      <a:lumOff val="15000"/>
                    </a:schemeClr>
                  </a:solidFill>
                </a:rPr>
                <a:t>chaque</a:t>
              </a:r>
              <a:r>
                <a:rPr lang="en-BE" altLang="en-US" sz="2200" dirty="0">
                  <a:solidFill>
                    <a:schemeClr val="tx1">
                      <a:lumMod val="85000"/>
                      <a:lumOff val="15000"/>
                    </a:schemeClr>
                  </a:solidFill>
                </a:rPr>
                <a:t> </a:t>
              </a:r>
              <a:r>
                <a:rPr lang="fr-FR" altLang="en-US" sz="2200" dirty="0">
                  <a:solidFill>
                    <a:schemeClr val="tx1">
                      <a:lumMod val="85000"/>
                      <a:lumOff val="15000"/>
                    </a:schemeClr>
                  </a:solidFill>
                </a:rPr>
                <a:t>personne est connue dans </a:t>
              </a:r>
              <a:r>
                <a:rPr lang="fr-FR" altLang="en-US" sz="2200" b="1" dirty="0">
                  <a:solidFill>
                    <a:schemeClr val="tx1">
                      <a:lumMod val="85000"/>
                      <a:lumOff val="15000"/>
                    </a:schemeClr>
                  </a:solidFill>
                </a:rPr>
                <a:t>15,41 secteurs</a:t>
              </a:r>
            </a:p>
          </p:txBody>
        </p:sp>
      </p:grpSp>
      <p:grpSp>
        <p:nvGrpSpPr>
          <p:cNvPr id="12" name="Groupe 11">
            <a:extLst>
              <a:ext uri="{FF2B5EF4-FFF2-40B4-BE49-F238E27FC236}">
                <a16:creationId xmlns:a16="http://schemas.microsoft.com/office/drawing/2014/main" id="{3FEBF378-EEC7-C246-FE3B-8FAD75EBC15C}"/>
              </a:ext>
            </a:extLst>
          </p:cNvPr>
          <p:cNvGrpSpPr/>
          <p:nvPr/>
        </p:nvGrpSpPr>
        <p:grpSpPr>
          <a:xfrm>
            <a:off x="876296" y="5104939"/>
            <a:ext cx="10272888" cy="1333974"/>
            <a:chOff x="838200" y="2295048"/>
            <a:chExt cx="10272888" cy="1333974"/>
          </a:xfrm>
        </p:grpSpPr>
        <p:sp>
          <p:nvSpPr>
            <p:cNvPr id="13" name="Rectangle 12">
              <a:extLst>
                <a:ext uri="{FF2B5EF4-FFF2-40B4-BE49-F238E27FC236}">
                  <a16:creationId xmlns:a16="http://schemas.microsoft.com/office/drawing/2014/main" id="{BC87C5A2-E442-D9AA-65D1-BBA1417349CA}"/>
                </a:ext>
              </a:extLst>
            </p:cNvPr>
            <p:cNvSpPr/>
            <p:nvPr/>
          </p:nvSpPr>
          <p:spPr>
            <a:xfrm>
              <a:off x="838200" y="2295048"/>
              <a:ext cx="10272888" cy="1333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Rounded Corners 8">
              <a:extLst>
                <a:ext uri="{FF2B5EF4-FFF2-40B4-BE49-F238E27FC236}">
                  <a16:creationId xmlns:a16="http://schemas.microsoft.com/office/drawing/2014/main" id="{F9262611-859C-59EE-88EE-A7E839AF08A7}"/>
                </a:ext>
              </a:extLst>
            </p:cNvPr>
            <p:cNvSpPr/>
            <p:nvPr/>
          </p:nvSpPr>
          <p:spPr>
            <a:xfrm>
              <a:off x="1477531" y="2562546"/>
              <a:ext cx="9138084" cy="794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US" sz="2200" b="1" dirty="0">
                  <a:solidFill>
                    <a:schemeClr val="tx1">
                      <a:lumMod val="85000"/>
                      <a:lumOff val="15000"/>
                    </a:schemeClr>
                  </a:solidFill>
                </a:rPr>
                <a:t>438.839.377 dossiers </a:t>
              </a:r>
              <a:r>
                <a:rPr lang="en-BE" altLang="en-US" sz="2200" b="1" dirty="0" err="1">
                  <a:solidFill>
                    <a:schemeClr val="tx1">
                      <a:lumMod val="85000"/>
                      <a:lumOff val="15000"/>
                    </a:schemeClr>
                  </a:solidFill>
                </a:rPr>
                <a:t>sont</a:t>
              </a:r>
              <a:r>
                <a:rPr lang="en-BE" altLang="en-US" sz="2200" b="1" dirty="0">
                  <a:solidFill>
                    <a:schemeClr val="tx1">
                      <a:lumMod val="85000"/>
                      <a:lumOff val="15000"/>
                    </a:schemeClr>
                  </a:solidFill>
                </a:rPr>
                <a:t> </a:t>
              </a:r>
              <a:r>
                <a:rPr lang="fr-FR" altLang="en-US" sz="2200" b="1" dirty="0">
                  <a:solidFill>
                    <a:schemeClr val="tx1">
                      <a:lumMod val="85000"/>
                      <a:lumOff val="15000"/>
                    </a:schemeClr>
                  </a:solidFill>
                </a:rPr>
                <a:t>actifs </a:t>
              </a:r>
              <a:r>
                <a:rPr lang="fr-FR" altLang="en-US" sz="2200" dirty="0">
                  <a:solidFill>
                    <a:schemeClr val="tx1">
                      <a:lumMod val="85000"/>
                      <a:lumOff val="15000"/>
                    </a:schemeClr>
                  </a:solidFill>
                </a:rPr>
                <a:t>dans le répertoire des personnes </a:t>
              </a:r>
            </a:p>
          </p:txBody>
        </p:sp>
      </p:grpSp>
    </p:spTree>
    <p:extLst>
      <p:ext uri="{BB962C8B-B14F-4D97-AF65-F5344CB8AC3E}">
        <p14:creationId xmlns:p14="http://schemas.microsoft.com/office/powerpoint/2010/main" val="201608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1. Secteur social</a:t>
              </a:r>
            </a:p>
          </p:txBody>
        </p:sp>
      </p:grpSp>
      <p:sp>
        <p:nvSpPr>
          <p:cNvPr id="2" name="Espace réservé du numéro de diapositive 1">
            <a:extLst>
              <a:ext uri="{FF2B5EF4-FFF2-40B4-BE49-F238E27FC236}">
                <a16:creationId xmlns:a16="http://schemas.microsoft.com/office/drawing/2014/main" id="{338F18D3-0A20-6D48-976A-54218A2DDF6C}"/>
              </a:ext>
            </a:extLst>
          </p:cNvPr>
          <p:cNvSpPr>
            <a:spLocks noGrp="1"/>
          </p:cNvSpPr>
          <p:nvPr>
            <p:ph type="sldNum" sz="quarter" idx="12"/>
          </p:nvPr>
        </p:nvSpPr>
        <p:spPr/>
        <p:txBody>
          <a:bodyPr/>
          <a:lstStyle/>
          <a:p>
            <a:fld id="{FF9E0EB1-AE04-4E54-BA55-36539836E3BB}" type="slidenum">
              <a:rPr lang="en-US" smtClean="0"/>
              <a:t>3</a:t>
            </a:fld>
            <a:endParaRPr lang="en-US"/>
          </a:p>
        </p:txBody>
      </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BFE3452-6311-4D98-BC6C-B2919F2A3768}"/>
              </a:ext>
            </a:extLst>
          </p:cNvPr>
          <p:cNvSpPr>
            <a:spLocks noGrp="1"/>
          </p:cNvSpPr>
          <p:nvPr>
            <p:ph type="title"/>
          </p:nvPr>
        </p:nvSpPr>
        <p:spPr/>
        <p:txBody>
          <a:bodyPr/>
          <a:lstStyle/>
          <a:p>
            <a:r>
              <a:rPr lang="en-BE" dirty="0">
                <a:solidFill>
                  <a:srgbClr val="0070C0"/>
                </a:solidFill>
              </a:rPr>
              <a:t>Valeurs</a:t>
            </a:r>
            <a:endParaRPr lang="nl-BE" dirty="0"/>
          </a:p>
        </p:txBody>
      </p:sp>
      <p:sp>
        <p:nvSpPr>
          <p:cNvPr id="2" name="Espace réservé du numéro de diapositive 1">
            <a:extLst>
              <a:ext uri="{FF2B5EF4-FFF2-40B4-BE49-F238E27FC236}">
                <a16:creationId xmlns:a16="http://schemas.microsoft.com/office/drawing/2014/main" id="{98603DD5-46DF-4166-96AF-46868683E68B}"/>
              </a:ext>
            </a:extLst>
          </p:cNvPr>
          <p:cNvSpPr>
            <a:spLocks noGrp="1"/>
          </p:cNvSpPr>
          <p:nvPr>
            <p:ph type="sldNum" sz="quarter" idx="12"/>
          </p:nvPr>
        </p:nvSpPr>
        <p:spPr/>
        <p:txBody>
          <a:bodyPr/>
          <a:lstStyle/>
          <a:p>
            <a:fld id="{FF9E0EB1-AE04-4E54-BA55-36539836E3BB}" type="slidenum">
              <a:rPr lang="en-US" smtClean="0"/>
              <a:t>30</a:t>
            </a:fld>
            <a:endParaRPr lang="en-US"/>
          </a:p>
        </p:txBody>
      </p:sp>
      <p:grpSp>
        <p:nvGrpSpPr>
          <p:cNvPr id="10" name="Groupe 9">
            <a:extLst>
              <a:ext uri="{FF2B5EF4-FFF2-40B4-BE49-F238E27FC236}">
                <a16:creationId xmlns:a16="http://schemas.microsoft.com/office/drawing/2014/main" id="{6099845A-28C3-467C-9E77-D68F44CF1258}"/>
              </a:ext>
            </a:extLst>
          </p:cNvPr>
          <p:cNvGrpSpPr>
            <a:grpSpLocks noChangeAspect="1"/>
          </p:cNvGrpSpPr>
          <p:nvPr/>
        </p:nvGrpSpPr>
        <p:grpSpPr>
          <a:xfrm>
            <a:off x="2164200" y="2982537"/>
            <a:ext cx="7812354" cy="1475163"/>
            <a:chOff x="978299" y="2090944"/>
            <a:chExt cx="7181606" cy="1356062"/>
          </a:xfrm>
        </p:grpSpPr>
        <p:sp>
          <p:nvSpPr>
            <p:cNvPr id="6" name="Rounded Rectangle 7">
              <a:extLst>
                <a:ext uri="{FF2B5EF4-FFF2-40B4-BE49-F238E27FC236}">
                  <a16:creationId xmlns:a16="http://schemas.microsoft.com/office/drawing/2014/main" id="{3318E358-5818-4061-94D2-D8848C26B973}"/>
                </a:ext>
              </a:extLst>
            </p:cNvPr>
            <p:cNvSpPr>
              <a:spLocks noChangeAspect="1"/>
            </p:cNvSpPr>
            <p:nvPr/>
          </p:nvSpPr>
          <p:spPr>
            <a:xfrm>
              <a:off x="97829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t>O</a:t>
              </a:r>
              <a:r>
                <a:rPr lang="fr-BE"/>
                <a:t>rientation client-partenaire</a:t>
              </a:r>
              <a:endParaRPr lang="en-US" dirty="0"/>
            </a:p>
          </p:txBody>
        </p:sp>
        <p:sp>
          <p:nvSpPr>
            <p:cNvPr id="7" name="Rounded Rectangle 8">
              <a:extLst>
                <a:ext uri="{FF2B5EF4-FFF2-40B4-BE49-F238E27FC236}">
                  <a16:creationId xmlns:a16="http://schemas.microsoft.com/office/drawing/2014/main" id="{BEC5752A-2D89-48B7-8684-738D133CD4D9}"/>
                </a:ext>
              </a:extLst>
            </p:cNvPr>
            <p:cNvSpPr>
              <a:spLocks noChangeAspect="1"/>
            </p:cNvSpPr>
            <p:nvPr/>
          </p:nvSpPr>
          <p:spPr>
            <a:xfrm>
              <a:off x="4674878" y="2098780"/>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t>A</a:t>
              </a:r>
              <a:r>
                <a:rPr lang="fr-BE"/>
                <a:t>ttention</a:t>
              </a:r>
              <a:r>
                <a:rPr lang="fr-BE" dirty="0"/>
                <a:t> prêtée </a:t>
              </a:r>
              <a:r>
                <a:rPr lang="fr-BE"/>
                <a:t>aux résultats</a:t>
              </a:r>
              <a:endParaRPr lang="en-US" dirty="0"/>
            </a:p>
          </p:txBody>
        </p:sp>
        <p:sp>
          <p:nvSpPr>
            <p:cNvPr id="8" name="Rounded Rectangle 9">
              <a:extLst>
                <a:ext uri="{FF2B5EF4-FFF2-40B4-BE49-F238E27FC236}">
                  <a16:creationId xmlns:a16="http://schemas.microsoft.com/office/drawing/2014/main" id="{B099B887-DFC9-455D-BF1F-B6B1B39E2B42}"/>
                </a:ext>
              </a:extLst>
            </p:cNvPr>
            <p:cNvSpPr>
              <a:spLocks noChangeAspect="1"/>
            </p:cNvSpPr>
            <p:nvPr/>
          </p:nvSpPr>
          <p:spPr>
            <a:xfrm>
              <a:off x="283078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S</a:t>
              </a:r>
              <a:r>
                <a:rPr lang="fr-BE" dirty="0" err="1"/>
                <a:t>ens</a:t>
              </a:r>
              <a:r>
                <a:rPr lang="fr-BE" dirty="0"/>
                <a:t> des responsabilités</a:t>
              </a:r>
              <a:endParaRPr lang="en-US" dirty="0"/>
            </a:p>
          </p:txBody>
        </p:sp>
        <p:sp>
          <p:nvSpPr>
            <p:cNvPr id="9" name="Rounded Rectangle 10">
              <a:extLst>
                <a:ext uri="{FF2B5EF4-FFF2-40B4-BE49-F238E27FC236}">
                  <a16:creationId xmlns:a16="http://schemas.microsoft.com/office/drawing/2014/main" id="{56161BA1-4B16-458B-B904-A495EB8BC6ED}"/>
                </a:ext>
              </a:extLst>
            </p:cNvPr>
            <p:cNvSpPr>
              <a:spLocks noChangeAspect="1"/>
            </p:cNvSpPr>
            <p:nvPr/>
          </p:nvSpPr>
          <p:spPr>
            <a:xfrm>
              <a:off x="6515697" y="2098780"/>
              <a:ext cx="1644208" cy="1348226"/>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C</a:t>
              </a:r>
              <a:r>
                <a:rPr lang="fr-BE" dirty="0" err="1"/>
                <a:t>apacité</a:t>
              </a:r>
              <a:r>
                <a:rPr lang="fr-BE" sz="1400" dirty="0"/>
                <a:t> </a:t>
              </a:r>
              <a:r>
                <a:rPr lang="fr-BE" dirty="0"/>
                <a:t>d’apprentissage</a:t>
              </a:r>
              <a:endParaRPr lang="en-US" dirty="0"/>
            </a:p>
          </p:txBody>
        </p:sp>
      </p:grpSp>
      <p:grpSp>
        <p:nvGrpSpPr>
          <p:cNvPr id="39" name="Groupe 38">
            <a:extLst>
              <a:ext uri="{FF2B5EF4-FFF2-40B4-BE49-F238E27FC236}">
                <a16:creationId xmlns:a16="http://schemas.microsoft.com/office/drawing/2014/main" id="{F8AACBA1-CEBD-4A93-8DAA-C8C7C4D5C81C}"/>
              </a:ext>
            </a:extLst>
          </p:cNvPr>
          <p:cNvGrpSpPr/>
          <p:nvPr/>
        </p:nvGrpSpPr>
        <p:grpSpPr>
          <a:xfrm>
            <a:off x="1656029" y="1960957"/>
            <a:ext cx="8630971" cy="468886"/>
            <a:chOff x="1656029" y="1960957"/>
            <a:chExt cx="8630971" cy="468886"/>
          </a:xfrm>
        </p:grpSpPr>
        <p:sp>
          <p:nvSpPr>
            <p:cNvPr id="24" name="ZoneTexte 23">
              <a:extLst>
                <a:ext uri="{FF2B5EF4-FFF2-40B4-BE49-F238E27FC236}">
                  <a16:creationId xmlns:a16="http://schemas.microsoft.com/office/drawing/2014/main" id="{47765E05-E3BC-4777-B3BF-423911C8C4EE}"/>
                </a:ext>
              </a:extLst>
            </p:cNvPr>
            <p:cNvSpPr txBox="1"/>
            <p:nvPr/>
          </p:nvSpPr>
          <p:spPr>
            <a:xfrm>
              <a:off x="3796136" y="1960957"/>
              <a:ext cx="2667000" cy="461665"/>
            </a:xfrm>
            <a:prstGeom prst="rect">
              <a:avLst/>
            </a:prstGeom>
            <a:noFill/>
          </p:spPr>
          <p:txBody>
            <a:bodyPr wrap="square" rtlCol="0">
              <a:spAutoFit/>
            </a:bodyPr>
            <a:lstStyle/>
            <a:p>
              <a:pPr algn="ctr"/>
              <a:r>
                <a:rPr lang="nl-BE" sz="2400" dirty="0">
                  <a:solidFill>
                    <a:srgbClr val="374646"/>
                  </a:solidFill>
                </a:rPr>
                <a:t>T</a:t>
              </a:r>
              <a:r>
                <a:rPr lang="en-BE" sz="2400" dirty="0" err="1">
                  <a:solidFill>
                    <a:srgbClr val="374646"/>
                  </a:solidFill>
                </a:rPr>
                <a:t>ravail</a:t>
              </a:r>
              <a:r>
                <a:rPr lang="en-BE" sz="2400" dirty="0">
                  <a:solidFill>
                    <a:srgbClr val="374646"/>
                  </a:solidFill>
                </a:rPr>
                <a:t> </a:t>
              </a:r>
              <a:r>
                <a:rPr lang="en-BE" sz="2400" dirty="0" err="1">
                  <a:solidFill>
                    <a:srgbClr val="374646"/>
                  </a:solidFill>
                </a:rPr>
                <a:t>d’équipe</a:t>
              </a:r>
              <a:endParaRPr lang="en-BE" sz="2400" dirty="0">
                <a:solidFill>
                  <a:srgbClr val="374646"/>
                </a:solidFill>
              </a:endParaRPr>
            </a:p>
          </p:txBody>
        </p:sp>
        <p:sp>
          <p:nvSpPr>
            <p:cNvPr id="25" name="ZoneTexte 24">
              <a:extLst>
                <a:ext uri="{FF2B5EF4-FFF2-40B4-BE49-F238E27FC236}">
                  <a16:creationId xmlns:a16="http://schemas.microsoft.com/office/drawing/2014/main" id="{692A3C5E-F0FB-4473-AA50-44AB6B325D7E}"/>
                </a:ext>
              </a:extLst>
            </p:cNvPr>
            <p:cNvSpPr txBox="1"/>
            <p:nvPr/>
          </p:nvSpPr>
          <p:spPr>
            <a:xfrm>
              <a:off x="1656029" y="1968178"/>
              <a:ext cx="2667000" cy="461665"/>
            </a:xfrm>
            <a:prstGeom prst="rect">
              <a:avLst/>
            </a:prstGeom>
            <a:noFill/>
          </p:spPr>
          <p:txBody>
            <a:bodyPr wrap="square" rtlCol="0">
              <a:spAutoFit/>
            </a:bodyPr>
            <a:lstStyle/>
            <a:p>
              <a:pPr marL="0" indent="0" algn="ctr">
                <a:buNone/>
              </a:pPr>
              <a:r>
                <a:rPr lang="en-BE" sz="2400" dirty="0">
                  <a:solidFill>
                    <a:srgbClr val="374646"/>
                  </a:solidFill>
                </a:rPr>
                <a:t>Respect</a:t>
              </a:r>
            </a:p>
          </p:txBody>
        </p:sp>
        <p:sp>
          <p:nvSpPr>
            <p:cNvPr id="26" name="ZoneTexte 25">
              <a:extLst>
                <a:ext uri="{FF2B5EF4-FFF2-40B4-BE49-F238E27FC236}">
                  <a16:creationId xmlns:a16="http://schemas.microsoft.com/office/drawing/2014/main" id="{88087811-0791-4C7D-AB23-16C82AB62EAE}"/>
                </a:ext>
              </a:extLst>
            </p:cNvPr>
            <p:cNvSpPr txBox="1"/>
            <p:nvPr/>
          </p:nvSpPr>
          <p:spPr>
            <a:xfrm>
              <a:off x="6342470" y="1967107"/>
              <a:ext cx="3944530" cy="461665"/>
            </a:xfrm>
            <a:prstGeom prst="rect">
              <a:avLst/>
            </a:prstGeom>
            <a:noFill/>
          </p:spPr>
          <p:txBody>
            <a:bodyPr wrap="square" rtlCol="0">
              <a:spAutoFit/>
            </a:bodyPr>
            <a:lstStyle/>
            <a:p>
              <a:pPr marL="0" indent="0" algn="ctr">
                <a:buNone/>
              </a:pPr>
              <a:r>
                <a:rPr lang="nl-BE" sz="2400" dirty="0">
                  <a:solidFill>
                    <a:srgbClr val="374646"/>
                  </a:solidFill>
                </a:rPr>
                <a:t>R</a:t>
              </a:r>
              <a:r>
                <a:rPr lang="en-BE" sz="2400" dirty="0" err="1">
                  <a:solidFill>
                    <a:srgbClr val="374646"/>
                  </a:solidFill>
                </a:rPr>
                <a:t>echerche</a:t>
              </a:r>
              <a:r>
                <a:rPr lang="en-BE" sz="2400" dirty="0">
                  <a:solidFill>
                    <a:srgbClr val="374646"/>
                  </a:solidFill>
                </a:rPr>
                <a:t> de </a:t>
              </a:r>
              <a:r>
                <a:rPr lang="en-BE" sz="2400" dirty="0" err="1">
                  <a:solidFill>
                    <a:srgbClr val="374646"/>
                  </a:solidFill>
                </a:rPr>
                <a:t>l’excellence</a:t>
              </a:r>
              <a:endParaRPr lang="en-BE" sz="2400" dirty="0">
                <a:solidFill>
                  <a:srgbClr val="374646"/>
                </a:solidFill>
              </a:endParaRPr>
            </a:p>
          </p:txBody>
        </p:sp>
      </p:grpSp>
      <p:grpSp>
        <p:nvGrpSpPr>
          <p:cNvPr id="38" name="Groupe 37">
            <a:extLst>
              <a:ext uri="{FF2B5EF4-FFF2-40B4-BE49-F238E27FC236}">
                <a16:creationId xmlns:a16="http://schemas.microsoft.com/office/drawing/2014/main" id="{90AD0DCF-A6BF-48C9-BD6A-65B29986FF97}"/>
              </a:ext>
            </a:extLst>
          </p:cNvPr>
          <p:cNvGrpSpPr/>
          <p:nvPr/>
        </p:nvGrpSpPr>
        <p:grpSpPr>
          <a:xfrm>
            <a:off x="1654676" y="5132008"/>
            <a:ext cx="8721192" cy="470855"/>
            <a:chOff x="1654676" y="5335208"/>
            <a:chExt cx="8721192" cy="470855"/>
          </a:xfrm>
        </p:grpSpPr>
        <p:sp>
          <p:nvSpPr>
            <p:cNvPr id="27" name="ZoneTexte 26">
              <a:extLst>
                <a:ext uri="{FF2B5EF4-FFF2-40B4-BE49-F238E27FC236}">
                  <a16:creationId xmlns:a16="http://schemas.microsoft.com/office/drawing/2014/main" id="{A994E199-4199-4EDF-A4BB-7DF2D2839B40}"/>
                </a:ext>
              </a:extLst>
            </p:cNvPr>
            <p:cNvSpPr txBox="1"/>
            <p:nvPr/>
          </p:nvSpPr>
          <p:spPr>
            <a:xfrm>
              <a:off x="1654676" y="5340072"/>
              <a:ext cx="2667000" cy="461665"/>
            </a:xfrm>
            <a:prstGeom prst="rect">
              <a:avLst/>
            </a:prstGeom>
            <a:noFill/>
          </p:spPr>
          <p:txBody>
            <a:bodyPr wrap="square" rtlCol="0">
              <a:spAutoFit/>
            </a:bodyPr>
            <a:lstStyle/>
            <a:p>
              <a:pPr marL="0" indent="0" algn="ctr">
                <a:buNone/>
              </a:pPr>
              <a:r>
                <a:rPr lang="nl-BE" sz="2400" dirty="0">
                  <a:solidFill>
                    <a:srgbClr val="374646"/>
                  </a:solidFill>
                </a:rPr>
                <a:t>C</a:t>
              </a:r>
              <a:r>
                <a:rPr lang="en-BE" sz="2400" dirty="0" err="1">
                  <a:solidFill>
                    <a:srgbClr val="374646"/>
                  </a:solidFill>
                </a:rPr>
                <a:t>rédibilité</a:t>
              </a:r>
              <a:r>
                <a:rPr lang="en-BE" sz="2400" dirty="0">
                  <a:solidFill>
                    <a:srgbClr val="374646"/>
                  </a:solidFill>
                </a:rPr>
                <a:t> </a:t>
              </a:r>
            </a:p>
          </p:txBody>
        </p:sp>
        <p:sp>
          <p:nvSpPr>
            <p:cNvPr id="28" name="ZoneTexte 27">
              <a:extLst>
                <a:ext uri="{FF2B5EF4-FFF2-40B4-BE49-F238E27FC236}">
                  <a16:creationId xmlns:a16="http://schemas.microsoft.com/office/drawing/2014/main" id="{C6F3AC5D-7904-4ECE-8C13-EC2A9DDA3C73}"/>
                </a:ext>
              </a:extLst>
            </p:cNvPr>
            <p:cNvSpPr txBox="1"/>
            <p:nvPr/>
          </p:nvSpPr>
          <p:spPr>
            <a:xfrm>
              <a:off x="3802470" y="5335208"/>
              <a:ext cx="2667000" cy="461665"/>
            </a:xfrm>
            <a:prstGeom prst="rect">
              <a:avLst/>
            </a:prstGeom>
            <a:noFill/>
          </p:spPr>
          <p:txBody>
            <a:bodyPr wrap="square" rtlCol="0">
              <a:spAutoFit/>
            </a:bodyPr>
            <a:lstStyle/>
            <a:p>
              <a:pPr marL="0" indent="0" algn="ctr">
                <a:buNone/>
              </a:pPr>
              <a:r>
                <a:rPr lang="nl-BE" sz="2400" dirty="0">
                  <a:solidFill>
                    <a:srgbClr val="374646"/>
                  </a:solidFill>
                </a:rPr>
                <a:t>E</a:t>
              </a:r>
              <a:r>
                <a:rPr lang="en-BE" sz="2400" dirty="0" err="1">
                  <a:solidFill>
                    <a:srgbClr val="374646"/>
                  </a:solidFill>
                </a:rPr>
                <a:t>mpowerment</a:t>
              </a:r>
              <a:r>
                <a:rPr lang="en-BE" sz="2400" dirty="0">
                  <a:solidFill>
                    <a:srgbClr val="374646"/>
                  </a:solidFill>
                </a:rPr>
                <a:t> </a:t>
              </a:r>
            </a:p>
          </p:txBody>
        </p:sp>
        <p:sp>
          <p:nvSpPr>
            <p:cNvPr id="29" name="ZoneTexte 28">
              <a:extLst>
                <a:ext uri="{FF2B5EF4-FFF2-40B4-BE49-F238E27FC236}">
                  <a16:creationId xmlns:a16="http://schemas.microsoft.com/office/drawing/2014/main" id="{F1F6DA04-E69F-4CD2-9618-B10DD6F571FB}"/>
                </a:ext>
              </a:extLst>
            </p:cNvPr>
            <p:cNvSpPr txBox="1"/>
            <p:nvPr/>
          </p:nvSpPr>
          <p:spPr>
            <a:xfrm>
              <a:off x="7708868" y="5338586"/>
              <a:ext cx="2667000" cy="461665"/>
            </a:xfrm>
            <a:prstGeom prst="rect">
              <a:avLst/>
            </a:prstGeom>
            <a:noFill/>
          </p:spPr>
          <p:txBody>
            <a:bodyPr wrap="square" rtlCol="0">
              <a:spAutoFit/>
            </a:bodyPr>
            <a:lstStyle/>
            <a:p>
              <a:pPr marL="0" indent="0" algn="ctr">
                <a:buNone/>
              </a:pPr>
              <a:r>
                <a:rPr lang="nl-BE" sz="2400" dirty="0">
                  <a:solidFill>
                    <a:srgbClr val="374646"/>
                  </a:solidFill>
                </a:rPr>
                <a:t>C</a:t>
              </a:r>
              <a:r>
                <a:rPr lang="en-BE" sz="2400" dirty="0" err="1">
                  <a:solidFill>
                    <a:srgbClr val="374646"/>
                  </a:solidFill>
                </a:rPr>
                <a:t>onfiance</a:t>
              </a:r>
              <a:r>
                <a:rPr lang="en-BE" sz="2400" dirty="0">
                  <a:solidFill>
                    <a:srgbClr val="374646"/>
                  </a:solidFill>
                </a:rPr>
                <a:t> </a:t>
              </a:r>
            </a:p>
          </p:txBody>
        </p:sp>
        <p:sp>
          <p:nvSpPr>
            <p:cNvPr id="30" name="ZoneTexte 29">
              <a:extLst>
                <a:ext uri="{FF2B5EF4-FFF2-40B4-BE49-F238E27FC236}">
                  <a16:creationId xmlns:a16="http://schemas.microsoft.com/office/drawing/2014/main" id="{C986A6F8-D1B2-400A-9DDA-32CE7C888735}"/>
                </a:ext>
              </a:extLst>
            </p:cNvPr>
            <p:cNvSpPr txBox="1"/>
            <p:nvPr/>
          </p:nvSpPr>
          <p:spPr>
            <a:xfrm>
              <a:off x="5786327" y="5344398"/>
              <a:ext cx="2667000" cy="461665"/>
            </a:xfrm>
            <a:prstGeom prst="rect">
              <a:avLst/>
            </a:prstGeom>
            <a:noFill/>
          </p:spPr>
          <p:txBody>
            <a:bodyPr wrap="square" rtlCol="0">
              <a:spAutoFit/>
            </a:bodyPr>
            <a:lstStyle/>
            <a:p>
              <a:pPr algn="ctr"/>
              <a:r>
                <a:rPr lang="nl-BE" sz="2400" dirty="0">
                  <a:solidFill>
                    <a:srgbClr val="374646"/>
                  </a:solidFill>
                </a:rPr>
                <a:t>I</a:t>
              </a:r>
              <a:r>
                <a:rPr lang="en-BE" sz="2400" dirty="0" err="1">
                  <a:solidFill>
                    <a:srgbClr val="374646"/>
                  </a:solidFill>
                </a:rPr>
                <a:t>ntégrité</a:t>
              </a:r>
              <a:endParaRPr lang="en-BE" sz="2400" dirty="0">
                <a:solidFill>
                  <a:srgbClr val="374646"/>
                </a:solidFill>
              </a:endParaRPr>
            </a:p>
          </p:txBody>
        </p:sp>
      </p:grpSp>
      <p:sp>
        <p:nvSpPr>
          <p:cNvPr id="33" name="Rectangle 32">
            <a:extLst>
              <a:ext uri="{FF2B5EF4-FFF2-40B4-BE49-F238E27FC236}">
                <a16:creationId xmlns:a16="http://schemas.microsoft.com/office/drawing/2014/main" id="{D09A7146-58A7-4D3D-AD10-0350AD110CBA}"/>
              </a:ext>
            </a:extLst>
          </p:cNvPr>
          <p:cNvSpPr/>
          <p:nvPr/>
        </p:nvSpPr>
        <p:spPr>
          <a:xfrm>
            <a:off x="1765300" y="24892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Rectangle 33">
            <a:extLst>
              <a:ext uri="{FF2B5EF4-FFF2-40B4-BE49-F238E27FC236}">
                <a16:creationId xmlns:a16="http://schemas.microsoft.com/office/drawing/2014/main" id="{5224C531-148F-489F-B044-B3EC12C417D6}"/>
              </a:ext>
            </a:extLst>
          </p:cNvPr>
          <p:cNvSpPr/>
          <p:nvPr/>
        </p:nvSpPr>
        <p:spPr>
          <a:xfrm>
            <a:off x="1752600" y="47625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Rectangle 34">
            <a:extLst>
              <a:ext uri="{FF2B5EF4-FFF2-40B4-BE49-F238E27FC236}">
                <a16:creationId xmlns:a16="http://schemas.microsoft.com/office/drawing/2014/main" id="{5CA19A65-470C-486B-9AA7-F01DD3E74EF0}"/>
              </a:ext>
            </a:extLst>
          </p:cNvPr>
          <p:cNvSpPr/>
          <p:nvPr/>
        </p:nvSpPr>
        <p:spPr>
          <a:xfrm>
            <a:off x="10331434" y="2489200"/>
            <a:ext cx="196866" cy="24500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Flèche : haut 35">
            <a:extLst>
              <a:ext uri="{FF2B5EF4-FFF2-40B4-BE49-F238E27FC236}">
                <a16:creationId xmlns:a16="http://schemas.microsoft.com/office/drawing/2014/main" id="{4A5C74D8-82A0-4BAE-9E9F-B25F6676E193}"/>
              </a:ext>
            </a:extLst>
          </p:cNvPr>
          <p:cNvSpPr/>
          <p:nvPr/>
        </p:nvSpPr>
        <p:spPr>
          <a:xfrm>
            <a:off x="1451492" y="2897370"/>
            <a:ext cx="409074" cy="2041856"/>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79086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Chefs de </a:t>
              </a:r>
              <a:r>
                <a:rPr lang="en-US" sz="1200" dirty="0" err="1">
                  <a:solidFill>
                    <a:schemeClr val="tx1"/>
                  </a:solidFill>
                </a:rPr>
                <a:t>projet</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Gestion des programmes, des projets &amp; des clients</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Développement des applications</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Innovation &amp; soutien à la décision</a:t>
              </a: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interne &amp; sécurité de l'information</a:t>
              </a: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Management des ressources</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Ressources</a:t>
              </a:r>
              <a:r>
                <a:rPr lang="en-US" sz="1200" dirty="0">
                  <a:solidFill>
                    <a:schemeClr val="tx1"/>
                  </a:solidFill>
                </a:rPr>
                <a:t> </a:t>
              </a:r>
              <a:r>
                <a:rPr lang="en-US" sz="1200" dirty="0" err="1">
                  <a:solidFill>
                    <a:schemeClr val="tx1"/>
                  </a:solidFill>
                </a:rPr>
                <a:t>humaines</a:t>
              </a:r>
              <a:endParaRPr lang="en-US" sz="1200" dirty="0">
                <a:solidFill>
                  <a:schemeClr val="tx1"/>
                </a:solidFill>
              </a:endParaRP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finances</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Traducteurs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Juristes</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Communication</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Ingénieurs </a:t>
              </a:r>
              <a:r>
                <a:rPr lang="en-US" sz="1200" dirty="0" err="1">
                  <a:solidFill>
                    <a:schemeClr val="tx1"/>
                  </a:solidFill>
                </a:rPr>
                <a:t>d’application</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Développeurs</a:t>
              </a:r>
              <a:r>
                <a:rPr lang="en-US" sz="1200" dirty="0">
                  <a:solidFill>
                    <a:schemeClr val="tx1"/>
                  </a:solidFill>
                </a:rPr>
                <a:t> </a:t>
              </a:r>
              <a:r>
                <a:rPr lang="en-US" sz="1200" dirty="0" err="1">
                  <a:solidFill>
                    <a:schemeClr val="tx1"/>
                  </a:solidFill>
                </a:rPr>
                <a:t>d’application</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Système</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Interopérabilité</a:t>
              </a:r>
              <a:r>
                <a:rPr lang="en-US" sz="1200" dirty="0">
                  <a:solidFill>
                    <a:schemeClr val="tx1"/>
                  </a:solidFill>
                </a:rPr>
                <a:t> technique</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Identification</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Gestion des services</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a:t>
              </a:r>
              <a:r>
                <a:rPr lang="en-US" sz="1400" dirty="0"/>
                <a:t> general</a:t>
              </a:r>
            </a:p>
            <a:p>
              <a:pPr algn="ctr"/>
              <a:endParaRPr lang="en-US" sz="400" dirty="0"/>
            </a:p>
            <a:p>
              <a:pPr algn="ctr"/>
              <a:r>
                <a:rPr lang="en-BE" sz="1500" dirty="0"/>
                <a:t>-</a:t>
              </a:r>
              <a:br>
                <a:rPr lang="en-US" sz="1400" dirty="0"/>
              </a:br>
              <a:r>
                <a:rPr lang="en-US" sz="1400" dirty="0" err="1"/>
                <a:t>administrateur</a:t>
              </a:r>
              <a:r>
                <a:rPr lang="en-US" sz="1400" dirty="0"/>
                <a:t> general adjoint</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
        <p:nvSpPr>
          <p:cNvPr id="4" name="Espace réservé du numéro de diapositive 3">
            <a:extLst>
              <a:ext uri="{FF2B5EF4-FFF2-40B4-BE49-F238E27FC236}">
                <a16:creationId xmlns:a16="http://schemas.microsoft.com/office/drawing/2014/main" id="{6724A083-C31C-E7E7-6BF3-8353AAA397F7}"/>
              </a:ext>
            </a:extLst>
          </p:cNvPr>
          <p:cNvSpPr>
            <a:spLocks noGrp="1"/>
          </p:cNvSpPr>
          <p:nvPr>
            <p:ph type="sldNum" sz="quarter" idx="12"/>
          </p:nvPr>
        </p:nvSpPr>
        <p:spPr/>
        <p:txBody>
          <a:bodyPr/>
          <a:lstStyle/>
          <a:p>
            <a:fld id="{4ABFC991-18F6-485A-BE0B-9061B9D5CD41}" type="slidenum">
              <a:rPr lang="en-US" smtClean="0"/>
              <a:pPr/>
              <a:t>31</a:t>
            </a:fld>
            <a:endParaRPr lang="en-US" dirty="0"/>
          </a:p>
        </p:txBody>
      </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Banque Carrefour de la sécurité sociale</a:t>
            </a:r>
            <a:endParaRPr lang="en-US" dirty="0"/>
          </a:p>
        </p:txBody>
      </p:sp>
      <p:grpSp>
        <p:nvGrpSpPr>
          <p:cNvPr id="4" name="Group 3">
            <a:extLst>
              <a:ext uri="{FF2B5EF4-FFF2-40B4-BE49-F238E27FC236}">
                <a16:creationId xmlns:a16="http://schemas.microsoft.com/office/drawing/2014/main" id="{FA34FDE8-4752-4D96-BFBE-6DF40E4427B1}"/>
              </a:ext>
            </a:extLst>
          </p:cNvPr>
          <p:cNvGrpSpPr/>
          <p:nvPr/>
        </p:nvGrpSpPr>
        <p:grpSpPr>
          <a:xfrm>
            <a:off x="1718698" y="1380364"/>
            <a:ext cx="8685581" cy="5114481"/>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txBody>
            <a:bodyPr/>
            <a:lstStyle/>
            <a:p>
              <a:endParaRPr lang="nl-BE"/>
            </a:p>
          </p:txBody>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fr-BE" sz="1800" kern="1200">
                  <a:solidFill>
                    <a:schemeClr val="tx1"/>
                  </a:solidFill>
                  <a:latin typeface="Calibri"/>
                  <a:ea typeface="+mn-ea"/>
                  <a:cs typeface="+mn-cs"/>
                </a:rPr>
                <a:t>Loi organique du 15 janvier 1990</a:t>
              </a:r>
              <a:endParaRPr lang="en-US" sz="1800" kern="1200" dirty="0">
                <a:solidFill>
                  <a:schemeClr val="tx1"/>
                </a:solidFill>
                <a:latin typeface="Calibri"/>
                <a:ea typeface="+mn-ea"/>
                <a:cs typeface="+mn-cs"/>
              </a:endParaRP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BE" dirty="0">
                  <a:solidFill>
                    <a:schemeClr val="tx1"/>
                  </a:solidFill>
                  <a:latin typeface="Calibri"/>
                </a:rPr>
                <a:t>84</a:t>
              </a:r>
              <a:br>
                <a:rPr lang="en-BE" dirty="0">
                  <a:solidFill>
                    <a:schemeClr val="tx1"/>
                  </a:solidFill>
                  <a:latin typeface="Calibri"/>
                </a:rPr>
              </a:br>
              <a:r>
                <a:rPr lang="fr-BE" dirty="0">
                  <a:solidFill>
                    <a:schemeClr val="tx1"/>
                  </a:solidFill>
                  <a:latin typeface="Calibri"/>
                </a:rPr>
                <a:t>collaborateurs</a:t>
              </a:r>
              <a:endParaRPr lang="en-US"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 millions </a:t>
              </a:r>
              <a:r>
                <a:rPr lang="fr-FR">
                  <a:solidFill>
                    <a:schemeClr val="tx1"/>
                  </a:solidFill>
                  <a:latin typeface="Calibri"/>
                </a:rPr>
                <a:t>€ </a:t>
              </a:r>
              <a:r>
                <a:rPr lang="fr-BE" dirty="0">
                  <a:solidFill>
                    <a:schemeClr val="tx1"/>
                  </a:solidFill>
                  <a:latin typeface="Calibri"/>
                </a:rPr>
                <a:t>de </a:t>
              </a:r>
              <a:r>
                <a:rPr lang="fr-BE">
                  <a:solidFill>
                    <a:schemeClr val="tx1"/>
                  </a:solidFill>
                  <a:latin typeface="Calibri"/>
                </a:rPr>
                <a:t>budget  annuel</a:t>
              </a:r>
              <a:endParaRPr lang="en-US"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Réseau de 3.000 acteurs dans </a:t>
              </a:r>
              <a:r>
                <a:rPr lang="fr-BE">
                  <a:solidFill>
                    <a:schemeClr val="tx1"/>
                  </a:solidFill>
                  <a:latin typeface="Calibri"/>
                </a:rPr>
                <a:t>le secteur social</a:t>
              </a:r>
              <a:endParaRPr lang="en-US" dirty="0">
                <a:solidFill>
                  <a:schemeClr val="tx1"/>
                </a:solidFill>
                <a:latin typeface="Calibri"/>
              </a:endParaRP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Contrat d’administration</a:t>
              </a:r>
              <a:endParaRPr lang="en-US"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gestion</a:t>
              </a:r>
              <a:endParaRPr lang="en-US"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Comité de coordination</a:t>
              </a:r>
              <a:endParaRPr lang="en-US"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CSI - Comité de sécurité de l’information </a:t>
              </a:r>
              <a:endParaRPr lang="en-US" dirty="0">
                <a:solidFill>
                  <a:schemeClr val="tx1"/>
                </a:solidFill>
                <a:latin typeface="Calibri"/>
              </a:endParaRP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a:t>
              </a:r>
              <a:r>
                <a:rPr lang="en-BE" dirty="0">
                  <a:solidFill>
                    <a:schemeClr val="tx1"/>
                  </a:solidFill>
                  <a:latin typeface="Calibri"/>
                </a:rPr>
                <a:t>2</a:t>
              </a:r>
              <a:r>
                <a:rPr lang="fr-BE" dirty="0">
                  <a:solidFill>
                    <a:schemeClr val="tx1"/>
                  </a:solidFill>
                  <a:latin typeface="Calibri"/>
                </a:rPr>
                <a:t>,</a:t>
              </a:r>
              <a:r>
                <a:rPr lang="en-BE" dirty="0">
                  <a:solidFill>
                    <a:schemeClr val="tx1"/>
                  </a:solidFill>
                  <a:latin typeface="Calibri"/>
                </a:rPr>
                <a:t>149</a:t>
              </a:r>
              <a:r>
                <a:rPr lang="fr-BE" dirty="0">
                  <a:solidFill>
                    <a:schemeClr val="tx1"/>
                  </a:solidFill>
                  <a:latin typeface="Calibri"/>
                </a:rPr>
                <a:t> milliard</a:t>
              </a:r>
              <a:r>
                <a:rPr lang="en-BE" dirty="0">
                  <a:solidFill>
                    <a:schemeClr val="tx1"/>
                  </a:solidFill>
                  <a:latin typeface="Calibri"/>
                </a:rPr>
                <a:t>s</a:t>
              </a:r>
              <a:r>
                <a:rPr lang="fr-BE" dirty="0">
                  <a:solidFill>
                    <a:schemeClr val="tx1"/>
                  </a:solidFill>
                  <a:latin typeface="Calibri"/>
                </a:rPr>
                <a:t> de messages échangés en 202</a:t>
              </a:r>
              <a:r>
                <a:rPr lang="en-BE" dirty="0">
                  <a:solidFill>
                    <a:schemeClr val="tx1"/>
                  </a:solidFill>
                  <a:latin typeface="Calibri"/>
                </a:rPr>
                <a:t>5</a:t>
              </a:r>
              <a:endParaRPr lang="en-US" dirty="0">
                <a:solidFill>
                  <a:schemeClr val="tx1"/>
                </a:solidFill>
                <a:latin typeface="Calibri"/>
              </a:endParaRP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190 B</a:t>
              </a:r>
              <a:r>
                <a:rPr lang="fr-BE" dirty="0">
                  <a:solidFill>
                    <a:schemeClr val="tx1"/>
                  </a:solidFill>
                  <a:latin typeface="Calibri"/>
                </a:rPr>
                <a:t>PR</a:t>
              </a:r>
              <a:br>
                <a:rPr lang="fr-BE" dirty="0">
                  <a:solidFill>
                    <a:schemeClr val="tx1"/>
                  </a:solidFill>
                  <a:latin typeface="Calibri"/>
                </a:rPr>
              </a:br>
              <a:r>
                <a:rPr lang="fr-BE">
                  <a:solidFill>
                    <a:schemeClr val="tx1"/>
                  </a:solidFill>
                  <a:latin typeface="Calibri"/>
                </a:rPr>
                <a:t>220 messages structurés</a:t>
              </a:r>
              <a:endParaRPr lang="en-US" dirty="0">
                <a:solidFill>
                  <a:schemeClr val="tx1"/>
                </a:solidFill>
                <a:latin typeface="Calibri"/>
              </a:endParaRP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a:solidFill>
                    <a:schemeClr val="tx1"/>
                  </a:solidFill>
                  <a:latin typeface="Calibri"/>
                </a:rPr>
                <a:t>120 services </a:t>
              </a:r>
              <a:br>
                <a:rPr lang="fr-BE">
                  <a:solidFill>
                    <a:schemeClr val="tx1"/>
                  </a:solidFill>
                  <a:latin typeface="Calibri"/>
                </a:rPr>
              </a:br>
              <a:r>
                <a:rPr lang="fr-BE">
                  <a:solidFill>
                    <a:schemeClr val="tx1"/>
                  </a:solidFill>
                  <a:latin typeface="Calibri"/>
                </a:rPr>
                <a:t>web</a:t>
              </a:r>
              <a:endParaRPr lang="fr-BE" dirty="0">
                <a:solidFill>
                  <a:schemeClr val="tx1"/>
                </a:solidFill>
                <a:latin typeface="Calibri"/>
              </a:endParaRP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99,9% de disponibilité des services</a:t>
              </a:r>
              <a:endParaRPr lang="en-US" dirty="0">
                <a:solidFill>
                  <a:schemeClr val="tx1"/>
                </a:solidFill>
                <a:latin typeface="Calibri"/>
              </a:endParaRP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Portail de la sécurité sociale</a:t>
              </a:r>
              <a:endParaRPr lang="en-US" dirty="0">
                <a:solidFill>
                  <a:schemeClr val="tx1"/>
                </a:solidFill>
                <a:latin typeface="Calibri"/>
              </a:endParaRP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3</a:t>
              </a:r>
              <a:r>
                <a:rPr lang="en-BE" dirty="0">
                  <a:solidFill>
                    <a:schemeClr val="tx1"/>
                  </a:solidFill>
                  <a:latin typeface="Calibri"/>
                </a:rPr>
                <a:t>3</a:t>
              </a:r>
              <a:r>
                <a:rPr lang="fr-BE" dirty="0">
                  <a:solidFill>
                    <a:schemeClr val="tx1"/>
                  </a:solidFill>
                  <a:latin typeface="Calibri"/>
                </a:rPr>
                <a:t> applications pour les citoyens</a:t>
              </a:r>
              <a:endParaRPr lang="en-US" dirty="0">
                <a:solidFill>
                  <a:schemeClr val="tx1"/>
                </a:solidFill>
                <a:latin typeface="Calibri"/>
              </a:endParaRP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dirty="0">
                  <a:solidFill>
                    <a:schemeClr val="tx1"/>
                  </a:solidFill>
                  <a:latin typeface="Calibri"/>
                </a:rPr>
                <a:t>&gt; 50 applications pour </a:t>
              </a:r>
              <a:r>
                <a:rPr lang="fr-BE">
                  <a:solidFill>
                    <a:schemeClr val="tx1"/>
                  </a:solidFill>
                  <a:latin typeface="Calibri"/>
                </a:rPr>
                <a:t>les employeurs</a:t>
              </a:r>
              <a:endParaRPr lang="en-US" dirty="0">
                <a:solidFill>
                  <a:schemeClr val="tx1"/>
                </a:solidFill>
                <a:latin typeface="Calibri"/>
              </a:endParaRP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a:solidFill>
                    <a:schemeClr val="tx1"/>
                  </a:solidFill>
                  <a:latin typeface="Calibri"/>
                </a:rPr>
                <a:t>&gt; 25 awards internationaux et nationaux</a:t>
              </a:r>
              <a:endParaRPr lang="en-US"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8" y="36315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Espace réservé du numéro de diapositive 2">
            <a:extLst>
              <a:ext uri="{FF2B5EF4-FFF2-40B4-BE49-F238E27FC236}">
                <a16:creationId xmlns:a16="http://schemas.microsoft.com/office/drawing/2014/main" id="{9A524635-ECEA-2932-0499-7FCF26413BEC}"/>
              </a:ext>
            </a:extLst>
          </p:cNvPr>
          <p:cNvSpPr>
            <a:spLocks noGrp="1"/>
          </p:cNvSpPr>
          <p:nvPr>
            <p:ph type="sldNum" sz="quarter" idx="12"/>
          </p:nvPr>
        </p:nvSpPr>
        <p:spPr/>
        <p:txBody>
          <a:bodyPr/>
          <a:lstStyle/>
          <a:p>
            <a:fld id="{4ABFC991-18F6-485A-BE0B-9061B9D5CD41}" type="slidenum">
              <a:rPr lang="en-US" smtClean="0"/>
              <a:pPr/>
              <a:t>32</a:t>
            </a:fld>
            <a:endParaRPr lang="en-US" dirty="0"/>
          </a:p>
        </p:txBody>
      </p:sp>
    </p:spTree>
    <p:extLst>
      <p:ext uri="{BB962C8B-B14F-4D97-AF65-F5344CB8AC3E}">
        <p14:creationId xmlns:p14="http://schemas.microsoft.com/office/powerpoint/2010/main" val="3529121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 4.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Défis</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2" name="Espace réservé du numéro de diapositive 1">
            <a:extLst>
              <a:ext uri="{FF2B5EF4-FFF2-40B4-BE49-F238E27FC236}">
                <a16:creationId xmlns:a16="http://schemas.microsoft.com/office/drawing/2014/main" id="{85C5E673-A2DC-F9FD-3914-820CE6AAAD70}"/>
              </a:ext>
            </a:extLst>
          </p:cNvPr>
          <p:cNvSpPr>
            <a:spLocks noGrp="1"/>
          </p:cNvSpPr>
          <p:nvPr>
            <p:ph type="sldNum" sz="quarter" idx="12"/>
          </p:nvPr>
        </p:nvSpPr>
        <p:spPr/>
        <p:txBody>
          <a:bodyPr/>
          <a:lstStyle/>
          <a:p>
            <a:fld id="{FF9E0EB1-AE04-4E54-BA55-36539836E3BB}" type="slidenum">
              <a:rPr lang="en-US" smtClean="0"/>
              <a:t>33</a:t>
            </a:fld>
            <a:endParaRPr lang="en-US"/>
          </a:p>
        </p:txBody>
      </p:sp>
    </p:spTree>
    <p:extLst>
      <p:ext uri="{BB962C8B-B14F-4D97-AF65-F5344CB8AC3E}">
        <p14:creationId xmlns:p14="http://schemas.microsoft.com/office/powerpoint/2010/main" val="295094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78FC30-6A87-4B14-8A73-AE31342E3C91}"/>
              </a:ext>
            </a:extLst>
          </p:cNvPr>
          <p:cNvSpPr>
            <a:spLocks noGrp="1"/>
          </p:cNvSpPr>
          <p:nvPr>
            <p:ph type="title"/>
          </p:nvPr>
        </p:nvSpPr>
        <p:spPr/>
        <p:txBody>
          <a:bodyPr/>
          <a:lstStyle/>
          <a:p>
            <a:r>
              <a:rPr lang="en-BE" dirty="0" err="1"/>
              <a:t>Défis</a:t>
            </a:r>
            <a:endParaRPr lang="nl-BE" dirty="0"/>
          </a:p>
        </p:txBody>
      </p:sp>
      <p:sp>
        <p:nvSpPr>
          <p:cNvPr id="3" name="Espace réservé du contenu 2">
            <a:extLst>
              <a:ext uri="{FF2B5EF4-FFF2-40B4-BE49-F238E27FC236}">
                <a16:creationId xmlns:a16="http://schemas.microsoft.com/office/drawing/2014/main" id="{A49F3D8D-E513-4B16-BA51-7826B76B0E7B}"/>
              </a:ext>
            </a:extLst>
          </p:cNvPr>
          <p:cNvSpPr>
            <a:spLocks noGrp="1"/>
          </p:cNvSpPr>
          <p:nvPr>
            <p:ph idx="1"/>
          </p:nvPr>
        </p:nvSpPr>
        <p:spPr/>
        <p:txBody>
          <a:bodyPr>
            <a:normAutofit lnSpcReduction="10000"/>
          </a:bodyPr>
          <a:lstStyle/>
          <a:p>
            <a:r>
              <a:rPr lang="en-BE" dirty="0"/>
              <a:t>l</a:t>
            </a:r>
            <a:r>
              <a:rPr lang="fr-FR" dirty="0"/>
              <a:t>a manière dont les autorités collectent et échange</a:t>
            </a:r>
            <a:r>
              <a:rPr lang="en-BE" dirty="0" err="1"/>
              <a:t>nt</a:t>
            </a:r>
            <a:r>
              <a:rPr lang="fr-FR" dirty="0"/>
              <a:t> des données pour la sécurité sociale</a:t>
            </a:r>
            <a:r>
              <a:rPr lang="en-BE" dirty="0"/>
              <a:t> </a:t>
            </a:r>
            <a:r>
              <a:rPr lang="fr-FR" dirty="0"/>
              <a:t>a été conçue il y a plus de 30 ans pour répondre aux besoins de l'époque</a:t>
            </a:r>
            <a:endParaRPr lang="en-BE" dirty="0"/>
          </a:p>
          <a:p>
            <a:pPr lvl="1"/>
            <a:r>
              <a:rPr lang="en-BE" dirty="0"/>
              <a:t>n</a:t>
            </a:r>
            <a:r>
              <a:rPr lang="fr-FR" dirty="0" err="1"/>
              <a:t>otre</a:t>
            </a:r>
            <a:r>
              <a:rPr lang="fr-FR" dirty="0"/>
              <a:t> vision demeure la même </a:t>
            </a:r>
            <a:endParaRPr lang="en-BE" dirty="0"/>
          </a:p>
          <a:p>
            <a:pPr lvl="2"/>
            <a:r>
              <a:rPr lang="fr-FR" dirty="0"/>
              <a:t>offrir des services numériques basés sur les données nécessaires pour gérer les droits sociaux du citoyen</a:t>
            </a:r>
            <a:r>
              <a:rPr lang="en-BE" dirty="0"/>
              <a:t> et </a:t>
            </a:r>
            <a:r>
              <a:rPr lang="en-BE" dirty="0" err="1"/>
              <a:t>percevoir</a:t>
            </a:r>
            <a:r>
              <a:rPr lang="en-BE" dirty="0"/>
              <a:t> des </a:t>
            </a:r>
            <a:r>
              <a:rPr lang="en-BE" dirty="0" err="1"/>
              <a:t>cotisations</a:t>
            </a:r>
            <a:r>
              <a:rPr lang="en-BE" dirty="0"/>
              <a:t>  </a:t>
            </a:r>
          </a:p>
          <a:p>
            <a:pPr lvl="2"/>
            <a:r>
              <a:rPr lang="en-BE" dirty="0"/>
              <a:t>simplifier et </a:t>
            </a:r>
            <a:r>
              <a:rPr lang="en-BE" dirty="0" err="1"/>
              <a:t>diminuer</a:t>
            </a:r>
            <a:r>
              <a:rPr lang="en-BE" dirty="0"/>
              <a:t> la surcharge administrative des </a:t>
            </a:r>
            <a:r>
              <a:rPr lang="en-BE" dirty="0" err="1"/>
              <a:t>citoyens</a:t>
            </a:r>
            <a:r>
              <a:rPr lang="en-BE" dirty="0"/>
              <a:t>, des </a:t>
            </a:r>
            <a:r>
              <a:rPr lang="en-BE" dirty="0" err="1"/>
              <a:t>employeurs</a:t>
            </a:r>
            <a:r>
              <a:rPr lang="en-BE" dirty="0"/>
              <a:t> et des </a:t>
            </a:r>
            <a:r>
              <a:rPr lang="en-BE" dirty="0" err="1"/>
              <a:t>professionnels</a:t>
            </a:r>
            <a:endParaRPr lang="en-BE" dirty="0"/>
          </a:p>
          <a:p>
            <a:pPr lvl="1"/>
            <a:r>
              <a:rPr lang="fr-FR" dirty="0"/>
              <a:t>notre société </a:t>
            </a:r>
            <a:r>
              <a:rPr lang="en-BE" dirty="0"/>
              <a:t>et l</a:t>
            </a:r>
            <a:r>
              <a:rPr lang="fr-FR" dirty="0"/>
              <a:t>a technologie </a:t>
            </a:r>
            <a:r>
              <a:rPr lang="en-BE" dirty="0" err="1"/>
              <a:t>ont</a:t>
            </a:r>
            <a:r>
              <a:rPr lang="fr-FR" dirty="0"/>
              <a:t> changé, cela requiert de nouvelles solutions</a:t>
            </a:r>
            <a:endParaRPr lang="en-BE" dirty="0"/>
          </a:p>
          <a:p>
            <a:pPr lvl="1"/>
            <a:endParaRPr lang="fr-FR" sz="400" dirty="0"/>
          </a:p>
          <a:p>
            <a:r>
              <a:rPr lang="en-BE" dirty="0"/>
              <a:t>n</a:t>
            </a:r>
            <a:r>
              <a:rPr lang="fr-FR" dirty="0" err="1"/>
              <a:t>ous</a:t>
            </a:r>
            <a:r>
              <a:rPr lang="fr-FR" dirty="0"/>
              <a:t> devons formuler des réponses</a:t>
            </a:r>
            <a:r>
              <a:rPr lang="en-BE" dirty="0"/>
              <a:t> aux </a:t>
            </a:r>
            <a:r>
              <a:rPr lang="en-BE" b="1" dirty="0" err="1"/>
              <a:t>évolutions</a:t>
            </a:r>
            <a:r>
              <a:rPr lang="en-BE" b="1" dirty="0"/>
              <a:t> </a:t>
            </a:r>
            <a:r>
              <a:rPr lang="en-BE" b="1" dirty="0" err="1"/>
              <a:t>sociétales</a:t>
            </a:r>
            <a:endParaRPr lang="fr-FR" b="1" dirty="0"/>
          </a:p>
          <a:p>
            <a:pPr lvl="1"/>
            <a:r>
              <a:rPr lang="fr-FR" dirty="0"/>
              <a:t>aux changements dans les concepts traditionnels avec lesquels travaille la sécurité sociale </a:t>
            </a:r>
            <a:r>
              <a:rPr lang="en-BE" dirty="0"/>
              <a:t>:</a:t>
            </a:r>
            <a:r>
              <a:rPr lang="fr-FR" dirty="0"/>
              <a:t> revenus, statut, temps de travail, formes familiales et ménages, être à charge, etc...</a:t>
            </a:r>
          </a:p>
          <a:p>
            <a:pPr lvl="1"/>
            <a:r>
              <a:rPr lang="fr-FR" dirty="0"/>
              <a:t>aux demandes de systèmes plus conviviaux et plus rapides</a:t>
            </a:r>
          </a:p>
          <a:p>
            <a:pPr lvl="1"/>
            <a:r>
              <a:rPr lang="fr-FR" dirty="0"/>
              <a:t>à la forte augmentation de la mobilité internationale des citoyens</a:t>
            </a:r>
          </a:p>
          <a:p>
            <a:pPr lvl="1"/>
            <a:r>
              <a:rPr lang="en-BE" dirty="0"/>
              <a:t>à la </a:t>
            </a:r>
            <a:r>
              <a:rPr lang="en-BE" dirty="0" err="1"/>
              <a:t>nécessité</a:t>
            </a:r>
            <a:r>
              <a:rPr lang="en-BE" dirty="0"/>
              <a:t> </a:t>
            </a:r>
            <a:r>
              <a:rPr lang="en-BE" dirty="0" err="1"/>
              <a:t>d’une</a:t>
            </a:r>
            <a:r>
              <a:rPr lang="en-BE" dirty="0"/>
              <a:t> inclusion </a:t>
            </a:r>
            <a:r>
              <a:rPr lang="en-BE" dirty="0" err="1"/>
              <a:t>digitale</a:t>
            </a:r>
            <a:endParaRPr lang="fr-FR" dirty="0"/>
          </a:p>
          <a:p>
            <a:pPr lvl="1"/>
            <a:r>
              <a:rPr lang="fr-FR" dirty="0"/>
              <a:t>à la rapide évolution technologique de ces dernières années</a:t>
            </a:r>
            <a:endParaRPr lang="nl-BE" dirty="0"/>
          </a:p>
        </p:txBody>
      </p:sp>
      <p:sp>
        <p:nvSpPr>
          <p:cNvPr id="4" name="Espace réservé du numéro de diapositive 3">
            <a:extLst>
              <a:ext uri="{FF2B5EF4-FFF2-40B4-BE49-F238E27FC236}">
                <a16:creationId xmlns:a16="http://schemas.microsoft.com/office/drawing/2014/main" id="{18D86AB2-BF20-43B7-BDE7-62FEB4471C50}"/>
              </a:ext>
            </a:extLst>
          </p:cNvPr>
          <p:cNvSpPr>
            <a:spLocks noGrp="1"/>
          </p:cNvSpPr>
          <p:nvPr>
            <p:ph type="sldNum" sz="quarter" idx="12"/>
          </p:nvPr>
        </p:nvSpPr>
        <p:spPr/>
        <p:txBody>
          <a:bodyPr/>
          <a:lstStyle/>
          <a:p>
            <a:fld id="{4ABFC991-18F6-485A-BE0B-9061B9D5CD41}" type="slidenum">
              <a:rPr lang="en-US" smtClean="0"/>
              <a:pPr/>
              <a:t>34</a:t>
            </a:fld>
            <a:endParaRPr lang="en-US" dirty="0"/>
          </a:p>
        </p:txBody>
      </p:sp>
    </p:spTree>
    <p:extLst>
      <p:ext uri="{BB962C8B-B14F-4D97-AF65-F5344CB8AC3E}">
        <p14:creationId xmlns:p14="http://schemas.microsoft.com/office/powerpoint/2010/main" val="1640837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noFill/>
        </p:spPr>
        <p:txBody>
          <a:bodyPr vert="horz" lIns="91440" tIns="45720" rIns="91440" bIns="45720" rtlCol="0" anchor="ctr">
            <a:normAutofit/>
          </a:bodyPr>
          <a:lstStyle/>
          <a:p>
            <a:r>
              <a:rPr lang="fr-BE" dirty="0"/>
              <a:t>Défis</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Autofit/>
          </a:bodyPr>
          <a:lstStyle/>
          <a:p>
            <a:r>
              <a:rPr lang="fr-BE" dirty="0"/>
              <a:t>réformes de l’Etat et </a:t>
            </a:r>
            <a:r>
              <a:rPr lang="fr-BE" b="1" dirty="0"/>
              <a:t>décentralisation des décisions </a:t>
            </a:r>
            <a:r>
              <a:rPr lang="fr-BE" dirty="0"/>
              <a:t>politiques </a:t>
            </a:r>
          </a:p>
          <a:p>
            <a:pPr lvl="1"/>
            <a:r>
              <a:rPr lang="fr-BE" dirty="0"/>
              <a:t>services intégrés avec une charge administrative minimale   </a:t>
            </a:r>
          </a:p>
          <a:p>
            <a:pPr lvl="1"/>
            <a:r>
              <a:rPr lang="fr-BE" dirty="0"/>
              <a:t>ne provoquent pas d’augmentation du coût d’exécution global </a:t>
            </a:r>
          </a:p>
          <a:p>
            <a:r>
              <a:rPr lang="fr-BE" dirty="0"/>
              <a:t>suggestions</a:t>
            </a:r>
          </a:p>
          <a:p>
            <a:pPr lvl="1"/>
            <a:r>
              <a:rPr lang="fr-BE" dirty="0"/>
              <a:t>éviter des décisions qui se recoupent ou non coordonnées </a:t>
            </a:r>
            <a:r>
              <a:rPr lang="fr-BE" dirty="0">
                <a:sym typeface="Wingdings" panose="05000000000000000000" pitchFamily="2" charset="2"/>
              </a:rPr>
              <a:t></a:t>
            </a:r>
            <a:r>
              <a:rPr lang="fr-BE" dirty="0"/>
              <a:t> </a:t>
            </a:r>
            <a:r>
              <a:rPr lang="fr-BE" b="1" dirty="0"/>
              <a:t>transparence</a:t>
            </a:r>
            <a:r>
              <a:rPr lang="fr-BE" dirty="0"/>
              <a:t> </a:t>
            </a:r>
          </a:p>
          <a:p>
            <a:pPr lvl="1"/>
            <a:r>
              <a:rPr lang="fr-BE" dirty="0"/>
              <a:t>organisation exécutive réfléchie et gestion de celle-ci</a:t>
            </a:r>
          </a:p>
          <a:p>
            <a:pPr lvl="2"/>
            <a:r>
              <a:rPr lang="fr-BE" dirty="0"/>
              <a:t>accords entre les différents niveaux de pouvoir sur les données factuelles requises</a:t>
            </a:r>
          </a:p>
          <a:p>
            <a:pPr lvl="2"/>
            <a:r>
              <a:rPr lang="fr-BE" dirty="0"/>
              <a:t>limitation du nombre d’organes d’exécution</a:t>
            </a:r>
          </a:p>
          <a:p>
            <a:pPr lvl="2"/>
            <a:r>
              <a:rPr lang="fr-BE" dirty="0"/>
              <a:t>intégration de services</a:t>
            </a:r>
          </a:p>
          <a:p>
            <a:pPr lvl="2"/>
            <a:r>
              <a:rPr lang="fr-BE" dirty="0"/>
              <a:t>réglementation commune en matière de gestion de l'information et de sécurité de l'information</a:t>
            </a:r>
          </a:p>
          <a:p>
            <a:pPr lvl="2"/>
            <a:r>
              <a:rPr lang="fr-BE" b="1" dirty="0"/>
              <a:t>accords de coopération</a:t>
            </a:r>
          </a:p>
        </p:txBody>
      </p:sp>
      <p:sp>
        <p:nvSpPr>
          <p:cNvPr id="4" name="Espace réservé du numéro de diapositive 3">
            <a:extLst>
              <a:ext uri="{FF2B5EF4-FFF2-40B4-BE49-F238E27FC236}">
                <a16:creationId xmlns:a16="http://schemas.microsoft.com/office/drawing/2014/main" id="{3A104292-54E3-4AB3-1C50-7715FE1CFE04}"/>
              </a:ext>
            </a:extLst>
          </p:cNvPr>
          <p:cNvSpPr>
            <a:spLocks noGrp="1"/>
          </p:cNvSpPr>
          <p:nvPr>
            <p:ph type="sldNum" sz="quarter" idx="12"/>
          </p:nvPr>
        </p:nvSpPr>
        <p:spPr/>
        <p:txBody>
          <a:bodyPr/>
          <a:lstStyle/>
          <a:p>
            <a:fld id="{4ABFC991-18F6-485A-BE0B-9061B9D5CD41}" type="slidenum">
              <a:rPr lang="en-US" smtClean="0"/>
              <a:pPr/>
              <a:t>35</a:t>
            </a:fld>
            <a:endParaRPr lang="en-US" dirty="0"/>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a:noFill/>
        </p:spPr>
        <p:txBody>
          <a:bodyPr/>
          <a:lstStyle/>
          <a:p>
            <a:r>
              <a:rPr lang="fr-BE" dirty="0"/>
              <a:t>Défis</a:t>
            </a:r>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fr-BE" b="1" dirty="0">
                <a:latin typeface="+mn-lt"/>
              </a:rPr>
              <a:t>modèle de données unique </a:t>
            </a:r>
            <a:r>
              <a:rPr lang="fr-BE" dirty="0">
                <a:latin typeface="+mn-lt"/>
              </a:rPr>
              <a:t>et couche de données centrale</a:t>
            </a:r>
          </a:p>
          <a:p>
            <a:pPr lvl="1"/>
            <a:r>
              <a:rPr lang="fr-BE" dirty="0"/>
              <a:t>la BCSS participe à l’élaboration d’une notion de revenu uniforme (moyens disponibles)</a:t>
            </a:r>
          </a:p>
          <a:p>
            <a:pPr lvl="2"/>
            <a:r>
              <a:rPr lang="fr-BE" sz="1800" dirty="0"/>
              <a:t>revenu provenant du travail (travailleur salarié, fonctionnaire, travailleur indépendant)</a:t>
            </a:r>
          </a:p>
          <a:p>
            <a:pPr lvl="2"/>
            <a:r>
              <a:rPr lang="fr-BE" sz="1800" dirty="0"/>
              <a:t>assurances sociales</a:t>
            </a:r>
          </a:p>
          <a:p>
            <a:pPr lvl="2"/>
            <a:r>
              <a:rPr lang="fr-BE" sz="1800" dirty="0"/>
              <a:t>assistance</a:t>
            </a:r>
          </a:p>
          <a:p>
            <a:pPr lvl="2"/>
            <a:r>
              <a:rPr lang="fr-BE" sz="1800" dirty="0"/>
              <a:t>patrimoine</a:t>
            </a:r>
          </a:p>
          <a:p>
            <a:pPr lvl="1"/>
            <a:r>
              <a:rPr lang="fr-BE" dirty="0"/>
              <a:t>rendre la notion opérationnelle conforme à la notion statistique</a:t>
            </a:r>
          </a:p>
          <a:p>
            <a:pPr lvl="1"/>
            <a:r>
              <a:rPr lang="fr-BE" dirty="0"/>
              <a:t>la plus actuelle possible  </a:t>
            </a:r>
          </a:p>
          <a:p>
            <a:r>
              <a:rPr lang="fr-BE" b="1" dirty="0"/>
              <a:t>architecture d'entreprise pérenne </a:t>
            </a:r>
            <a:r>
              <a:rPr lang="fr-BE" dirty="0"/>
              <a:t>pour la sécurité sociale</a:t>
            </a:r>
          </a:p>
          <a:p>
            <a:pPr lvl="1"/>
            <a:r>
              <a:rPr lang="fr-BE" dirty="0"/>
              <a:t>transition vers économie API</a:t>
            </a:r>
          </a:p>
          <a:p>
            <a:pPr lvl="1"/>
            <a:r>
              <a:rPr lang="fr-BE" dirty="0"/>
              <a:t>transition vers </a:t>
            </a:r>
            <a:r>
              <a:rPr lang="fr-BE" dirty="0">
                <a:hlinkClick r:id="rId3"/>
              </a:rPr>
              <a:t>Event Driven Architecture</a:t>
            </a:r>
            <a:r>
              <a:rPr lang="fr-BE" dirty="0"/>
              <a:t> (EDA)</a:t>
            </a:r>
          </a:p>
          <a:p>
            <a:endParaRPr lang="en-BE" dirty="0"/>
          </a:p>
        </p:txBody>
      </p:sp>
      <p:sp>
        <p:nvSpPr>
          <p:cNvPr id="4" name="Espace réservé du numéro de diapositive 3">
            <a:extLst>
              <a:ext uri="{FF2B5EF4-FFF2-40B4-BE49-F238E27FC236}">
                <a16:creationId xmlns:a16="http://schemas.microsoft.com/office/drawing/2014/main" id="{28D6E787-98BB-9406-0277-AE89F3B7087F}"/>
              </a:ext>
            </a:extLst>
          </p:cNvPr>
          <p:cNvSpPr>
            <a:spLocks noGrp="1"/>
          </p:cNvSpPr>
          <p:nvPr>
            <p:ph type="sldNum" sz="quarter" idx="12"/>
          </p:nvPr>
        </p:nvSpPr>
        <p:spPr/>
        <p:txBody>
          <a:bodyPr/>
          <a:lstStyle/>
          <a:p>
            <a:fld id="{4ABFC991-18F6-485A-BE0B-9061B9D5CD41}" type="slidenum">
              <a:rPr lang="en-US" smtClean="0"/>
              <a:pPr/>
              <a:t>36</a:t>
            </a:fld>
            <a:endParaRPr lang="en-US"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PORTAIL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tierce partie (</a:t>
              </a:r>
              <a:r>
                <a:rPr lang="fr-BE" sz="1200" dirty="0" err="1"/>
                <a:t>consen-tement</a:t>
              </a:r>
              <a:r>
                <a:rPr lang="fr-BE" sz="1200" dirty="0"/>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pour les IPSS </a:t>
              </a:r>
            </a:p>
            <a:p>
              <a:pPr algn="ctr"/>
              <a:r>
                <a:rPr lang="fr-BE" sz="1200"/>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dirty="0"/>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AUTHORISATION</a:t>
              </a:r>
              <a:r>
                <a:rPr lang="fr-BE"/>
                <a:t> </a:t>
              </a:r>
              <a:r>
                <a:rPr lang="fr-BE" sz="1600"/>
                <a:t>SERVICE &amp; BCSS </a:t>
              </a:r>
            </a:p>
            <a:p>
              <a:pPr algn="ctr"/>
              <a:r>
                <a:rPr lang="fr-BE" sz="2000"/>
                <a:t> </a:t>
              </a:r>
              <a:r>
                <a:rPr lang="fr-BE"/>
                <a:t>(répertoire des références - autorisation - logging)</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indent="-214313">
                <a:buFont typeface="Arial" panose="020B0604020202020204" pitchFamily="34" charset="0"/>
                <a:buChar char="•"/>
              </a:pPr>
              <a:r>
                <a:rPr lang="fr-BE" sz="1050">
                  <a:solidFill>
                    <a:schemeClr val="bg1"/>
                  </a:solidFill>
                </a:rPr>
                <a:t>eBOX</a:t>
              </a:r>
            </a:p>
            <a:p>
              <a:pPr marL="214313" indent="-214313">
                <a:buFont typeface="Arial" panose="020B0604020202020204" pitchFamily="34" charset="0"/>
                <a:buChar char="•"/>
              </a:pPr>
              <a:r>
                <a:rPr lang="fr-BE" sz="1050">
                  <a:solidFill>
                    <a:schemeClr val="bg1"/>
                  </a:solidFill>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r>
                  <a:rPr lang="fr-BE" sz="1600" b="1" dirty="0">
                    <a:solidFill>
                      <a:srgbClr val="E2543C"/>
                    </a:solidFill>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r>
                  <a:rPr lang="fr-BE" sz="1600" b="1" dirty="0">
                    <a:solidFill>
                      <a:schemeClr val="accent1"/>
                    </a:solidFill>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
        <p:nvSpPr>
          <p:cNvPr id="3" name="Espace réservé du numéro de diapositive 2">
            <a:extLst>
              <a:ext uri="{FF2B5EF4-FFF2-40B4-BE49-F238E27FC236}">
                <a16:creationId xmlns:a16="http://schemas.microsoft.com/office/drawing/2014/main" id="{16B9C1DA-EE3B-4DA5-6875-11E867C08F4A}"/>
              </a:ext>
            </a:extLst>
          </p:cNvPr>
          <p:cNvSpPr>
            <a:spLocks noGrp="1"/>
          </p:cNvSpPr>
          <p:nvPr>
            <p:ph type="sldNum" sz="quarter" idx="12"/>
          </p:nvPr>
        </p:nvSpPr>
        <p:spPr/>
        <p:txBody>
          <a:bodyPr/>
          <a:lstStyle/>
          <a:p>
            <a:fld id="{4ABFC991-18F6-485A-BE0B-9061B9D5CD41}" type="slidenum">
              <a:rPr lang="en-US" smtClean="0"/>
              <a:pPr/>
              <a:t>37</a:t>
            </a:fld>
            <a:endParaRPr lang="en-US" dirty="0"/>
          </a:p>
        </p:txBody>
      </p:sp>
    </p:spTree>
    <p:extLst>
      <p:ext uri="{BB962C8B-B14F-4D97-AF65-F5344CB8AC3E}">
        <p14:creationId xmlns:p14="http://schemas.microsoft.com/office/powerpoint/2010/main" val="3722546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 strong alternative to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is widely used in various domains, including software systems, microservices, and distributed systems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Arial"/>
                <a:ea typeface="+mn-ea"/>
                <a:cs typeface="+mn-cs"/>
              </a:rPr>
              <a:t>EDA allows for real-time updates and notifications, ensuring that relevant parties are informed promptly about any changes or events.</a:t>
            </a: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chemeClr val="tx1"/>
              </a:solidFill>
              <a:latin typeface="Arial"/>
            </a:endParaRPr>
          </a:p>
        </p:txBody>
      </p:sp>
      <p:sp>
        <p:nvSpPr>
          <p:cNvPr id="4" name="Espace réservé du numéro de diapositive 3">
            <a:extLst>
              <a:ext uri="{FF2B5EF4-FFF2-40B4-BE49-F238E27FC236}">
                <a16:creationId xmlns:a16="http://schemas.microsoft.com/office/drawing/2014/main" id="{E3A499EF-6666-F893-4F4E-4B7D55F6EBB4}"/>
              </a:ext>
            </a:extLst>
          </p:cNvPr>
          <p:cNvSpPr>
            <a:spLocks noGrp="1"/>
          </p:cNvSpPr>
          <p:nvPr>
            <p:ph type="sldNum" sz="quarter" idx="12"/>
          </p:nvPr>
        </p:nvSpPr>
        <p:spPr/>
        <p:txBody>
          <a:bodyPr/>
          <a:lstStyle/>
          <a:p>
            <a:fld id="{4ABFC991-18F6-485A-BE0B-9061B9D5CD41}" type="slidenum">
              <a:rPr lang="en-US" smtClean="0"/>
              <a:pPr/>
              <a:t>38</a:t>
            </a:fld>
            <a:endParaRPr lang="en-US" dirty="0"/>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8C996-5CE1-4A71-80C1-E65D4C366C10}"/>
              </a:ext>
            </a:extLst>
          </p:cNvPr>
          <p:cNvSpPr>
            <a:spLocks noGrp="1"/>
          </p:cNvSpPr>
          <p:nvPr>
            <p:ph type="title"/>
          </p:nvPr>
        </p:nvSpPr>
        <p:spPr>
          <a:noFill/>
        </p:spPr>
        <p:txBody>
          <a:bodyPr/>
          <a:lstStyle/>
          <a:p>
            <a:r>
              <a:rPr lang="fr-BE" dirty="0"/>
              <a:t>Défis</a:t>
            </a:r>
          </a:p>
        </p:txBody>
      </p:sp>
      <p:sp>
        <p:nvSpPr>
          <p:cNvPr id="6" name="Content Placeholder 5">
            <a:extLst>
              <a:ext uri="{FF2B5EF4-FFF2-40B4-BE49-F238E27FC236}">
                <a16:creationId xmlns:a16="http://schemas.microsoft.com/office/drawing/2014/main" id="{9B120175-9425-4000-ABAC-A292A5402BFD}"/>
              </a:ext>
            </a:extLst>
          </p:cNvPr>
          <p:cNvSpPr>
            <a:spLocks noGrp="1"/>
          </p:cNvSpPr>
          <p:nvPr>
            <p:ph idx="1"/>
          </p:nvPr>
        </p:nvSpPr>
        <p:spPr/>
        <p:txBody>
          <a:bodyPr>
            <a:normAutofit/>
          </a:bodyPr>
          <a:lstStyle/>
          <a:p>
            <a:r>
              <a:rPr lang="fr-BE" dirty="0">
                <a:latin typeface="+mn-lt"/>
                <a:ea typeface="Calibri" panose="020F0502020204030204" pitchFamily="34" charset="0"/>
                <a:cs typeface="Calibri" panose="020F0502020204030204" pitchFamily="34" charset="0"/>
              </a:rPr>
              <a:t>concevoir la sécurité sociale numérique </a:t>
            </a:r>
            <a:r>
              <a:rPr lang="en-BE" dirty="0" err="1">
                <a:latin typeface="+mn-lt"/>
                <a:ea typeface="Calibri" panose="020F0502020204030204" pitchFamily="34" charset="0"/>
                <a:cs typeface="Calibri" panose="020F0502020204030204" pitchFamily="34" charset="0"/>
              </a:rPr>
              <a:t>selon</a:t>
            </a:r>
            <a:r>
              <a:rPr lang="en-BE" dirty="0">
                <a:latin typeface="+mn-lt"/>
                <a:ea typeface="Calibri" panose="020F0502020204030204" pitchFamily="34" charset="0"/>
                <a:cs typeface="Calibri" panose="020F0502020204030204" pitchFamily="34" charset="0"/>
              </a:rPr>
              <a:t> la </a:t>
            </a:r>
            <a:r>
              <a:rPr lang="en-BE" dirty="0" err="1">
                <a:latin typeface="+mn-lt"/>
                <a:ea typeface="Calibri" panose="020F0502020204030204" pitchFamily="34" charset="0"/>
                <a:cs typeface="Calibri" panose="020F0502020204030204" pitchFamily="34" charset="0"/>
              </a:rPr>
              <a:t>philosophie</a:t>
            </a:r>
            <a:r>
              <a:rPr lang="en-BE" dirty="0">
                <a:latin typeface="+mn-lt"/>
                <a:ea typeface="Calibri" panose="020F0502020204030204" pitchFamily="34" charset="0"/>
                <a:cs typeface="Calibri" panose="020F0502020204030204" pitchFamily="34" charset="0"/>
              </a:rPr>
              <a:t> </a:t>
            </a:r>
            <a:r>
              <a:rPr lang="fr-BE" b="1" dirty="0">
                <a:latin typeface="+mn-lt"/>
                <a:cs typeface="Calibri" panose="020F0502020204030204" pitchFamily="34" charset="0"/>
              </a:rPr>
              <a:t>eGov3.0</a:t>
            </a:r>
            <a:r>
              <a:rPr lang="en-BE" dirty="0">
                <a:latin typeface="+mn-lt"/>
                <a:cs typeface="Calibri" panose="020F0502020204030204" pitchFamily="34" charset="0"/>
              </a:rPr>
              <a:t>,</a:t>
            </a:r>
            <a:r>
              <a:rPr lang="en-BE" b="1" dirty="0">
                <a:cs typeface="Calibri" panose="020F0502020204030204" pitchFamily="34" charset="0"/>
              </a:rPr>
              <a:t> </a:t>
            </a:r>
            <a:r>
              <a:rPr lang="fr-BE" dirty="0" err="1">
                <a:latin typeface="+mn-lt"/>
                <a:cs typeface="Calibri" panose="020F0502020204030204" pitchFamily="34" charset="0"/>
              </a:rPr>
              <a:t>articul</a:t>
            </a:r>
            <a:r>
              <a:rPr lang="en-BE" dirty="0">
                <a:latin typeface="+mn-lt"/>
                <a:cs typeface="Calibri" panose="020F0502020204030204" pitchFamily="34" charset="0"/>
              </a:rPr>
              <a:t>é</a:t>
            </a:r>
            <a:r>
              <a:rPr lang="fr-BE" dirty="0">
                <a:latin typeface="+mn-lt"/>
                <a:cs typeface="Calibri" panose="020F0502020204030204" pitchFamily="34" charset="0"/>
              </a:rPr>
              <a:t>e autour de 8 axes </a:t>
            </a:r>
          </a:p>
          <a:p>
            <a:endParaRPr lang="en-BE" dirty="0"/>
          </a:p>
        </p:txBody>
      </p:sp>
      <p:grpSp>
        <p:nvGrpSpPr>
          <p:cNvPr id="2" name="Groupe 1">
            <a:extLst>
              <a:ext uri="{FF2B5EF4-FFF2-40B4-BE49-F238E27FC236}">
                <a16:creationId xmlns:a16="http://schemas.microsoft.com/office/drawing/2014/main" id="{6E07C0D4-4198-B0C9-0BD8-147532F4EDCE}"/>
              </a:ext>
            </a:extLst>
          </p:cNvPr>
          <p:cNvGrpSpPr>
            <a:grpSpLocks noChangeAspect="1"/>
          </p:cNvGrpSpPr>
          <p:nvPr/>
        </p:nvGrpSpPr>
        <p:grpSpPr>
          <a:xfrm>
            <a:off x="1387116" y="2607326"/>
            <a:ext cx="9214209" cy="3885549"/>
            <a:chOff x="344129" y="1555384"/>
            <a:chExt cx="11517762" cy="4856939"/>
          </a:xfrm>
        </p:grpSpPr>
        <p:sp>
          <p:nvSpPr>
            <p:cNvPr id="3" name="Rectangle 2">
              <a:extLst>
                <a:ext uri="{FF2B5EF4-FFF2-40B4-BE49-F238E27FC236}">
                  <a16:creationId xmlns:a16="http://schemas.microsoft.com/office/drawing/2014/main" id="{B2D556EB-ED0D-4032-F0D1-2EFF5D43D8CC}"/>
                </a:ext>
              </a:extLst>
            </p:cNvPr>
            <p:cNvSpPr/>
            <p:nvPr/>
          </p:nvSpPr>
          <p:spPr>
            <a:xfrm flipV="1">
              <a:off x="344129" y="3888695"/>
              <a:ext cx="11517762" cy="66490"/>
            </a:xfrm>
            <a:prstGeom prst="rect">
              <a:avLst/>
            </a:prstGeom>
            <a:solidFill>
              <a:srgbClr val="00206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Content Placeholder 2">
              <a:extLst>
                <a:ext uri="{FF2B5EF4-FFF2-40B4-BE49-F238E27FC236}">
                  <a16:creationId xmlns:a16="http://schemas.microsoft.com/office/drawing/2014/main" id="{CC162D72-2DD9-6D7F-63D0-64A6576134A4}"/>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grpSp>
          <p:nvGrpSpPr>
            <p:cNvPr id="7" name="Group 47">
              <a:extLst>
                <a:ext uri="{FF2B5EF4-FFF2-40B4-BE49-F238E27FC236}">
                  <a16:creationId xmlns:a16="http://schemas.microsoft.com/office/drawing/2014/main" id="{F8F040E2-3684-32D4-3DA8-FEB31FE17E61}"/>
                </a:ext>
              </a:extLst>
            </p:cNvPr>
            <p:cNvGrpSpPr/>
            <p:nvPr/>
          </p:nvGrpSpPr>
          <p:grpSpPr>
            <a:xfrm>
              <a:off x="422788" y="1583108"/>
              <a:ext cx="2005780" cy="1968097"/>
              <a:chOff x="422788" y="1583108"/>
              <a:chExt cx="2005780" cy="1968097"/>
            </a:xfrm>
          </p:grpSpPr>
          <p:sp>
            <p:nvSpPr>
              <p:cNvPr id="37" name="Rectangle: Rounded Corners 24">
                <a:extLst>
                  <a:ext uri="{FF2B5EF4-FFF2-40B4-BE49-F238E27FC236}">
                    <a16:creationId xmlns:a16="http://schemas.microsoft.com/office/drawing/2014/main" id="{137E6387-A7F5-5542-A8DE-E1CCFA58C731}"/>
                  </a:ext>
                </a:extLst>
              </p:cNvPr>
              <p:cNvSpPr>
                <a:spLocks noChangeAspect="1"/>
              </p:cNvSpPr>
              <p:nvPr/>
            </p:nvSpPr>
            <p:spPr>
              <a:xfrm>
                <a:off x="422788" y="1583108"/>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TextBox 26">
                <a:extLst>
                  <a:ext uri="{FF2B5EF4-FFF2-40B4-BE49-F238E27FC236}">
                    <a16:creationId xmlns:a16="http://schemas.microsoft.com/office/drawing/2014/main" id="{778E2F39-30EE-E44D-0F8A-48BDBA321C7C}"/>
                  </a:ext>
                </a:extLst>
              </p:cNvPr>
              <p:cNvSpPr txBox="1"/>
              <p:nvPr/>
            </p:nvSpPr>
            <p:spPr>
              <a:xfrm>
                <a:off x="588317" y="2028904"/>
                <a:ext cx="1671483" cy="1038747"/>
              </a:xfrm>
              <a:prstGeom prst="rect">
                <a:avLst/>
              </a:prstGeom>
              <a:noFill/>
            </p:spPr>
            <p:txBody>
              <a:bodyPr wrap="square" anchor="t">
                <a:spAutoFit/>
              </a:bodyPr>
              <a:lstStyle/>
              <a:p>
                <a:pPr algn="ctr"/>
                <a:r>
                  <a:rPr lang="en-US" sz="1600" dirty="0" err="1"/>
                  <a:t>l’utilisateur</a:t>
                </a:r>
                <a:r>
                  <a:rPr lang="en-US" sz="1600" dirty="0"/>
                  <a:t> </a:t>
                </a:r>
                <a:r>
                  <a:rPr lang="en-US" sz="1600" dirty="0" err="1"/>
                  <a:t>est</a:t>
                </a:r>
                <a:endParaRPr lang="en-US" sz="1600" dirty="0"/>
              </a:p>
              <a:p>
                <a:pPr algn="ctr"/>
                <a:r>
                  <a:rPr lang="en-US" sz="1600" dirty="0"/>
                  <a:t> au </a:t>
                </a:r>
                <a:r>
                  <a:rPr lang="en-US" sz="1600" dirty="0" err="1"/>
                  <a:t>centre</a:t>
                </a:r>
                <a:endParaRPr lang="en-US" sz="1600" dirty="0"/>
              </a:p>
            </p:txBody>
          </p:sp>
        </p:grpSp>
        <p:cxnSp>
          <p:nvCxnSpPr>
            <p:cNvPr id="8" name="Straight Connector 49">
              <a:extLst>
                <a:ext uri="{FF2B5EF4-FFF2-40B4-BE49-F238E27FC236}">
                  <a16:creationId xmlns:a16="http://schemas.microsoft.com/office/drawing/2014/main" id="{04E73E0E-D38F-BD1E-9F39-EAF7CADA2C91}"/>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62">
              <a:extLst>
                <a:ext uri="{FF2B5EF4-FFF2-40B4-BE49-F238E27FC236}">
                  <a16:creationId xmlns:a16="http://schemas.microsoft.com/office/drawing/2014/main" id="{3CD3E8DD-89E9-2FFE-7FF8-97788F4C4D8D}"/>
                </a:ext>
              </a:extLst>
            </p:cNvPr>
            <p:cNvGrpSpPr/>
            <p:nvPr/>
          </p:nvGrpSpPr>
          <p:grpSpPr>
            <a:xfrm>
              <a:off x="8516089" y="1564230"/>
              <a:ext cx="2005780" cy="2387605"/>
              <a:chOff x="8505355" y="1545665"/>
              <a:chExt cx="2005780" cy="2387605"/>
            </a:xfrm>
          </p:grpSpPr>
          <p:sp>
            <p:nvSpPr>
              <p:cNvPr id="34" name="Rectangle: Rounded Corners 33">
                <a:extLst>
                  <a:ext uri="{FF2B5EF4-FFF2-40B4-BE49-F238E27FC236}">
                    <a16:creationId xmlns:a16="http://schemas.microsoft.com/office/drawing/2014/main" id="{962B0ECA-0953-1A8D-C9A8-35B62A512ACE}"/>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8167EE7B-4E2C-351B-7B07-EEBF7DF07680}"/>
                  </a:ext>
                </a:extLst>
              </p:cNvPr>
              <p:cNvSpPr txBox="1"/>
              <p:nvPr/>
            </p:nvSpPr>
            <p:spPr>
              <a:xfrm>
                <a:off x="8672504" y="2039593"/>
                <a:ext cx="1671483" cy="923330"/>
              </a:xfrm>
              <a:prstGeom prst="rect">
                <a:avLst/>
              </a:prstGeom>
              <a:noFill/>
            </p:spPr>
            <p:txBody>
              <a:bodyPr wrap="square">
                <a:spAutoFit/>
              </a:bodyPr>
              <a:lstStyle>
                <a:defPPr>
                  <a:defRPr lang="en-US"/>
                </a:defPPr>
                <a:lvl1pPr algn="ctr">
                  <a:defRPr sz="1600"/>
                </a:lvl1pPr>
              </a:lstStyle>
              <a:p>
                <a:r>
                  <a:rPr lang="fr-FR" dirty="0"/>
                  <a:t>à travers les niveaux de pouvoirs</a:t>
                </a:r>
              </a:p>
            </p:txBody>
          </p:sp>
          <p:cxnSp>
            <p:nvCxnSpPr>
              <p:cNvPr id="36" name="Straight Connector 50">
                <a:extLst>
                  <a:ext uri="{FF2B5EF4-FFF2-40B4-BE49-F238E27FC236}">
                    <a16:creationId xmlns:a16="http://schemas.microsoft.com/office/drawing/2014/main" id="{5A4BCF1E-C4F2-74DF-B8A4-1AD493395A9F}"/>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 name="Group 66">
              <a:extLst>
                <a:ext uri="{FF2B5EF4-FFF2-40B4-BE49-F238E27FC236}">
                  <a16:creationId xmlns:a16="http://schemas.microsoft.com/office/drawing/2014/main" id="{9E340466-445D-B8F7-2ED1-F2FDB416CD59}"/>
                </a:ext>
              </a:extLst>
            </p:cNvPr>
            <p:cNvGrpSpPr/>
            <p:nvPr/>
          </p:nvGrpSpPr>
          <p:grpSpPr>
            <a:xfrm>
              <a:off x="9608267" y="3966913"/>
              <a:ext cx="2055559" cy="2350164"/>
              <a:chOff x="9699977" y="3970713"/>
              <a:chExt cx="2055559" cy="2350164"/>
            </a:xfrm>
          </p:grpSpPr>
          <p:sp>
            <p:nvSpPr>
              <p:cNvPr id="31" name="Rectangle: Rounded Corners 45">
                <a:extLst>
                  <a:ext uri="{FF2B5EF4-FFF2-40B4-BE49-F238E27FC236}">
                    <a16:creationId xmlns:a16="http://schemas.microsoft.com/office/drawing/2014/main" id="{1ED6E040-ADF2-783E-9CB8-591EC25F2DBA}"/>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TextBox 46">
                <a:extLst>
                  <a:ext uri="{FF2B5EF4-FFF2-40B4-BE49-F238E27FC236}">
                    <a16:creationId xmlns:a16="http://schemas.microsoft.com/office/drawing/2014/main" id="{521B2D36-1762-5481-9FE9-60F358A19395}"/>
                  </a:ext>
                </a:extLst>
              </p:cNvPr>
              <p:cNvSpPr txBox="1"/>
              <p:nvPr/>
            </p:nvSpPr>
            <p:spPr>
              <a:xfrm>
                <a:off x="9749757" y="4690741"/>
                <a:ext cx="2005779" cy="1115691"/>
              </a:xfrm>
              <a:prstGeom prst="rect">
                <a:avLst/>
              </a:prstGeom>
              <a:noFill/>
            </p:spPr>
            <p:txBody>
              <a:bodyPr wrap="square">
                <a:spAutoFit/>
              </a:bodyPr>
              <a:lstStyle/>
              <a:p>
                <a:pPr algn="ctr"/>
                <a:r>
                  <a:rPr lang="fr-FR" dirty="0"/>
                  <a:t>architecture </a:t>
                </a:r>
                <a:r>
                  <a:rPr lang="fr-FR" sz="1600" dirty="0"/>
                  <a:t>d’entreprise</a:t>
                </a:r>
                <a:r>
                  <a:rPr lang="fr-FR" dirty="0"/>
                  <a:t> </a:t>
                </a:r>
              </a:p>
              <a:p>
                <a:pPr algn="ctr"/>
                <a:r>
                  <a:rPr lang="fr-FR" sz="1600" dirty="0"/>
                  <a:t>« pour l’avenir »</a:t>
                </a:r>
              </a:p>
            </p:txBody>
          </p:sp>
          <p:cxnSp>
            <p:nvCxnSpPr>
              <p:cNvPr id="33" name="Straight Connector 51">
                <a:extLst>
                  <a:ext uri="{FF2B5EF4-FFF2-40B4-BE49-F238E27FC236}">
                    <a16:creationId xmlns:a16="http://schemas.microsoft.com/office/drawing/2014/main" id="{D8E5F197-9E10-FB98-6138-4D5EDC6BEBA5}"/>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 name="Group 65">
              <a:extLst>
                <a:ext uri="{FF2B5EF4-FFF2-40B4-BE49-F238E27FC236}">
                  <a16:creationId xmlns:a16="http://schemas.microsoft.com/office/drawing/2014/main" id="{2F4DDA06-6CBA-7491-44FD-835FB92E14AE}"/>
                </a:ext>
              </a:extLst>
            </p:cNvPr>
            <p:cNvGrpSpPr/>
            <p:nvPr/>
          </p:nvGrpSpPr>
          <p:grpSpPr>
            <a:xfrm>
              <a:off x="6961951" y="3965863"/>
              <a:ext cx="2005781" cy="2351214"/>
              <a:chOff x="7059664" y="3992303"/>
              <a:chExt cx="2005781" cy="2351214"/>
            </a:xfrm>
          </p:grpSpPr>
          <p:sp>
            <p:nvSpPr>
              <p:cNvPr id="28" name="Rectangle: Rounded Corners 43">
                <a:extLst>
                  <a:ext uri="{FF2B5EF4-FFF2-40B4-BE49-F238E27FC236}">
                    <a16:creationId xmlns:a16="http://schemas.microsoft.com/office/drawing/2014/main" id="{864BCB36-695E-BF07-4181-1FD71C0FE877}"/>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44">
                <a:extLst>
                  <a:ext uri="{FF2B5EF4-FFF2-40B4-BE49-F238E27FC236}">
                    <a16:creationId xmlns:a16="http://schemas.microsoft.com/office/drawing/2014/main" id="{98B9F8CA-B0DF-C37E-FE4C-422FCE28A676}"/>
                  </a:ext>
                </a:extLst>
              </p:cNvPr>
              <p:cNvSpPr txBox="1"/>
              <p:nvPr/>
            </p:nvSpPr>
            <p:spPr>
              <a:xfrm>
                <a:off x="7059664" y="4784147"/>
                <a:ext cx="1922404" cy="1154163"/>
              </a:xfrm>
              <a:prstGeom prst="rect">
                <a:avLst/>
              </a:prstGeom>
              <a:noFill/>
            </p:spPr>
            <p:txBody>
              <a:bodyPr wrap="square" anchor="t">
                <a:spAutoFit/>
              </a:bodyPr>
              <a:lstStyle>
                <a:defPPr>
                  <a:defRPr lang="en-US"/>
                </a:defPPr>
                <a:lvl1pPr algn="ctr">
                  <a:defRPr sz="1600"/>
                </a:lvl1pPr>
              </a:lstStyle>
              <a:p>
                <a:r>
                  <a:rPr lang="fr-FR" dirty="0"/>
                  <a:t>octroi automatique </a:t>
                </a:r>
              </a:p>
              <a:p>
                <a:r>
                  <a:rPr lang="fr-FR" dirty="0"/>
                  <a:t>des droits</a:t>
                </a:r>
              </a:p>
            </p:txBody>
          </p:sp>
          <p:cxnSp>
            <p:nvCxnSpPr>
              <p:cNvPr id="30" name="Straight Connector 52">
                <a:extLst>
                  <a:ext uri="{FF2B5EF4-FFF2-40B4-BE49-F238E27FC236}">
                    <a16:creationId xmlns:a16="http://schemas.microsoft.com/office/drawing/2014/main" id="{C5936FBE-7D85-3A5E-0353-BA1FB9DB97E7}"/>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2" name="Group 61">
              <a:extLst>
                <a:ext uri="{FF2B5EF4-FFF2-40B4-BE49-F238E27FC236}">
                  <a16:creationId xmlns:a16="http://schemas.microsoft.com/office/drawing/2014/main" id="{6763AB19-E1F2-5AA5-94F7-C631125948FB}"/>
                </a:ext>
              </a:extLst>
            </p:cNvPr>
            <p:cNvGrpSpPr/>
            <p:nvPr/>
          </p:nvGrpSpPr>
          <p:grpSpPr>
            <a:xfrm>
              <a:off x="5819679" y="1564230"/>
              <a:ext cx="2005780" cy="2375066"/>
              <a:chOff x="5865043" y="1568305"/>
              <a:chExt cx="2005780" cy="2375066"/>
            </a:xfrm>
          </p:grpSpPr>
          <p:sp>
            <p:nvSpPr>
              <p:cNvPr id="25" name="Rectangle: Rounded Corners 29">
                <a:extLst>
                  <a:ext uri="{FF2B5EF4-FFF2-40B4-BE49-F238E27FC236}">
                    <a16:creationId xmlns:a16="http://schemas.microsoft.com/office/drawing/2014/main" id="{10F276EF-1576-C079-8AD4-E436E8F9590F}"/>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30">
                <a:extLst>
                  <a:ext uri="{FF2B5EF4-FFF2-40B4-BE49-F238E27FC236}">
                    <a16:creationId xmlns:a16="http://schemas.microsoft.com/office/drawing/2014/main" id="{2949F1F9-EC4F-70EA-DB78-DBA16C1239B7}"/>
                  </a:ext>
                </a:extLst>
              </p:cNvPr>
              <p:cNvSpPr txBox="1"/>
              <p:nvPr/>
            </p:nvSpPr>
            <p:spPr>
              <a:xfrm>
                <a:off x="6032192" y="1856765"/>
                <a:ext cx="1671483" cy="1384996"/>
              </a:xfrm>
              <a:prstGeom prst="rect">
                <a:avLst/>
              </a:prstGeom>
              <a:noFill/>
            </p:spPr>
            <p:txBody>
              <a:bodyPr wrap="square">
                <a:spAutoFit/>
              </a:bodyPr>
              <a:lstStyle/>
              <a:p>
                <a:pPr algn="ctr"/>
                <a:r>
                  <a:rPr lang="fr-FR" sz="1600" dirty="0"/>
                  <a:t>simplifier</a:t>
                </a:r>
                <a:r>
                  <a:rPr lang="fr-FR" dirty="0"/>
                  <a:t> </a:t>
                </a:r>
                <a:r>
                  <a:rPr lang="fr-FR" sz="1600" dirty="0"/>
                  <a:t>la réglementa</a:t>
                </a:r>
                <a:r>
                  <a:rPr lang="en-BE" sz="1600" dirty="0"/>
                  <a:t>-</a:t>
                </a:r>
                <a:r>
                  <a:rPr lang="fr-FR" sz="1600" dirty="0" err="1"/>
                  <a:t>tion</a:t>
                </a:r>
                <a:r>
                  <a:rPr lang="fr-FR" sz="1600" dirty="0"/>
                  <a:t> et les processus</a:t>
                </a:r>
              </a:p>
            </p:txBody>
          </p:sp>
          <p:cxnSp>
            <p:nvCxnSpPr>
              <p:cNvPr id="27" name="Straight Connector 53">
                <a:extLst>
                  <a:ext uri="{FF2B5EF4-FFF2-40B4-BE49-F238E27FC236}">
                    <a16:creationId xmlns:a16="http://schemas.microsoft.com/office/drawing/2014/main" id="{7B5FA63E-E514-D207-F0CB-2B0818ADFDFF}"/>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3" name="Group 63">
              <a:extLst>
                <a:ext uri="{FF2B5EF4-FFF2-40B4-BE49-F238E27FC236}">
                  <a16:creationId xmlns:a16="http://schemas.microsoft.com/office/drawing/2014/main" id="{B9F1AD68-3959-288F-651A-82C86554C768}"/>
                </a:ext>
              </a:extLst>
            </p:cNvPr>
            <p:cNvGrpSpPr/>
            <p:nvPr/>
          </p:nvGrpSpPr>
          <p:grpSpPr>
            <a:xfrm>
              <a:off x="1626446" y="3907135"/>
              <a:ext cx="2005780" cy="2389639"/>
              <a:chOff x="1617410" y="3968681"/>
              <a:chExt cx="2005780" cy="2389639"/>
            </a:xfrm>
          </p:grpSpPr>
          <p:sp>
            <p:nvSpPr>
              <p:cNvPr id="22" name="Rectangle: Rounded Corners 39">
                <a:extLst>
                  <a:ext uri="{FF2B5EF4-FFF2-40B4-BE49-F238E27FC236}">
                    <a16:creationId xmlns:a16="http://schemas.microsoft.com/office/drawing/2014/main" id="{E985F1D9-6CD3-79A5-2D32-433E397C2D89}"/>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40">
                <a:extLst>
                  <a:ext uri="{FF2B5EF4-FFF2-40B4-BE49-F238E27FC236}">
                    <a16:creationId xmlns:a16="http://schemas.microsoft.com/office/drawing/2014/main" id="{B7F657D8-0A01-9276-8DE2-090BAC4014E2}"/>
                  </a:ext>
                </a:extLst>
              </p:cNvPr>
              <p:cNvSpPr txBox="1"/>
              <p:nvPr/>
            </p:nvSpPr>
            <p:spPr>
              <a:xfrm>
                <a:off x="1829977" y="4958034"/>
                <a:ext cx="1671483" cy="769442"/>
              </a:xfrm>
              <a:prstGeom prst="rect">
                <a:avLst/>
              </a:prstGeom>
              <a:noFill/>
            </p:spPr>
            <p:txBody>
              <a:bodyPr wrap="square" anchor="t">
                <a:spAutoFit/>
              </a:bodyPr>
              <a:lstStyle>
                <a:defPPr>
                  <a:defRPr lang="en-US"/>
                </a:defPPr>
                <a:lvl1pPr algn="ctr">
                  <a:defRPr sz="1600"/>
                </a:lvl1pPr>
              </a:lstStyle>
              <a:p>
                <a:r>
                  <a:rPr lang="en-US" dirty="0"/>
                  <a:t>inclusion numérique</a:t>
                </a:r>
              </a:p>
            </p:txBody>
          </p:sp>
          <p:cxnSp>
            <p:nvCxnSpPr>
              <p:cNvPr id="24" name="Straight Connector 56">
                <a:extLst>
                  <a:ext uri="{FF2B5EF4-FFF2-40B4-BE49-F238E27FC236}">
                    <a16:creationId xmlns:a16="http://schemas.microsoft.com/office/drawing/2014/main" id="{9C7A4C4A-6562-068B-A9D5-07F054439F95}"/>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60">
              <a:extLst>
                <a:ext uri="{FF2B5EF4-FFF2-40B4-BE49-F238E27FC236}">
                  <a16:creationId xmlns:a16="http://schemas.microsoft.com/office/drawing/2014/main" id="{7001AF81-346E-22E0-FDEA-7535639C7B68}"/>
                </a:ext>
              </a:extLst>
            </p:cNvPr>
            <p:cNvGrpSpPr/>
            <p:nvPr/>
          </p:nvGrpSpPr>
          <p:grpSpPr>
            <a:xfrm>
              <a:off x="3127558" y="1586300"/>
              <a:ext cx="2012225" cy="2343163"/>
              <a:chOff x="3056654" y="1583107"/>
              <a:chExt cx="2012225" cy="2343163"/>
            </a:xfrm>
          </p:grpSpPr>
          <p:sp>
            <p:nvSpPr>
              <p:cNvPr id="19" name="Rectangle: Rounded Corners 27">
                <a:extLst>
                  <a:ext uri="{FF2B5EF4-FFF2-40B4-BE49-F238E27FC236}">
                    <a16:creationId xmlns:a16="http://schemas.microsoft.com/office/drawing/2014/main" id="{6BA994BC-E9C4-FD27-2582-84B9F498EAA0}"/>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TextBox 28">
                <a:extLst>
                  <a:ext uri="{FF2B5EF4-FFF2-40B4-BE49-F238E27FC236}">
                    <a16:creationId xmlns:a16="http://schemas.microsoft.com/office/drawing/2014/main" id="{29B5042A-5415-E93B-91BB-CFC5043523EF}"/>
                  </a:ext>
                </a:extLst>
              </p:cNvPr>
              <p:cNvSpPr txBox="1"/>
              <p:nvPr/>
            </p:nvSpPr>
            <p:spPr>
              <a:xfrm>
                <a:off x="3063100" y="1884779"/>
                <a:ext cx="2005779" cy="1477328"/>
              </a:xfrm>
              <a:prstGeom prst="rect">
                <a:avLst/>
              </a:prstGeom>
              <a:noFill/>
            </p:spPr>
            <p:txBody>
              <a:bodyPr wrap="square" anchor="t">
                <a:spAutoFit/>
              </a:bodyPr>
              <a:lstStyle>
                <a:defPPr>
                  <a:defRPr lang="en-US"/>
                </a:defPPr>
                <a:lvl1pPr algn="ctr">
                  <a:defRPr sz="1600"/>
                </a:lvl1pPr>
              </a:lstStyle>
              <a:p>
                <a:r>
                  <a:rPr lang="fr-FR" dirty="0"/>
                  <a:t>modèle de données unique étendu, transparence et autonomie</a:t>
                </a:r>
              </a:p>
            </p:txBody>
          </p:sp>
          <p:cxnSp>
            <p:nvCxnSpPr>
              <p:cNvPr id="21" name="Straight Connector 57">
                <a:extLst>
                  <a:ext uri="{FF2B5EF4-FFF2-40B4-BE49-F238E27FC236}">
                    <a16:creationId xmlns:a16="http://schemas.microsoft.com/office/drawing/2014/main" id="{72B8D91A-D93E-8072-0540-5DD396F7F2A8}"/>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64">
              <a:extLst>
                <a:ext uri="{FF2B5EF4-FFF2-40B4-BE49-F238E27FC236}">
                  <a16:creationId xmlns:a16="http://schemas.microsoft.com/office/drawing/2014/main" id="{A01203BD-4EDB-02B0-E35F-DF18D6451353}"/>
                </a:ext>
              </a:extLst>
            </p:cNvPr>
            <p:cNvGrpSpPr/>
            <p:nvPr/>
          </p:nvGrpSpPr>
          <p:grpSpPr>
            <a:xfrm>
              <a:off x="4272762" y="3929463"/>
              <a:ext cx="2029081" cy="2370860"/>
              <a:chOff x="4227975" y="3987459"/>
              <a:chExt cx="2029081" cy="2370860"/>
            </a:xfrm>
          </p:grpSpPr>
          <p:sp>
            <p:nvSpPr>
              <p:cNvPr id="16" name="Rectangle: Rounded Corners 41">
                <a:extLst>
                  <a:ext uri="{FF2B5EF4-FFF2-40B4-BE49-F238E27FC236}">
                    <a16:creationId xmlns:a16="http://schemas.microsoft.com/office/drawing/2014/main" id="{64FDCD07-554B-7E52-9BA5-8DD90DDE05F0}"/>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extBox 42">
                <a:extLst>
                  <a:ext uri="{FF2B5EF4-FFF2-40B4-BE49-F238E27FC236}">
                    <a16:creationId xmlns:a16="http://schemas.microsoft.com/office/drawing/2014/main" id="{7DADD729-B296-9079-461E-105717B31912}"/>
                  </a:ext>
                </a:extLst>
              </p:cNvPr>
              <p:cNvSpPr txBox="1"/>
              <p:nvPr/>
            </p:nvSpPr>
            <p:spPr>
              <a:xfrm>
                <a:off x="4227975" y="4546651"/>
                <a:ext cx="2005779" cy="1654300"/>
              </a:xfrm>
              <a:prstGeom prst="rect">
                <a:avLst/>
              </a:prstGeom>
              <a:noFill/>
            </p:spPr>
            <p:txBody>
              <a:bodyPr wrap="square">
                <a:spAutoFit/>
              </a:bodyPr>
              <a:lstStyle>
                <a:defPPr>
                  <a:defRPr lang="en-US"/>
                </a:defPPr>
                <a:lvl1pPr algn="ctr"/>
              </a:lstStyle>
              <a:p>
                <a:r>
                  <a:rPr lang="fr-FR" sz="1600" dirty="0"/>
                  <a:t>partager en « Real Time » et prendre des décisions « First Time Right »</a:t>
                </a:r>
              </a:p>
            </p:txBody>
          </p:sp>
          <p:cxnSp>
            <p:nvCxnSpPr>
              <p:cNvPr id="18" name="Straight Connector 58">
                <a:extLst>
                  <a:ext uri="{FF2B5EF4-FFF2-40B4-BE49-F238E27FC236}">
                    <a16:creationId xmlns:a16="http://schemas.microsoft.com/office/drawing/2014/main" id="{C5DF9239-4DAB-CFAC-2471-27158320E8A1}"/>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9" name="Espace réservé du numéro de diapositive 38">
            <a:extLst>
              <a:ext uri="{FF2B5EF4-FFF2-40B4-BE49-F238E27FC236}">
                <a16:creationId xmlns:a16="http://schemas.microsoft.com/office/drawing/2014/main" id="{61209A71-A4D3-A98C-6E4C-D07E27877A0E}"/>
              </a:ext>
            </a:extLst>
          </p:cNvPr>
          <p:cNvSpPr>
            <a:spLocks noGrp="1"/>
          </p:cNvSpPr>
          <p:nvPr>
            <p:ph type="sldNum" sz="quarter" idx="12"/>
          </p:nvPr>
        </p:nvSpPr>
        <p:spPr/>
        <p:txBody>
          <a:bodyPr/>
          <a:lstStyle/>
          <a:p>
            <a:fld id="{4ABFC991-18F6-485A-BE0B-9061B9D5CD41}" type="slidenum">
              <a:rPr lang="en-US" smtClean="0"/>
              <a:pPr/>
              <a:t>39</a:t>
            </a:fld>
            <a:endParaRPr lang="en-US" dirty="0"/>
          </a:p>
        </p:txBody>
      </p:sp>
    </p:spTree>
    <p:extLst>
      <p:ext uri="{BB962C8B-B14F-4D97-AF65-F5344CB8AC3E}">
        <p14:creationId xmlns:p14="http://schemas.microsoft.com/office/powerpoint/2010/main" val="79986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Parties concernées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119169" cy="438582"/>
          </a:xfrm>
          <a:prstGeom prst="rect">
            <a:avLst/>
          </a:prstGeom>
        </p:spPr>
        <p:txBody>
          <a:bodyPr wrap="none">
            <a:spAutoFit/>
          </a:bodyPr>
          <a:lstStyle/>
          <a:p>
            <a:r>
              <a:rPr lang="fr-BE" sz="2400" dirty="0"/>
              <a:t>&gt; 1 million d'indépendants</a:t>
            </a:r>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3476786" cy="1663802"/>
              <a:chOff x="2338121" y="1898485"/>
              <a:chExt cx="3476786" cy="1663802"/>
            </a:xfrm>
          </p:grpSpPr>
          <p:sp>
            <p:nvSpPr>
              <p:cNvPr id="11" name="Rectangle 10"/>
              <p:cNvSpPr/>
              <p:nvPr/>
            </p:nvSpPr>
            <p:spPr>
              <a:xfrm>
                <a:off x="2338121" y="3100622"/>
                <a:ext cx="3476786" cy="461665"/>
              </a:xfrm>
              <a:prstGeom prst="rect">
                <a:avLst/>
              </a:prstGeom>
            </p:spPr>
            <p:txBody>
              <a:bodyPr wrap="none">
                <a:spAutoFit/>
              </a:bodyPr>
              <a:lstStyle/>
              <a:p>
                <a:r>
                  <a:rPr lang="fr-BE" sz="2400" dirty="0"/>
                  <a:t>&gt; 11,</a:t>
                </a:r>
                <a:r>
                  <a:rPr lang="en-BE" sz="2400" dirty="0"/>
                  <a:t>8</a:t>
                </a:r>
                <a:r>
                  <a:rPr lang="fr-BE" sz="2400" dirty="0"/>
                  <a:t> millions de citoyens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fr-BE" sz="2400" dirty="0"/>
                <a:t>3.000 acteurs chargés de</a:t>
              </a:r>
            </a:p>
            <a:p>
              <a:pPr algn="ctr"/>
              <a:r>
                <a:rPr lang="fr-BE" sz="2400" dirty="0"/>
                <a:t>la protection sociale</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51962" cy="461665"/>
              </a:xfrm>
              <a:prstGeom prst="rect">
                <a:avLst/>
              </a:prstGeom>
            </p:spPr>
            <p:txBody>
              <a:bodyPr wrap="none">
                <a:spAutoFit/>
              </a:bodyPr>
              <a:lstStyle/>
              <a:p>
                <a:r>
                  <a:rPr lang="fr-BE" sz="2400" dirty="0"/>
                  <a:t>&gt; 2</a:t>
                </a:r>
                <a:r>
                  <a:rPr lang="en-BE" sz="2400" dirty="0"/>
                  <a:t>50</a:t>
                </a:r>
                <a:r>
                  <a:rPr lang="fr-BE" sz="2400" dirty="0"/>
                  <a:t>.000 employeurs</a:t>
                </a:r>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
        <p:nvSpPr>
          <p:cNvPr id="12" name="Espace réservé du numéro de diapositive 11">
            <a:extLst>
              <a:ext uri="{FF2B5EF4-FFF2-40B4-BE49-F238E27FC236}">
                <a16:creationId xmlns:a16="http://schemas.microsoft.com/office/drawing/2014/main" id="{B3D1B6D2-57FC-9896-C8FB-EFFEC01CCB0A}"/>
              </a:ext>
            </a:extLst>
          </p:cNvPr>
          <p:cNvSpPr>
            <a:spLocks noGrp="1"/>
          </p:cNvSpPr>
          <p:nvPr>
            <p:ph type="sldNum" sz="quarter" idx="12"/>
          </p:nvPr>
        </p:nvSpPr>
        <p:spPr/>
        <p:txBody>
          <a:bodyPr/>
          <a:lstStyle/>
          <a:p>
            <a:fld id="{4ABFC991-18F6-485A-BE0B-9061B9D5CD41}" type="slidenum">
              <a:rPr lang="en-US" smtClean="0"/>
              <a:pPr/>
              <a:t>4</a:t>
            </a:fld>
            <a:endParaRPr lang="en-US" dirty="0"/>
          </a:p>
        </p:txBody>
      </p:sp>
    </p:spTree>
    <p:extLst>
      <p:ext uri="{BB962C8B-B14F-4D97-AF65-F5344CB8AC3E}">
        <p14:creationId xmlns:p14="http://schemas.microsoft.com/office/powerpoint/2010/main" val="48461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D5F65-5A03-857F-0D48-AB43079BA09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5DF991-4FDE-D8FA-8712-B3BE1CA5D3A2}"/>
              </a:ext>
            </a:extLst>
          </p:cNvPr>
          <p:cNvSpPr>
            <a:spLocks noGrp="1"/>
          </p:cNvSpPr>
          <p:nvPr>
            <p:ph type="title"/>
          </p:nvPr>
        </p:nvSpPr>
        <p:spPr/>
        <p:txBody>
          <a:bodyPr/>
          <a:lstStyle/>
          <a:p>
            <a:r>
              <a:rPr lang="fr-BE" dirty="0"/>
              <a:t>Philosophie eGov3.0 – Ménage et revenu</a:t>
            </a:r>
          </a:p>
        </p:txBody>
      </p:sp>
      <p:sp>
        <p:nvSpPr>
          <p:cNvPr id="3" name="Espace réservé du contenu 2">
            <a:extLst>
              <a:ext uri="{FF2B5EF4-FFF2-40B4-BE49-F238E27FC236}">
                <a16:creationId xmlns:a16="http://schemas.microsoft.com/office/drawing/2014/main" id="{C91457C5-0796-704B-454F-33A3C4089145}"/>
              </a:ext>
            </a:extLst>
          </p:cNvPr>
          <p:cNvSpPr>
            <a:spLocks noGrp="1"/>
          </p:cNvSpPr>
          <p:nvPr>
            <p:ph idx="1"/>
          </p:nvPr>
        </p:nvSpPr>
        <p:spPr/>
        <p:txBody>
          <a:bodyPr>
            <a:normAutofit/>
          </a:bodyPr>
          <a:lstStyle/>
          <a:p>
            <a:pPr>
              <a:defRPr/>
            </a:pPr>
            <a:r>
              <a:rPr lang="fr-BE"/>
              <a:t>la situation familiale et la composition administrative d'un ménage ne sont pas des concepts neutres</a:t>
            </a:r>
          </a:p>
          <a:p>
            <a:pPr>
              <a:defRPr/>
            </a:pPr>
            <a:r>
              <a:rPr lang="fr-BE"/>
              <a:t>octroi de droits</a:t>
            </a:r>
          </a:p>
          <a:p>
            <a:pPr lvl="1">
              <a:defRPr/>
            </a:pPr>
            <a:r>
              <a:rPr lang="fr-BE" sz="2000"/>
              <a:t>(autrefois surtout) sélectivité catégorielle sur base du statut social</a:t>
            </a:r>
          </a:p>
          <a:p>
            <a:pPr lvl="1">
              <a:defRPr/>
            </a:pPr>
            <a:r>
              <a:rPr lang="fr-BE" sz="2000"/>
              <a:t>de plus en plus sélectivité sur base des revenus/ressources disponibles</a:t>
            </a:r>
          </a:p>
          <a:p>
            <a:pPr>
              <a:defRPr/>
            </a:pPr>
            <a:r>
              <a:rPr lang="fr-BE"/>
              <a:t>développement d'un service modulaire offrant deux fonctionnalités</a:t>
            </a:r>
          </a:p>
          <a:p>
            <a:pPr lvl="1">
              <a:defRPr/>
            </a:pPr>
            <a:r>
              <a:rPr lang="fr-BE" sz="2000"/>
              <a:t>consultation de données factuelles pour une délimitation correcte du ménage</a:t>
            </a:r>
          </a:p>
          <a:p>
            <a:pPr lvl="1">
              <a:defRPr/>
            </a:pPr>
            <a:r>
              <a:rPr lang="fr-BE" sz="2000"/>
              <a:t>consultation des composants de revenu pour chaque membre du ménage, tel que déterminé par la réglementation de l'institution qui effectue la consultation</a:t>
            </a:r>
          </a:p>
          <a:p>
            <a:pPr marL="0" indent="0">
              <a:buNone/>
            </a:pPr>
            <a:endParaRPr lang="nl-BE" dirty="0"/>
          </a:p>
        </p:txBody>
      </p:sp>
      <p:sp>
        <p:nvSpPr>
          <p:cNvPr id="4" name="Espace réservé du numéro de diapositive 3">
            <a:extLst>
              <a:ext uri="{FF2B5EF4-FFF2-40B4-BE49-F238E27FC236}">
                <a16:creationId xmlns:a16="http://schemas.microsoft.com/office/drawing/2014/main" id="{D04ED812-315C-7048-5C95-2D50C90D2E9C}"/>
              </a:ext>
            </a:extLst>
          </p:cNvPr>
          <p:cNvSpPr>
            <a:spLocks noGrp="1"/>
          </p:cNvSpPr>
          <p:nvPr>
            <p:ph type="sldNum" sz="quarter" idx="12"/>
          </p:nvPr>
        </p:nvSpPr>
        <p:spPr/>
        <p:txBody>
          <a:bodyPr/>
          <a:lstStyle/>
          <a:p>
            <a:fld id="{4ABFC991-18F6-485A-BE0B-9061B9D5CD41}" type="slidenum">
              <a:rPr lang="en-US" smtClean="0"/>
              <a:pPr/>
              <a:t>40</a:t>
            </a:fld>
            <a:endParaRPr lang="en-US"/>
          </a:p>
        </p:txBody>
      </p:sp>
    </p:spTree>
    <p:extLst>
      <p:ext uri="{BB962C8B-B14F-4D97-AF65-F5344CB8AC3E}">
        <p14:creationId xmlns:p14="http://schemas.microsoft.com/office/powerpoint/2010/main" val="3016696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8FFEA-360A-6D54-9424-5A166627C5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97D630-AB00-7B19-49C9-48C95E82E96A}"/>
              </a:ext>
            </a:extLst>
          </p:cNvPr>
          <p:cNvSpPr>
            <a:spLocks noGrp="1"/>
          </p:cNvSpPr>
          <p:nvPr>
            <p:ph type="title"/>
          </p:nvPr>
        </p:nvSpPr>
        <p:spPr/>
        <p:txBody>
          <a:bodyPr>
            <a:normAutofit/>
          </a:bodyPr>
          <a:lstStyle/>
          <a:p>
            <a:r>
              <a:rPr lang="fr-BE" dirty="0"/>
              <a:t>Philosophie eGov3.0 – Ménage et revenu</a:t>
            </a:r>
          </a:p>
        </p:txBody>
      </p:sp>
      <p:sp>
        <p:nvSpPr>
          <p:cNvPr id="3" name="Espace réservé du contenu 2">
            <a:extLst>
              <a:ext uri="{FF2B5EF4-FFF2-40B4-BE49-F238E27FC236}">
                <a16:creationId xmlns:a16="http://schemas.microsoft.com/office/drawing/2014/main" id="{7181B070-7E98-88EB-22A2-F1BFD9C26F5B}"/>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BE"/>
              <a:t>l’accès au service est protégé</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fr-BE" sz="1600"/>
              <a:t>au niveau juridique </a:t>
            </a:r>
            <a:r>
              <a:rPr lang="fr-BE" sz="1600">
                <a:sym typeface="Wingdings" panose="05000000000000000000" pitchFamily="2" charset="2"/>
              </a:rPr>
              <a:t></a:t>
            </a:r>
            <a:r>
              <a:rPr lang="fr-BE" sz="1600"/>
              <a:t> délibération du Comité de sécurité de l'information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fr-BE" sz="1600"/>
              <a:t>au niveau opérationnel </a:t>
            </a:r>
            <a:r>
              <a:rPr lang="fr-BE" sz="1600">
                <a:sym typeface="Wingdings" panose="05000000000000000000" pitchFamily="2" charset="2"/>
              </a:rPr>
              <a:t></a:t>
            </a:r>
            <a:r>
              <a:rPr lang="fr-BE" sz="1600"/>
              <a:t> intégration préalable dans le répertoire des personnes de la BCSS avant de pouvoir consulter les composants de salaire</a:t>
            </a:r>
          </a:p>
          <a:p>
            <a:pPr>
              <a:lnSpc>
                <a:spcPct val="100000"/>
              </a:lnSpc>
              <a:defRPr/>
            </a:pPr>
            <a:r>
              <a:rPr lang="fr-BE"/>
              <a:t>valeur ajoutée pour le citoyen</a:t>
            </a:r>
          </a:p>
          <a:p>
            <a:pPr marL="540000" lvl="1" indent="-180000">
              <a:lnSpc>
                <a:spcPct val="100000"/>
              </a:lnSpc>
              <a:buFont typeface="Calibri" panose="020F0502020204030204" pitchFamily="34" charset="0"/>
              <a:buChar char="-"/>
              <a:defRPr/>
            </a:pPr>
            <a:r>
              <a:rPr lang="fr-BE" sz="1600"/>
              <a:t>les droits sont d’emblée accordés correctement (« first time right »)</a:t>
            </a:r>
          </a:p>
          <a:p>
            <a:pPr marL="540000" lvl="1" indent="-180000">
              <a:lnSpc>
                <a:spcPct val="100000"/>
              </a:lnSpc>
              <a:buFont typeface="Calibri" panose="020F0502020204030204" pitchFamily="34" charset="0"/>
              <a:buChar char="-"/>
              <a:defRPr/>
            </a:pPr>
            <a:r>
              <a:rPr lang="fr-BE" sz="1600"/>
              <a:t>les droits sont accordés plus rapidement (« nearly real time »)</a:t>
            </a:r>
          </a:p>
          <a:p>
            <a:pPr marL="540000" lvl="1" indent="-180000">
              <a:lnSpc>
                <a:spcPct val="100000"/>
              </a:lnSpc>
              <a:buFont typeface="Calibri" panose="020F0502020204030204" pitchFamily="34" charset="0"/>
              <a:buChar char="-"/>
              <a:defRPr/>
            </a:pPr>
            <a:r>
              <a:rPr lang="fr-BE" sz="1600"/>
              <a:t>favorise la poursuite de l’automatisation de l’octroi de droits</a:t>
            </a:r>
          </a:p>
          <a:p>
            <a:pPr marL="540000" lvl="1" indent="-180000">
              <a:lnSpc>
                <a:spcPct val="100000"/>
              </a:lnSpc>
              <a:buFont typeface="Calibri" panose="020F0502020204030204" pitchFamily="34" charset="0"/>
              <a:buChar char="-"/>
              <a:defRPr/>
            </a:pPr>
            <a:r>
              <a:rPr lang="fr-BE" sz="1600"/>
              <a:t>évite les contacts inutiles avec le citoyen</a:t>
            </a:r>
          </a:p>
          <a:p>
            <a:pPr marR="0" lvl="0" fontAlgn="auto">
              <a:lnSpc>
                <a:spcPct val="110000"/>
              </a:lnSpc>
              <a:spcAft>
                <a:spcPts val="0"/>
              </a:spcAft>
              <a:buClrTx/>
              <a:buSzTx/>
              <a:tabLst/>
              <a:defRPr/>
            </a:pPr>
            <a:r>
              <a:rPr lang="fr-BE"/>
              <a:t>valeur ajoutée pour les institutions</a:t>
            </a:r>
          </a:p>
          <a:p>
            <a:pPr marL="540000" marR="0" lvl="1" indent="-180000" algn="l" defTabSz="914400" rtl="0" eaLnBrk="1" fontAlgn="auto" latinLnBrk="0" hangingPunct="1">
              <a:lnSpc>
                <a:spcPct val="100000"/>
              </a:lnSpc>
              <a:spcBef>
                <a:spcPts val="500"/>
              </a:spcBef>
              <a:spcAft>
                <a:spcPts val="0"/>
              </a:spcAft>
              <a:buClrTx/>
              <a:buSzTx/>
              <a:buFont typeface="Calibri" panose="020F0502020204030204" pitchFamily="34" charset="0"/>
              <a:buChar char="-"/>
              <a:tabLst/>
              <a:defRPr/>
            </a:pPr>
            <a:r>
              <a:rPr lang="fr-BE" sz="1600"/>
              <a:t>bon rapport coût/efficacité</a:t>
            </a:r>
          </a:p>
          <a:p>
            <a:pPr marL="540000" lvl="1" indent="-180000">
              <a:lnSpc>
                <a:spcPct val="110000"/>
              </a:lnSpc>
              <a:buFont typeface="Calibri" panose="020F0502020204030204" pitchFamily="34" charset="0"/>
              <a:buChar char="-"/>
              <a:defRPr/>
            </a:pPr>
            <a:r>
              <a:rPr lang="fr-BE" sz="1600"/>
              <a:t>font appel à un seul service central modulaire</a:t>
            </a:r>
          </a:p>
          <a:p>
            <a:pPr marL="540000" lvl="1" indent="-180000">
              <a:lnSpc>
                <a:spcPct val="110000"/>
              </a:lnSpc>
              <a:buFont typeface="Calibri" panose="020F0502020204030204" pitchFamily="34" charset="0"/>
              <a:buChar char="-"/>
              <a:defRPr/>
            </a:pPr>
            <a:r>
              <a:rPr lang="fr-BE" sz="1600"/>
              <a:t>ne doivent pas chacun implémenter et entretenir la logique</a:t>
            </a:r>
          </a:p>
          <a:p>
            <a:pPr marL="540000" lvl="1" indent="-180000">
              <a:lnSpc>
                <a:spcPct val="110000"/>
              </a:lnSpc>
              <a:buFont typeface="Calibri" panose="020F0502020204030204" pitchFamily="34" charset="0"/>
              <a:buChar char="-"/>
              <a:defRPr/>
            </a:pPr>
            <a:r>
              <a:rPr lang="fr-BE" sz="1600"/>
              <a:t>optimisation et automatisation des processus décisionnels</a:t>
            </a:r>
          </a:p>
        </p:txBody>
      </p:sp>
      <p:sp>
        <p:nvSpPr>
          <p:cNvPr id="4" name="Espace réservé du numéro de diapositive 3">
            <a:extLst>
              <a:ext uri="{FF2B5EF4-FFF2-40B4-BE49-F238E27FC236}">
                <a16:creationId xmlns:a16="http://schemas.microsoft.com/office/drawing/2014/main" id="{A610C90B-AA94-594B-7F15-A18BE36BECA3}"/>
              </a:ext>
            </a:extLst>
          </p:cNvPr>
          <p:cNvSpPr>
            <a:spLocks noGrp="1"/>
          </p:cNvSpPr>
          <p:nvPr>
            <p:ph type="sldNum" sz="quarter" idx="12"/>
          </p:nvPr>
        </p:nvSpPr>
        <p:spPr/>
        <p:txBody>
          <a:bodyPr/>
          <a:lstStyle/>
          <a:p>
            <a:fld id="{4ABFC991-18F6-485A-BE0B-9061B9D5CD41}" type="slidenum">
              <a:rPr lang="en-US" smtClean="0"/>
              <a:pPr/>
              <a:t>41</a:t>
            </a:fld>
            <a:endParaRPr lang="en-US"/>
          </a:p>
        </p:txBody>
      </p:sp>
    </p:spTree>
    <p:extLst>
      <p:ext uri="{BB962C8B-B14F-4D97-AF65-F5344CB8AC3E}">
        <p14:creationId xmlns:p14="http://schemas.microsoft.com/office/powerpoint/2010/main" val="1192483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A5D3E-F0D7-0B2A-D0A0-02F8E53CA4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6BAF78-99D4-DA90-535B-0C7F18BBD642}"/>
              </a:ext>
            </a:extLst>
          </p:cNvPr>
          <p:cNvSpPr>
            <a:spLocks noGrp="1"/>
          </p:cNvSpPr>
          <p:nvPr>
            <p:ph type="title"/>
          </p:nvPr>
        </p:nvSpPr>
        <p:spPr/>
        <p:txBody>
          <a:bodyPr>
            <a:normAutofit/>
          </a:bodyPr>
          <a:lstStyle/>
          <a:p>
            <a:r>
              <a:rPr lang="fr-BE" dirty="0"/>
              <a:t>Philosophie</a:t>
            </a:r>
            <a:r>
              <a:rPr lang="en-BE" dirty="0"/>
              <a:t> </a:t>
            </a:r>
            <a:r>
              <a:rPr lang="fr-BE" dirty="0"/>
              <a:t>eGov3.0 – Mandats citoyen</a:t>
            </a:r>
          </a:p>
        </p:txBody>
      </p:sp>
      <p:sp>
        <p:nvSpPr>
          <p:cNvPr id="3" name="Espace réservé du contenu 2">
            <a:extLst>
              <a:ext uri="{FF2B5EF4-FFF2-40B4-BE49-F238E27FC236}">
                <a16:creationId xmlns:a16="http://schemas.microsoft.com/office/drawing/2014/main" id="{05B362B3-82B0-063B-F219-B54A7CF1A06C}"/>
              </a:ext>
            </a:extLst>
          </p:cNvPr>
          <p:cNvSpPr>
            <a:spLocks noGrp="1"/>
          </p:cNvSpPr>
          <p:nvPr>
            <p:ph idx="1"/>
          </p:nvPr>
        </p:nvSpPr>
        <p:spPr/>
        <p:txBody>
          <a:bodyPr>
            <a:normAutofit/>
          </a:bodyPr>
          <a:lstStyle/>
          <a:p>
            <a:r>
              <a:rPr lang="fr-BE"/>
              <a:t>qu’est-ce qu’un mandat citoyen</a:t>
            </a:r>
          </a:p>
          <a:p>
            <a:pPr lvl="1"/>
            <a:r>
              <a:rPr lang="fr-BE"/>
              <a:t>un accord entre un citoyen (mandant) et une instance tierce (mandataire)</a:t>
            </a:r>
          </a:p>
          <a:p>
            <a:pPr lvl="1"/>
            <a:r>
              <a:rPr lang="fr-BE"/>
              <a:t>règle l’accès aux données à caractère personnel concernant le citoyen et leur traitement par l'instance tierce </a:t>
            </a:r>
          </a:p>
          <a:p>
            <a:pPr lvl="1"/>
            <a:r>
              <a:rPr lang="fr-BE"/>
              <a:t>pour une finalité déterminée</a:t>
            </a:r>
          </a:p>
          <a:p>
            <a:pPr lvl="1"/>
            <a:r>
              <a:rPr lang="fr-BE"/>
              <a:t>limité dans le temps</a:t>
            </a:r>
          </a:p>
          <a:p>
            <a:pPr lvl="1"/>
            <a:r>
              <a:rPr lang="fr-BE"/>
              <a:t>le citoyen peut à tout moment y mettre fin</a:t>
            </a:r>
          </a:p>
          <a:p>
            <a:r>
              <a:rPr lang="fr-BE"/>
              <a:t>3 types de mandats</a:t>
            </a:r>
          </a:p>
          <a:p>
            <a:pPr lvl="1"/>
            <a:r>
              <a:rPr lang="fr-BE"/>
              <a:t>type I = utilisation de données citoyen d'une entité par une autre entité au sein d'un cadre légal → modèle BCSS classique (délibération, utilisation du répertoire des personnes)</a:t>
            </a:r>
          </a:p>
          <a:p>
            <a:pPr lvl="1"/>
            <a:r>
              <a:rPr lang="fr-BE"/>
              <a:t>type II = utilisation de données citoyen d'une entité par une autre entité en dehors d’un cadre légal</a:t>
            </a:r>
          </a:p>
          <a:p>
            <a:pPr lvl="1"/>
            <a:r>
              <a:rPr lang="fr-BE"/>
              <a:t>type III = accès aux applications des IPSS/autorités par un autre citoyen que le citoyen lui-même</a:t>
            </a:r>
          </a:p>
        </p:txBody>
      </p:sp>
      <p:sp>
        <p:nvSpPr>
          <p:cNvPr id="4" name="Espace réservé du numéro de diapositive 3">
            <a:extLst>
              <a:ext uri="{FF2B5EF4-FFF2-40B4-BE49-F238E27FC236}">
                <a16:creationId xmlns:a16="http://schemas.microsoft.com/office/drawing/2014/main" id="{1AE99D13-5D8B-7506-823A-D8F592443374}"/>
              </a:ext>
            </a:extLst>
          </p:cNvPr>
          <p:cNvSpPr>
            <a:spLocks noGrp="1"/>
          </p:cNvSpPr>
          <p:nvPr>
            <p:ph type="sldNum" sz="quarter" idx="12"/>
          </p:nvPr>
        </p:nvSpPr>
        <p:spPr/>
        <p:txBody>
          <a:bodyPr/>
          <a:lstStyle/>
          <a:p>
            <a:fld id="{4ABFC991-18F6-485A-BE0B-9061B9D5CD41}" type="slidenum">
              <a:rPr lang="en-US" smtClean="0"/>
              <a:pPr/>
              <a:t>42</a:t>
            </a:fld>
            <a:endParaRPr lang="en-US"/>
          </a:p>
        </p:txBody>
      </p:sp>
    </p:spTree>
    <p:extLst>
      <p:ext uri="{BB962C8B-B14F-4D97-AF65-F5344CB8AC3E}">
        <p14:creationId xmlns:p14="http://schemas.microsoft.com/office/powerpoint/2010/main" val="5328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7950-E46D-3393-F937-8DD0E5CF1C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161AEF-13CA-2FFB-8106-AD7D1F2F7729}"/>
              </a:ext>
            </a:extLst>
          </p:cNvPr>
          <p:cNvSpPr>
            <a:spLocks noGrp="1"/>
          </p:cNvSpPr>
          <p:nvPr>
            <p:ph type="title"/>
          </p:nvPr>
        </p:nvSpPr>
        <p:spPr/>
        <p:txBody>
          <a:bodyPr>
            <a:normAutofit/>
          </a:bodyPr>
          <a:lstStyle/>
          <a:p>
            <a:r>
              <a:rPr lang="fr-BE" dirty="0"/>
              <a:t>Philosophie eGov3.0 – Mandats citoyen</a:t>
            </a:r>
          </a:p>
        </p:txBody>
      </p:sp>
      <p:sp>
        <p:nvSpPr>
          <p:cNvPr id="3" name="Espace réservé du contenu 2">
            <a:extLst>
              <a:ext uri="{FF2B5EF4-FFF2-40B4-BE49-F238E27FC236}">
                <a16:creationId xmlns:a16="http://schemas.microsoft.com/office/drawing/2014/main" id="{249E833B-0C81-A268-EB41-15369349DFCA}"/>
              </a:ext>
            </a:extLst>
          </p:cNvPr>
          <p:cNvSpPr>
            <a:spLocks noGrp="1"/>
          </p:cNvSpPr>
          <p:nvPr>
            <p:ph idx="1"/>
          </p:nvPr>
        </p:nvSpPr>
        <p:spPr/>
        <p:txBody>
          <a:bodyPr>
            <a:normAutofit/>
          </a:bodyPr>
          <a:lstStyle/>
          <a:p>
            <a:r>
              <a:rPr lang="fr-BE"/>
              <a:t>par un citoyen à une institution en dehors d'une mission légale (type II)</a:t>
            </a:r>
          </a:p>
          <a:p>
            <a:pPr lvl="1"/>
            <a:r>
              <a:rPr lang="fr-BE"/>
              <a:t>premier cas d’utilisation « données précontractuelles » en production depuis début 2025</a:t>
            </a:r>
          </a:p>
          <a:p>
            <a:pPr lvl="1"/>
            <a:r>
              <a:rPr lang="fr-BE"/>
              <a:t>porte sur la communication de certaines données à caractère personnel par l’ONSS à des employeurs potentiels afin de vérifier pendant la phase précontractuelle si certaines réglementations en matière de cotisations sociales (flexi-job, étudiant,...) sont applicables en cas d’engagement de l’intéressé </a:t>
            </a:r>
          </a:p>
          <a:p>
            <a:r>
              <a:rPr lang="fr-BE"/>
              <a:t>par un citoyen à un autre citoyen (type III)</a:t>
            </a:r>
          </a:p>
          <a:p>
            <a:pPr lvl="1"/>
            <a:r>
              <a:rPr lang="fr-BE"/>
              <a:t>lorsqu’ils accomplissent des démarches sur des plateformes en ligne des autorités, certains citoyens peuvent avoir besoin d’aide de personnes de confiance</a:t>
            </a:r>
          </a:p>
          <a:p>
            <a:pPr lvl="1"/>
            <a:r>
              <a:rPr lang="fr-BE"/>
              <a:t>le citoyen est libre de choisir la personne qui l’aidera</a:t>
            </a:r>
          </a:p>
          <a:p>
            <a:pPr lvl="1"/>
            <a:r>
              <a:rPr lang="fr-BE"/>
              <a:t>demande concrète de l’ONEm de mettre en œuvre les mandats citoyen-citoyen pour aider à compléter la carte eC3.2 (carte de contrôle chômage temporaire)</a:t>
            </a:r>
          </a:p>
          <a:p>
            <a:pPr lvl="1"/>
            <a:r>
              <a:rPr lang="fr-BE"/>
              <a:t>demande concrète du SPF Sécurité sociale pour la gestion du droit de stationnement numérique pour les personnes en situation de handicap</a:t>
            </a:r>
          </a:p>
          <a:p>
            <a:endParaRPr lang="nl-BE" dirty="0"/>
          </a:p>
        </p:txBody>
      </p:sp>
      <p:sp>
        <p:nvSpPr>
          <p:cNvPr id="4" name="Espace réservé du numéro de diapositive 3">
            <a:extLst>
              <a:ext uri="{FF2B5EF4-FFF2-40B4-BE49-F238E27FC236}">
                <a16:creationId xmlns:a16="http://schemas.microsoft.com/office/drawing/2014/main" id="{743DAA1E-780E-94F3-4506-DD426CA17932}"/>
              </a:ext>
            </a:extLst>
          </p:cNvPr>
          <p:cNvSpPr>
            <a:spLocks noGrp="1"/>
          </p:cNvSpPr>
          <p:nvPr>
            <p:ph type="sldNum" sz="quarter" idx="12"/>
          </p:nvPr>
        </p:nvSpPr>
        <p:spPr/>
        <p:txBody>
          <a:bodyPr/>
          <a:lstStyle/>
          <a:p>
            <a:fld id="{4ABFC991-18F6-485A-BE0B-9061B9D5CD41}" type="slidenum">
              <a:rPr lang="en-US" smtClean="0"/>
              <a:pPr/>
              <a:t>43</a:t>
            </a:fld>
            <a:endParaRPr lang="en-US"/>
          </a:p>
        </p:txBody>
      </p:sp>
    </p:spTree>
    <p:extLst>
      <p:ext uri="{BB962C8B-B14F-4D97-AF65-F5344CB8AC3E}">
        <p14:creationId xmlns:p14="http://schemas.microsoft.com/office/powerpoint/2010/main" val="524264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7E3E7-E045-2ABD-C847-F1CE2B15FE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624B62-A370-A56F-FD35-232ECA9D62AA}"/>
              </a:ext>
            </a:extLst>
          </p:cNvPr>
          <p:cNvSpPr>
            <a:spLocks noGrp="1"/>
          </p:cNvSpPr>
          <p:nvPr>
            <p:ph type="title"/>
          </p:nvPr>
        </p:nvSpPr>
        <p:spPr/>
        <p:txBody>
          <a:bodyPr>
            <a:normAutofit/>
          </a:bodyPr>
          <a:lstStyle/>
          <a:p>
            <a:r>
              <a:rPr lang="fr-BE" dirty="0"/>
              <a:t>Philosophie</a:t>
            </a:r>
            <a:r>
              <a:rPr lang="en-BE" dirty="0"/>
              <a:t> </a:t>
            </a:r>
            <a:r>
              <a:rPr lang="fr-BE" dirty="0"/>
              <a:t>eGov3.0 – Mandats citoyen type III</a:t>
            </a:r>
          </a:p>
        </p:txBody>
      </p:sp>
      <p:sp>
        <p:nvSpPr>
          <p:cNvPr id="3" name="Espace réservé du contenu 2">
            <a:extLst>
              <a:ext uri="{FF2B5EF4-FFF2-40B4-BE49-F238E27FC236}">
                <a16:creationId xmlns:a16="http://schemas.microsoft.com/office/drawing/2014/main" id="{03847A8B-CC81-06DC-47B3-841C5FEFFEF4}"/>
              </a:ext>
            </a:extLst>
          </p:cNvPr>
          <p:cNvSpPr>
            <a:spLocks noGrp="1"/>
          </p:cNvSpPr>
          <p:nvPr>
            <p:ph idx="1"/>
          </p:nvPr>
        </p:nvSpPr>
        <p:spPr/>
        <p:txBody>
          <a:bodyPr>
            <a:normAutofit/>
          </a:bodyPr>
          <a:lstStyle/>
          <a:p>
            <a:pPr lvl="1"/>
            <a:r>
              <a:rPr lang="fr-BE"/>
              <a:t>cadre juridique très similaire à celui des mandats de type II </a:t>
            </a:r>
          </a:p>
          <a:p>
            <a:pPr marL="672375" lvl="2" indent="-180975">
              <a:lnSpc>
                <a:spcPct val="120000"/>
              </a:lnSpc>
              <a:spcBef>
                <a:spcPts val="0"/>
              </a:spcBef>
            </a:pPr>
            <a:r>
              <a:rPr lang="fr-BE"/>
              <a:t>le Comité de sécurité de l’information définit, à partir de bonnes pratiques, un cadre général auquel chaque mandat de type III doit répondre</a:t>
            </a:r>
          </a:p>
          <a:p>
            <a:pPr marL="672375" lvl="2" indent="-180975">
              <a:lnSpc>
                <a:spcPct val="120000"/>
              </a:lnSpc>
              <a:spcBef>
                <a:spcPts val="0"/>
              </a:spcBef>
            </a:pPr>
            <a:r>
              <a:rPr lang="fr-BE"/>
              <a:t>par mandat de type III, le Comité de gestion compétent formulera une proposition quant à l’accès qui est nécessaire pour quelles données et quel service</a:t>
            </a:r>
          </a:p>
          <a:p>
            <a:pPr marL="672375" lvl="2" indent="-180975">
              <a:lnSpc>
                <a:spcPct val="120000"/>
              </a:lnSpc>
              <a:spcBef>
                <a:spcPts val="0"/>
              </a:spcBef>
            </a:pPr>
            <a:r>
              <a:rPr lang="fr-BE"/>
              <a:t>cette proposition est soumise au CSI et définit :</a:t>
            </a:r>
          </a:p>
          <a:p>
            <a:pPr marL="1087438" lvl="2" indent="-173038">
              <a:lnSpc>
                <a:spcPct val="120000"/>
              </a:lnSpc>
              <a:spcBef>
                <a:spcPts val="0"/>
              </a:spcBef>
            </a:pPr>
            <a:r>
              <a:rPr lang="fr-BE"/>
              <a:t>les catégories de données concernées</a:t>
            </a:r>
          </a:p>
          <a:p>
            <a:pPr marL="1087438" lvl="2" indent="-173038">
              <a:lnSpc>
                <a:spcPct val="120000"/>
              </a:lnSpc>
              <a:spcBef>
                <a:spcPts val="0"/>
              </a:spcBef>
            </a:pPr>
            <a:r>
              <a:rPr lang="fr-BE"/>
              <a:t>les fonctionnalités proposées</a:t>
            </a:r>
          </a:p>
          <a:p>
            <a:pPr marL="1087438" lvl="2" indent="-173038">
              <a:lnSpc>
                <a:spcPct val="120000"/>
              </a:lnSpc>
              <a:spcBef>
                <a:spcPts val="0"/>
              </a:spcBef>
            </a:pPr>
            <a:r>
              <a:rPr lang="fr-BE"/>
              <a:t>la durée du mandat</a:t>
            </a:r>
          </a:p>
          <a:p>
            <a:pPr marL="1087438" lvl="2" indent="-173038">
              <a:lnSpc>
                <a:spcPct val="120000"/>
              </a:lnSpc>
              <a:spcBef>
                <a:spcPts val="0"/>
              </a:spcBef>
            </a:pPr>
            <a:r>
              <a:rPr lang="fr-BE"/>
              <a:t>les finalités pour lesquelles le mandat est octroyé</a:t>
            </a:r>
          </a:p>
          <a:p>
            <a:pPr marL="672375" lvl="2" indent="-180975">
              <a:lnSpc>
                <a:spcPct val="120000"/>
              </a:lnSpc>
              <a:spcBef>
                <a:spcPts val="0"/>
              </a:spcBef>
            </a:pPr>
            <a:r>
              <a:rPr lang="fr-BE"/>
              <a:t>l'accès aux services peut être regroupé par thèmes (clusters) lorsque cela est utile pour le soutien envisagé</a:t>
            </a:r>
          </a:p>
          <a:p>
            <a:pPr marL="672375" lvl="2" indent="-180975">
              <a:lnSpc>
                <a:spcPct val="120000"/>
              </a:lnSpc>
              <a:spcBef>
                <a:spcPts val="0"/>
              </a:spcBef>
            </a:pPr>
            <a:r>
              <a:rPr lang="fr-BE"/>
              <a:t>le tiers qui souhaite avoir recours aux possibilités prévues dans la délibération doit explicitement accepter les conditions d’utilisation qui découlent du Cadre général et, le cas échéant, celles qui découlent des modalités spécifiques</a:t>
            </a:r>
          </a:p>
        </p:txBody>
      </p:sp>
      <p:sp>
        <p:nvSpPr>
          <p:cNvPr id="4" name="Espace réservé du numéro de diapositive 3">
            <a:extLst>
              <a:ext uri="{FF2B5EF4-FFF2-40B4-BE49-F238E27FC236}">
                <a16:creationId xmlns:a16="http://schemas.microsoft.com/office/drawing/2014/main" id="{EE1D6301-864B-44C3-3A04-F5370F8F42F1}"/>
              </a:ext>
            </a:extLst>
          </p:cNvPr>
          <p:cNvSpPr>
            <a:spLocks noGrp="1"/>
          </p:cNvSpPr>
          <p:nvPr>
            <p:ph type="sldNum" sz="quarter" idx="12"/>
          </p:nvPr>
        </p:nvSpPr>
        <p:spPr/>
        <p:txBody>
          <a:bodyPr/>
          <a:lstStyle/>
          <a:p>
            <a:fld id="{4ABFC991-18F6-485A-BE0B-9061B9D5CD41}" type="slidenum">
              <a:rPr lang="en-US" smtClean="0"/>
              <a:pPr/>
              <a:t>44</a:t>
            </a:fld>
            <a:endParaRPr lang="en-US"/>
          </a:p>
        </p:txBody>
      </p:sp>
    </p:spTree>
    <p:extLst>
      <p:ext uri="{BB962C8B-B14F-4D97-AF65-F5344CB8AC3E}">
        <p14:creationId xmlns:p14="http://schemas.microsoft.com/office/powerpoint/2010/main" val="328643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5.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Projets</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2" name="Espace réservé du numéro de diapositive 1">
            <a:extLst>
              <a:ext uri="{FF2B5EF4-FFF2-40B4-BE49-F238E27FC236}">
                <a16:creationId xmlns:a16="http://schemas.microsoft.com/office/drawing/2014/main" id="{2C8510DB-5AF6-D247-70E8-DE58DAD0A1EF}"/>
              </a:ext>
            </a:extLst>
          </p:cNvPr>
          <p:cNvSpPr>
            <a:spLocks noGrp="1"/>
          </p:cNvSpPr>
          <p:nvPr>
            <p:ph type="sldNum" sz="quarter" idx="12"/>
          </p:nvPr>
        </p:nvSpPr>
        <p:spPr/>
        <p:txBody>
          <a:bodyPr/>
          <a:lstStyle/>
          <a:p>
            <a:fld id="{FF9E0EB1-AE04-4E54-BA55-36539836E3BB}" type="slidenum">
              <a:rPr lang="en-US" smtClean="0"/>
              <a:t>45</a:t>
            </a:fld>
            <a:endParaRPr lang="en-US"/>
          </a:p>
        </p:txBody>
      </p:sp>
    </p:spTree>
    <p:extLst>
      <p:ext uri="{BB962C8B-B14F-4D97-AF65-F5344CB8AC3E}">
        <p14:creationId xmlns:p14="http://schemas.microsoft.com/office/powerpoint/2010/main" val="954819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68D9A-8430-B991-7B90-7413B49DB51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FCF794A-D460-5C4F-42B1-1522B13D4460}"/>
              </a:ext>
            </a:extLst>
          </p:cNvPr>
          <p:cNvSpPr>
            <a:spLocks noGrp="1"/>
          </p:cNvSpPr>
          <p:nvPr>
            <p:ph type="sldNum" sz="quarter" idx="12"/>
          </p:nvPr>
        </p:nvSpPr>
        <p:spPr/>
        <p:txBody>
          <a:bodyPr/>
          <a:lstStyle/>
          <a:p>
            <a:fld id="{4ABFC991-18F6-485A-BE0B-9061B9D5CD41}" type="slidenum">
              <a:rPr lang="en-US" smtClean="0"/>
              <a:pPr/>
              <a:t>46</a:t>
            </a:fld>
            <a:endParaRPr lang="en-US" dirty="0"/>
          </a:p>
        </p:txBody>
      </p:sp>
      <p:sp>
        <p:nvSpPr>
          <p:cNvPr id="6" name="Espace réservé du contenu 5">
            <a:extLst>
              <a:ext uri="{FF2B5EF4-FFF2-40B4-BE49-F238E27FC236}">
                <a16:creationId xmlns:a16="http://schemas.microsoft.com/office/drawing/2014/main" id="{66995B6A-56B6-B0C0-F3FD-317870F53F97}"/>
              </a:ext>
            </a:extLst>
          </p:cNvPr>
          <p:cNvSpPr>
            <a:spLocks noGrp="1"/>
          </p:cNvSpPr>
          <p:nvPr>
            <p:ph idx="1"/>
          </p:nvPr>
        </p:nvSpPr>
        <p:spPr/>
        <p:txBody>
          <a:bodyPr>
            <a:normAutofit/>
          </a:bodyPr>
          <a:lstStyle/>
          <a:p>
            <a:pPr marL="0" indent="0">
              <a:buNone/>
            </a:pPr>
            <a:r>
              <a:rPr lang="en-BE" sz="3000" dirty="0">
                <a:solidFill>
                  <a:srgbClr val="384653"/>
                </a:solidFill>
              </a:rPr>
              <a:t>2</a:t>
            </a:r>
            <a:r>
              <a:rPr lang="en-BE" sz="3000" dirty="0">
                <a:solidFill>
                  <a:srgbClr val="374646"/>
                </a:solidFill>
              </a:rPr>
              <a:t>02</a:t>
            </a:r>
            <a:r>
              <a:rPr lang="en-BE" sz="3000" dirty="0">
                <a:solidFill>
                  <a:srgbClr val="384653"/>
                </a:solidFill>
              </a:rPr>
              <a:t>5</a:t>
            </a:r>
          </a:p>
          <a:p>
            <a:pPr marL="271463" lvl="1" indent="-271463"/>
            <a:r>
              <a:rPr lang="fr-BE" b="1" dirty="0"/>
              <a:t>432</a:t>
            </a:r>
            <a:r>
              <a:rPr lang="fr-BE" dirty="0"/>
              <a:t> demandes de projets prioritaires et change </a:t>
            </a:r>
            <a:r>
              <a:rPr lang="fr-BE" dirty="0" err="1"/>
              <a:t>requests</a:t>
            </a:r>
            <a:r>
              <a:rPr lang="fr-BE" dirty="0"/>
              <a:t> ont été exécutés</a:t>
            </a:r>
          </a:p>
          <a:p>
            <a:pPr marL="271463" lvl="1" indent="-271463"/>
            <a:endParaRPr lang="en-BE" dirty="0"/>
          </a:p>
          <a:p>
            <a:pPr marL="0" marR="0" lvl="0" indent="0" fontAlgn="auto">
              <a:spcAft>
                <a:spcPts val="0"/>
              </a:spcAft>
              <a:buClrTx/>
              <a:buSzTx/>
              <a:buNone/>
              <a:tabLst/>
              <a:defRPr/>
            </a:pPr>
            <a:r>
              <a:rPr lang="en-BE" sz="3000" dirty="0">
                <a:solidFill>
                  <a:srgbClr val="384653"/>
                </a:solidFill>
              </a:rPr>
              <a:t>2026</a:t>
            </a:r>
          </a:p>
          <a:p>
            <a:pPr marL="238115" lvl="0" indent="-238115">
              <a:lnSpc>
                <a:spcPct val="100000"/>
              </a:lnSpc>
              <a:spcBef>
                <a:spcPts val="0"/>
              </a:spcBef>
              <a:defRPr/>
            </a:pPr>
            <a:r>
              <a:rPr lang="fr-BE" sz="2000" dirty="0">
                <a:solidFill>
                  <a:srgbClr val="384653"/>
                </a:solidFill>
                <a:latin typeface="Calibri" panose="020F0502020204030204"/>
                <a:ea typeface="Calibri"/>
              </a:rPr>
              <a:t>portfolio consolidé </a:t>
            </a:r>
            <a:br>
              <a:rPr lang="fr-BE" sz="2000" dirty="0">
                <a:solidFill>
                  <a:srgbClr val="384653"/>
                </a:solidFill>
                <a:latin typeface="Calibri" panose="020F0502020204030204"/>
                <a:ea typeface="Calibri"/>
              </a:rPr>
            </a:br>
            <a:r>
              <a:rPr lang="fr-BE" sz="2000" dirty="0">
                <a:solidFill>
                  <a:srgbClr val="384653"/>
                </a:solidFill>
                <a:latin typeface="Calibri" panose="020F0502020204030204"/>
                <a:ea typeface="Calibri"/>
              </a:rPr>
              <a:t>de </a:t>
            </a:r>
            <a:r>
              <a:rPr lang="fr-BE" sz="2000" b="1" dirty="0">
                <a:solidFill>
                  <a:srgbClr val="24445C"/>
                </a:solidFill>
                <a:latin typeface="Calibri" panose="020F0502020204030204" pitchFamily="34" charset="0"/>
                <a:ea typeface="Calibri"/>
                <a:cs typeface="Calibri" panose="020F0502020204030204" pitchFamily="34" charset="0"/>
              </a:rPr>
              <a:t>138</a:t>
            </a:r>
            <a:r>
              <a:rPr lang="fr-BE" sz="2000" dirty="0">
                <a:solidFill>
                  <a:srgbClr val="384653"/>
                </a:solidFill>
                <a:latin typeface="Calibri" panose="020F0502020204030204"/>
                <a:ea typeface="Calibri"/>
              </a:rPr>
              <a:t> demandes</a:t>
            </a:r>
          </a:p>
          <a:p>
            <a:pPr marL="238115" lvl="0" indent="-238115">
              <a:lnSpc>
                <a:spcPct val="100000"/>
              </a:lnSpc>
              <a:spcBef>
                <a:spcPts val="0"/>
              </a:spcBef>
              <a:defRPr/>
            </a:pPr>
            <a:r>
              <a:rPr lang="fr-BE" sz="2000" dirty="0">
                <a:solidFill>
                  <a:srgbClr val="384653"/>
                </a:solidFill>
                <a:latin typeface="Calibri" panose="020F0502020204030204"/>
                <a:ea typeface="Calibri"/>
              </a:rPr>
              <a:t>disponible sur la page </a:t>
            </a:r>
            <a:br>
              <a:rPr lang="fr-BE" sz="2000" dirty="0">
                <a:solidFill>
                  <a:srgbClr val="384653"/>
                </a:solidFill>
                <a:latin typeface="Calibri" panose="020F0502020204030204"/>
                <a:ea typeface="Calibri"/>
              </a:rPr>
            </a:br>
            <a:r>
              <a:rPr lang="fr-BE" sz="2000" dirty="0">
                <a:solidFill>
                  <a:prstClr val="black"/>
                </a:solidFill>
                <a:latin typeface="Calibri" panose="020F0502020204030204"/>
                <a:ea typeface="Calibri"/>
                <a:hlinkClick r:id="rId3"/>
              </a:rPr>
              <a:t>Comité général de coordination</a:t>
            </a:r>
          </a:p>
        </p:txBody>
      </p:sp>
      <p:sp>
        <p:nvSpPr>
          <p:cNvPr id="5" name="Titre 4">
            <a:extLst>
              <a:ext uri="{FF2B5EF4-FFF2-40B4-BE49-F238E27FC236}">
                <a16:creationId xmlns:a16="http://schemas.microsoft.com/office/drawing/2014/main" id="{4AA6ED06-1C80-545A-92FA-397718D8B065}"/>
              </a:ext>
            </a:extLst>
          </p:cNvPr>
          <p:cNvSpPr>
            <a:spLocks noGrp="1"/>
          </p:cNvSpPr>
          <p:nvPr>
            <p:ph type="title"/>
          </p:nvPr>
        </p:nvSpPr>
        <p:spPr/>
        <p:txBody>
          <a:bodyPr/>
          <a:lstStyle/>
          <a:p>
            <a:r>
              <a:rPr lang="en-US" dirty="0" err="1">
                <a:solidFill>
                  <a:srgbClr val="0070C0"/>
                </a:solidFill>
              </a:rPr>
              <a:t>Priorit</a:t>
            </a:r>
            <a:r>
              <a:rPr lang="en-BE" dirty="0" err="1">
                <a:solidFill>
                  <a:srgbClr val="0070C0"/>
                </a:solidFill>
              </a:rPr>
              <a:t>és</a:t>
            </a:r>
            <a:endParaRPr lang="nl-BE" dirty="0"/>
          </a:p>
        </p:txBody>
      </p:sp>
      <p:sp>
        <p:nvSpPr>
          <p:cNvPr id="7" name="Retângulo 11">
            <a:extLst>
              <a:ext uri="{FF2B5EF4-FFF2-40B4-BE49-F238E27FC236}">
                <a16:creationId xmlns:a16="http://schemas.microsoft.com/office/drawing/2014/main" id="{354C7E26-E757-0242-5885-113EE5D11576}"/>
              </a:ext>
            </a:extLst>
          </p:cNvPr>
          <p:cNvSpPr/>
          <p:nvPr/>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8" name="Retângulo 11">
            <a:extLst>
              <a:ext uri="{FF2B5EF4-FFF2-40B4-BE49-F238E27FC236}">
                <a16:creationId xmlns:a16="http://schemas.microsoft.com/office/drawing/2014/main" id="{7C64C410-4B8E-3FA1-6E91-8B423FB1D59B}"/>
              </a:ext>
            </a:extLst>
          </p:cNvPr>
          <p:cNvSpPr/>
          <p:nvPr/>
        </p:nvSpPr>
        <p:spPr>
          <a:xfrm>
            <a:off x="6159557" y="152400"/>
            <a:ext cx="6185210" cy="6318445"/>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9" name="Espace réservé du numéro de diapositive 1">
            <a:extLst>
              <a:ext uri="{FF2B5EF4-FFF2-40B4-BE49-F238E27FC236}">
                <a16:creationId xmlns:a16="http://schemas.microsoft.com/office/drawing/2014/main" id="{D55A4F55-61BF-587D-FC74-4BEF24BD0663}"/>
              </a:ext>
            </a:extLst>
          </p:cNvPr>
          <p:cNvSpPr txBox="1">
            <a:spLocks/>
          </p:cNvSpPr>
          <p:nvPr/>
        </p:nvSpPr>
        <p:spPr>
          <a:xfrm>
            <a:off x="9327782" y="64945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46</a:t>
            </a:fld>
            <a:endParaRPr lang="en-US" dirty="0"/>
          </a:p>
        </p:txBody>
      </p:sp>
      <p:graphicFrame>
        <p:nvGraphicFramePr>
          <p:cNvPr id="2" name="Chart 1">
            <a:extLst>
              <a:ext uri="{FF2B5EF4-FFF2-40B4-BE49-F238E27FC236}">
                <a16:creationId xmlns:a16="http://schemas.microsoft.com/office/drawing/2014/main" id="{00000000-0008-0000-0000-000002000000}"/>
              </a:ext>
            </a:extLst>
          </p:cNvPr>
          <p:cNvGraphicFramePr>
            <a:graphicFrameLocks noChangeAspect="1"/>
          </p:cNvGraphicFramePr>
          <p:nvPr>
            <p:extLst>
              <p:ext uri="{D42A27DB-BD31-4B8C-83A1-F6EECF244321}">
                <p14:modId xmlns:p14="http://schemas.microsoft.com/office/powerpoint/2010/main" val="3584413869"/>
              </p:ext>
            </p:extLst>
          </p:nvPr>
        </p:nvGraphicFramePr>
        <p:xfrm>
          <a:off x="5960749" y="1699260"/>
          <a:ext cx="6359652" cy="41513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98880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4E44D-4A05-1AAE-1222-D7DD55E92927}"/>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D6EFABA5-C9A0-625B-F14C-41E790DA8359}"/>
              </a:ext>
            </a:extLst>
          </p:cNvPr>
          <p:cNvSpPr>
            <a:spLocks noGrp="1"/>
          </p:cNvSpPr>
          <p:nvPr>
            <p:ph type="title"/>
          </p:nvPr>
        </p:nvSpPr>
        <p:spPr/>
        <p:txBody>
          <a:bodyPr/>
          <a:lstStyle/>
          <a:p>
            <a:r>
              <a:rPr lang="fr-BE" dirty="0"/>
              <a:t>Priorités - tendances</a:t>
            </a:r>
          </a:p>
        </p:txBody>
      </p:sp>
      <p:sp>
        <p:nvSpPr>
          <p:cNvPr id="8196" name="Content Placeholder 6">
            <a:extLst>
              <a:ext uri="{FF2B5EF4-FFF2-40B4-BE49-F238E27FC236}">
                <a16:creationId xmlns:a16="http://schemas.microsoft.com/office/drawing/2014/main" id="{DB2B01E1-94C6-2104-E83D-AB1177921F48}"/>
              </a:ext>
            </a:extLst>
          </p:cNvPr>
          <p:cNvSpPr>
            <a:spLocks noGrp="1"/>
          </p:cNvSpPr>
          <p:nvPr>
            <p:ph idx="1"/>
          </p:nvPr>
        </p:nvSpPr>
        <p:spPr/>
        <p:txBody>
          <a:bodyPr>
            <a:normAutofit fontScale="92500" lnSpcReduction="10000"/>
          </a:bodyPr>
          <a:lstStyle/>
          <a:p>
            <a:pPr>
              <a:defRPr/>
            </a:pPr>
            <a:r>
              <a:rPr lang="fr-BE" sz="1800" dirty="0"/>
              <a:t>impact de l’accord de gouvernement fédéral</a:t>
            </a:r>
          </a:p>
          <a:p>
            <a:pPr lvl="1">
              <a:defRPr/>
            </a:pPr>
            <a:r>
              <a:rPr lang="fr-BE" sz="1600" dirty="0"/>
              <a:t>réforme de la réglementation en matière de chômage</a:t>
            </a:r>
          </a:p>
          <a:p>
            <a:pPr lvl="2">
              <a:defRPr/>
            </a:pPr>
            <a:r>
              <a:rPr lang="fr-BE" dirty="0"/>
              <a:t>échanges de données avec les services régionaux d’aide à l’emploi VDAB, FOREM, ACTIRIS et ADG</a:t>
            </a:r>
          </a:p>
          <a:p>
            <a:pPr lvl="2">
              <a:defRPr/>
            </a:pPr>
            <a:r>
              <a:rPr lang="fr-BE" dirty="0"/>
              <a:t>échanges de données avec les organismes de paiement pour l’accompagnement des demandeurs d’emploi</a:t>
            </a:r>
          </a:p>
          <a:p>
            <a:pPr lvl="2">
              <a:defRPr/>
            </a:pPr>
            <a:r>
              <a:rPr lang="fr-BE" dirty="0"/>
              <a:t>échanges de données avec les organismes assureurs (assurance maladie)</a:t>
            </a:r>
          </a:p>
          <a:p>
            <a:pPr lvl="1">
              <a:defRPr/>
            </a:pPr>
            <a:r>
              <a:rPr lang="fr-BE" sz="1600" dirty="0"/>
              <a:t>cotisation de solidarité (cotisation patronale de 30% sur l'indemnité 2</a:t>
            </a:r>
            <a:r>
              <a:rPr lang="fr-BE" sz="1600" baseline="30000" dirty="0"/>
              <a:t>ième</a:t>
            </a:r>
            <a:r>
              <a:rPr lang="fr-BE" sz="1600" dirty="0"/>
              <a:t> et 3</a:t>
            </a:r>
            <a:r>
              <a:rPr lang="fr-BE" sz="1600" baseline="30000" dirty="0"/>
              <a:t>ième</a:t>
            </a:r>
            <a:r>
              <a:rPr lang="fr-BE" sz="1600" dirty="0"/>
              <a:t> mois d’incapacité de travail)</a:t>
            </a:r>
          </a:p>
          <a:p>
            <a:pPr lvl="2">
              <a:defRPr/>
            </a:pPr>
            <a:r>
              <a:rPr lang="fr-BE" dirty="0"/>
              <a:t>échanges de données entre l’INAMI/organismes assureurs et l’ONSS</a:t>
            </a:r>
          </a:p>
          <a:p>
            <a:pPr lvl="2">
              <a:defRPr/>
            </a:pPr>
            <a:r>
              <a:rPr lang="fr-BE" dirty="0"/>
              <a:t>échanges de données avec les services régionaux d’aide à l’emploi VDAB, FOREM, ACTIRIS et ADG</a:t>
            </a:r>
          </a:p>
          <a:p>
            <a:pPr>
              <a:defRPr/>
            </a:pPr>
            <a:r>
              <a:rPr lang="fr-BE" sz="1800" dirty="0"/>
              <a:t>BCSS comme architecte</a:t>
            </a:r>
          </a:p>
          <a:p>
            <a:pPr>
              <a:defRPr/>
            </a:pPr>
            <a:r>
              <a:rPr lang="fr-BE" sz="1800" dirty="0"/>
              <a:t>collaboration avec les entités fédérées et les administrations locales</a:t>
            </a:r>
          </a:p>
          <a:p>
            <a:pPr>
              <a:defRPr/>
            </a:pPr>
            <a:r>
              <a:rPr lang="fr-BE" sz="1800" dirty="0"/>
              <a:t>utilisation généralisée des statuts sociaux pour l’octroi de droits supplémentaires</a:t>
            </a:r>
          </a:p>
          <a:p>
            <a:pPr>
              <a:defRPr/>
            </a:pPr>
            <a:r>
              <a:rPr lang="fr-BE" sz="1800" dirty="0"/>
              <a:t>source SPF Finances très consultée</a:t>
            </a:r>
          </a:p>
          <a:p>
            <a:pPr lvl="1">
              <a:defRPr/>
            </a:pPr>
            <a:r>
              <a:rPr lang="fr-BE" sz="1600" dirty="0"/>
              <a:t>avertissement-extrait de rôle/patrimoine/”</a:t>
            </a:r>
            <a:r>
              <a:rPr lang="fr-BE" sz="1600" dirty="0" err="1"/>
              <a:t>MyRent</a:t>
            </a:r>
            <a:r>
              <a:rPr lang="fr-BE" sz="1600" dirty="0"/>
              <a:t>” (contrats de bail)/”</a:t>
            </a:r>
            <a:r>
              <a:rPr lang="fr-BE" sz="1600" dirty="0" err="1"/>
              <a:t>Movables</a:t>
            </a:r>
            <a:r>
              <a:rPr lang="fr-BE" sz="1600" dirty="0"/>
              <a:t>” (biens mobiliers)</a:t>
            </a:r>
          </a:p>
          <a:p>
            <a:pPr>
              <a:defRPr/>
            </a:pPr>
            <a:r>
              <a:rPr lang="fr-BE" sz="1800" dirty="0"/>
              <a:t>consolidation</a:t>
            </a:r>
          </a:p>
          <a:p>
            <a:pPr lvl="1">
              <a:defRPr/>
            </a:pPr>
            <a:r>
              <a:rPr lang="fr-BE" dirty="0"/>
              <a:t>utilisation complémentaire de services existants</a:t>
            </a:r>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a:defRPr/>
            </a:pPr>
            <a:endParaRPr lang="en-BE" altLang="en-BE" dirty="0"/>
          </a:p>
        </p:txBody>
      </p:sp>
      <p:sp>
        <p:nvSpPr>
          <p:cNvPr id="7171" name="Slide Number Placeholder 4">
            <a:extLst>
              <a:ext uri="{FF2B5EF4-FFF2-40B4-BE49-F238E27FC236}">
                <a16:creationId xmlns:a16="http://schemas.microsoft.com/office/drawing/2014/main" id="{2FE1A820-1A6C-3992-E2A2-8C69CE159F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1105D6-5A01-4A9F-BD86-37E9BC6722EC}" type="slidenum">
              <a:rPr lang="en-GB" altLang="en-US" sz="1000" smtClean="0">
                <a:solidFill>
                  <a:srgbClr val="7F7F7F"/>
                </a:solidFill>
              </a:rPr>
              <a:pPr>
                <a:spcBef>
                  <a:spcPct val="0"/>
                </a:spcBef>
                <a:buFontTx/>
                <a:buNone/>
              </a:pPr>
              <a:t>47</a:t>
            </a:fld>
            <a:endParaRPr lang="en-GB" altLang="en-US" sz="1000">
              <a:solidFill>
                <a:srgbClr val="7F7F7F"/>
              </a:solidFill>
            </a:endParaRPr>
          </a:p>
        </p:txBody>
      </p:sp>
    </p:spTree>
    <p:extLst>
      <p:ext uri="{BB962C8B-B14F-4D97-AF65-F5344CB8AC3E}">
        <p14:creationId xmlns:p14="http://schemas.microsoft.com/office/powerpoint/2010/main" val="954760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F4959-DB7C-E8A2-6CFA-1751C3618C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CCE172-2BFA-897E-9BFA-30B51792ADD4}"/>
              </a:ext>
            </a:extLst>
          </p:cNvPr>
          <p:cNvSpPr>
            <a:spLocks noGrp="1"/>
          </p:cNvSpPr>
          <p:nvPr>
            <p:ph type="title"/>
          </p:nvPr>
        </p:nvSpPr>
        <p:spPr/>
        <p:txBody>
          <a:bodyPr/>
          <a:lstStyle/>
          <a:p>
            <a:r>
              <a:rPr lang="fr-BE" dirty="0">
                <a:solidFill>
                  <a:srgbClr val="0070C0"/>
                </a:solidFill>
              </a:rPr>
              <a:t>Priorités BCSS</a:t>
            </a:r>
          </a:p>
        </p:txBody>
      </p:sp>
      <p:sp>
        <p:nvSpPr>
          <p:cNvPr id="3" name="Espace réservé du contenu 2">
            <a:extLst>
              <a:ext uri="{FF2B5EF4-FFF2-40B4-BE49-F238E27FC236}">
                <a16:creationId xmlns:a16="http://schemas.microsoft.com/office/drawing/2014/main" id="{D4431891-415E-F93E-A699-3ACEB5CF6CFB}"/>
              </a:ext>
            </a:extLst>
          </p:cNvPr>
          <p:cNvSpPr>
            <a:spLocks noGrp="1"/>
          </p:cNvSpPr>
          <p:nvPr>
            <p:ph idx="1"/>
          </p:nvPr>
        </p:nvSpPr>
        <p:spPr/>
        <p:txBody>
          <a:bodyPr>
            <a:normAutofit/>
          </a:bodyPr>
          <a:lstStyle/>
          <a:p>
            <a:r>
              <a:rPr lang="fr-BE" dirty="0"/>
              <a:t>eGov3.0 – intégration de cas d'utilisation supplémentaires dans le système de mandats citoyen</a:t>
            </a:r>
          </a:p>
          <a:p>
            <a:pPr lvl="1"/>
            <a:r>
              <a:rPr lang="fr-BE" dirty="0"/>
              <a:t>déjà en production pour les échanges de données dans un contexte précontractuel</a:t>
            </a:r>
          </a:p>
          <a:p>
            <a:pPr lvl="1"/>
            <a:r>
              <a:rPr lang="fr-BE" dirty="0"/>
              <a:t>demandes pour</a:t>
            </a:r>
          </a:p>
          <a:p>
            <a:pPr lvl="2"/>
            <a:r>
              <a:rPr lang="fr-BE" dirty="0"/>
              <a:t>carte de contrôle électronique chômage</a:t>
            </a:r>
          </a:p>
          <a:p>
            <a:pPr lvl="2"/>
            <a:r>
              <a:rPr lang="fr-BE" dirty="0"/>
              <a:t>droit de stationnement numérique pour les personnes en situation de handicap</a:t>
            </a:r>
          </a:p>
          <a:p>
            <a:pPr lvl="2"/>
            <a:r>
              <a:rPr lang="fr-BE" dirty="0" err="1"/>
              <a:t>Agentschap</a:t>
            </a:r>
            <a:r>
              <a:rPr lang="fr-BE" dirty="0"/>
              <a:t> </a:t>
            </a:r>
            <a:r>
              <a:rPr lang="fr-BE" dirty="0" err="1"/>
              <a:t>Overheidspersoneel</a:t>
            </a:r>
            <a:r>
              <a:rPr lang="fr-BE" dirty="0"/>
              <a:t> (accès au passé professionnel pour l'insertion correcte du futur travailleur)</a:t>
            </a:r>
          </a:p>
          <a:p>
            <a:r>
              <a:rPr lang="fr-BE" dirty="0"/>
              <a:t>élaboration d’un cadre général pour les communications de données (opérationnelles) aux villes et communes</a:t>
            </a:r>
          </a:p>
          <a:p>
            <a:pPr lvl="1"/>
            <a:r>
              <a:rPr lang="fr-BE" dirty="0"/>
              <a:t>interrogation de la </a:t>
            </a:r>
            <a:r>
              <a:rPr lang="fr-BE" dirty="0" err="1"/>
              <a:t>Vereniging</a:t>
            </a:r>
            <a:r>
              <a:rPr lang="fr-BE" dirty="0"/>
              <a:t> van </a:t>
            </a:r>
            <a:r>
              <a:rPr lang="fr-BE" dirty="0" err="1"/>
              <a:t>Vlaamse</a:t>
            </a:r>
            <a:r>
              <a:rPr lang="fr-BE" dirty="0"/>
              <a:t> </a:t>
            </a:r>
            <a:r>
              <a:rPr lang="fr-BE" dirty="0" err="1"/>
              <a:t>Steden</a:t>
            </a:r>
            <a:r>
              <a:rPr lang="fr-BE" dirty="0"/>
              <a:t> en </a:t>
            </a:r>
            <a:r>
              <a:rPr lang="fr-BE" dirty="0" err="1"/>
              <a:t>Gemeenten</a:t>
            </a:r>
            <a:r>
              <a:rPr lang="fr-BE" dirty="0"/>
              <a:t> (VVSG) / </a:t>
            </a:r>
            <a:r>
              <a:rPr lang="fr-BE" dirty="0" err="1"/>
              <a:t>Brulocalis</a:t>
            </a:r>
            <a:r>
              <a:rPr lang="fr-BE" dirty="0"/>
              <a:t> / Union des Villes et Communes de Wallonie (UVCW) afin de connaître les besoins</a:t>
            </a:r>
          </a:p>
          <a:p>
            <a:pPr lvl="1"/>
            <a:r>
              <a:rPr lang="fr-BE" dirty="0"/>
              <a:t>en collaboration avec les intégrateurs de services pour l’accès technique</a:t>
            </a:r>
          </a:p>
          <a:p>
            <a:r>
              <a:rPr lang="fr-BE" dirty="0"/>
              <a:t>implication dans les programmes de l’UE</a:t>
            </a:r>
          </a:p>
        </p:txBody>
      </p:sp>
      <p:sp>
        <p:nvSpPr>
          <p:cNvPr id="4" name="Espace réservé du numéro de diapositive 3">
            <a:extLst>
              <a:ext uri="{FF2B5EF4-FFF2-40B4-BE49-F238E27FC236}">
                <a16:creationId xmlns:a16="http://schemas.microsoft.com/office/drawing/2014/main" id="{A4CBF000-32FC-D36D-2E3B-37C6EA6A2B44}"/>
              </a:ext>
            </a:extLst>
          </p:cNvPr>
          <p:cNvSpPr>
            <a:spLocks noGrp="1"/>
          </p:cNvSpPr>
          <p:nvPr>
            <p:ph type="sldNum" sz="quarter" idx="12"/>
          </p:nvPr>
        </p:nvSpPr>
        <p:spPr/>
        <p:txBody>
          <a:bodyPr/>
          <a:lstStyle/>
          <a:p>
            <a:fld id="{4ABFC991-18F6-485A-BE0B-9061B9D5CD41}" type="slidenum">
              <a:rPr lang="en-US" smtClean="0"/>
              <a:pPr/>
              <a:t>48</a:t>
            </a:fld>
            <a:endParaRPr lang="en-US"/>
          </a:p>
        </p:txBody>
      </p:sp>
    </p:spTree>
    <p:extLst>
      <p:ext uri="{BB962C8B-B14F-4D97-AF65-F5344CB8AC3E}">
        <p14:creationId xmlns:p14="http://schemas.microsoft.com/office/powerpoint/2010/main" val="3558439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55098-3688-CB25-97D7-3EE781EB7F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161705-AE30-260B-894C-0F0F41374B75}"/>
              </a:ext>
            </a:extLst>
          </p:cNvPr>
          <p:cNvSpPr>
            <a:spLocks noGrp="1"/>
          </p:cNvSpPr>
          <p:nvPr>
            <p:ph type="title"/>
          </p:nvPr>
        </p:nvSpPr>
        <p:spPr/>
        <p:txBody>
          <a:bodyPr/>
          <a:lstStyle/>
          <a:p>
            <a:r>
              <a:rPr lang="fr-BE" dirty="0"/>
              <a:t>BCSS comme architecte</a:t>
            </a:r>
            <a:r>
              <a:rPr lang="en-BE" dirty="0"/>
              <a:t> - </a:t>
            </a:r>
            <a:r>
              <a:rPr lang="fr-BE" dirty="0"/>
              <a:t>Réforme </a:t>
            </a:r>
            <a:r>
              <a:rPr lang="en-BE" dirty="0"/>
              <a:t>du </a:t>
            </a:r>
            <a:r>
              <a:rPr lang="fr-BE" dirty="0"/>
              <a:t>chômage </a:t>
            </a:r>
          </a:p>
        </p:txBody>
      </p:sp>
      <p:sp>
        <p:nvSpPr>
          <p:cNvPr id="3" name="Espace réservé du contenu 2">
            <a:extLst>
              <a:ext uri="{FF2B5EF4-FFF2-40B4-BE49-F238E27FC236}">
                <a16:creationId xmlns:a16="http://schemas.microsoft.com/office/drawing/2014/main" id="{6EA20782-2B4C-22DA-4719-9E58688AB41F}"/>
              </a:ext>
            </a:extLst>
          </p:cNvPr>
          <p:cNvSpPr>
            <a:spLocks noGrp="1"/>
          </p:cNvSpPr>
          <p:nvPr>
            <p:ph idx="1"/>
          </p:nvPr>
        </p:nvSpPr>
        <p:spPr/>
        <p:txBody>
          <a:bodyPr/>
          <a:lstStyle/>
          <a:p>
            <a:pPr>
              <a:defRPr/>
            </a:pPr>
            <a:r>
              <a:rPr lang="fr-BE"/>
              <a:t>demande des organismes de paiement d'obtenir accès à l’aperçu de carrière de leurs clients</a:t>
            </a:r>
          </a:p>
          <a:p>
            <a:pPr lvl="1">
              <a:defRPr/>
            </a:pPr>
            <a:r>
              <a:rPr lang="fr-BE"/>
              <a:t>pour éviter les renvois inutiles du demandeur d’emploi</a:t>
            </a:r>
          </a:p>
          <a:p>
            <a:pPr lvl="1">
              <a:defRPr/>
            </a:pPr>
            <a:r>
              <a:rPr lang="fr-BE"/>
              <a:t>afin de répondre aux questions de clients inquiets aux guichets de la première ligne</a:t>
            </a:r>
          </a:p>
          <a:p>
            <a:r>
              <a:rPr lang="fr-BE"/>
              <a:t>proposition BCSS : ouverture de l’application web CareerPRO aux agents des organismes de paiement</a:t>
            </a:r>
          </a:p>
          <a:p>
            <a:pPr lvl="1"/>
            <a:r>
              <a:rPr lang="fr-BE"/>
              <a:t>visualisation de la carrière de la même manière que le citoyen la voit dans MyCareer</a:t>
            </a:r>
          </a:p>
          <a:p>
            <a:pPr lvl="1"/>
            <a:r>
              <a:rPr lang="fr-BE"/>
              <a:t>cadre de référence commun et univoque pour le dialogue </a:t>
            </a:r>
          </a:p>
          <a:p>
            <a:endParaRPr lang="nl-BE" dirty="0"/>
          </a:p>
        </p:txBody>
      </p:sp>
      <p:sp>
        <p:nvSpPr>
          <p:cNvPr id="4" name="Espace réservé du numéro de diapositive 3">
            <a:extLst>
              <a:ext uri="{FF2B5EF4-FFF2-40B4-BE49-F238E27FC236}">
                <a16:creationId xmlns:a16="http://schemas.microsoft.com/office/drawing/2014/main" id="{AAFB74D8-2153-7490-D200-895238D5FEF4}"/>
              </a:ext>
            </a:extLst>
          </p:cNvPr>
          <p:cNvSpPr>
            <a:spLocks noGrp="1"/>
          </p:cNvSpPr>
          <p:nvPr>
            <p:ph type="sldNum" sz="quarter" idx="12"/>
          </p:nvPr>
        </p:nvSpPr>
        <p:spPr/>
        <p:txBody>
          <a:bodyPr/>
          <a:lstStyle/>
          <a:p>
            <a:fld id="{4ABFC991-18F6-485A-BE0B-9061B9D5CD41}" type="slidenum">
              <a:rPr lang="en-US" smtClean="0"/>
              <a:pPr/>
              <a:t>49</a:t>
            </a:fld>
            <a:endParaRPr lang="en-US"/>
          </a:p>
        </p:txBody>
      </p:sp>
      <p:pic>
        <p:nvPicPr>
          <p:cNvPr id="12" name="Image 11">
            <a:extLst>
              <a:ext uri="{FF2B5EF4-FFF2-40B4-BE49-F238E27FC236}">
                <a16:creationId xmlns:a16="http://schemas.microsoft.com/office/drawing/2014/main" id="{DBC373EC-237D-83C5-F4F3-066BF202F021}"/>
              </a:ext>
            </a:extLst>
          </p:cNvPr>
          <p:cNvPicPr>
            <a:picLocks noChangeAspect="1"/>
          </p:cNvPicPr>
          <p:nvPr/>
        </p:nvPicPr>
        <p:blipFill>
          <a:blip r:embed="rId2"/>
          <a:stretch>
            <a:fillRect/>
          </a:stretch>
        </p:blipFill>
        <p:spPr>
          <a:xfrm>
            <a:off x="2572968" y="4135887"/>
            <a:ext cx="7046063" cy="2528535"/>
          </a:xfrm>
          <a:prstGeom prst="rect">
            <a:avLst/>
          </a:prstGeom>
        </p:spPr>
      </p:pic>
    </p:spTree>
    <p:extLst>
      <p:ext uri="{BB962C8B-B14F-4D97-AF65-F5344CB8AC3E}">
        <p14:creationId xmlns:p14="http://schemas.microsoft.com/office/powerpoint/2010/main" val="417079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a:t>protection sociale effective</a:t>
            </a:r>
          </a:p>
          <a:p>
            <a:r>
              <a:rPr lang="fr-FR" sz="2000" dirty="0"/>
              <a:t>services intégrés</a:t>
            </a:r>
          </a:p>
          <a:p>
            <a:pPr lvl="1"/>
            <a:r>
              <a:rPr lang="fr-FR" sz="1800" dirty="0"/>
              <a:t>adaptés à la situation concrète de l’utilisateur et si possible personnalisés</a:t>
            </a:r>
          </a:p>
          <a:p>
            <a:pPr lvl="1"/>
            <a:r>
              <a:rPr lang="fr-FR" sz="1800" dirty="0"/>
              <a:t>proposés à l'occasion d'événements se produisant au cours de la vie de l’utilisateur </a:t>
            </a:r>
          </a:p>
          <a:p>
            <a:pPr lvl="2"/>
            <a:r>
              <a:rPr lang="fr-FR" sz="1600" dirty="0"/>
              <a:t>naissance</a:t>
            </a:r>
          </a:p>
          <a:p>
            <a:pPr lvl="2"/>
            <a:r>
              <a:rPr lang="fr-FR" sz="1600" dirty="0"/>
              <a:t>école</a:t>
            </a:r>
          </a:p>
          <a:p>
            <a:pPr lvl="2"/>
            <a:r>
              <a:rPr lang="fr-FR" sz="1600" dirty="0"/>
              <a:t>travail </a:t>
            </a:r>
          </a:p>
          <a:p>
            <a:pPr lvl="2"/>
            <a:r>
              <a:rPr lang="fr-FR" sz="1600" dirty="0"/>
              <a:t>déménagement</a:t>
            </a:r>
          </a:p>
          <a:p>
            <a:pPr lvl="2"/>
            <a:r>
              <a:rPr lang="fr-FR" sz="1600" dirty="0"/>
              <a:t>maladie</a:t>
            </a:r>
          </a:p>
          <a:p>
            <a:pPr lvl="2"/>
            <a:r>
              <a:rPr lang="fr-FR" sz="1600" dirty="0"/>
              <a:t>pension</a:t>
            </a:r>
          </a:p>
          <a:p>
            <a:pPr lvl="2"/>
            <a:r>
              <a:rPr lang="fr-FR" sz="1600" dirty="0"/>
              <a:t>décès</a:t>
            </a:r>
          </a:p>
          <a:p>
            <a:pPr lvl="2"/>
            <a:r>
              <a:rPr lang="fr-FR" sz="1600" dirty="0"/>
              <a:t>création d'une entreprise</a:t>
            </a:r>
          </a:p>
          <a:p>
            <a:pPr lvl="2"/>
            <a:r>
              <a:rPr lang="fr-FR" sz="1600" dirty="0"/>
              <a:t>…</a:t>
            </a:r>
          </a:p>
          <a:p>
            <a:pPr lvl="1"/>
            <a:r>
              <a:rPr lang="fr-FR" sz="1800" dirty="0"/>
              <a:t>tous niveaux de pouvoir, services publics et instances privées confondus</a:t>
            </a:r>
          </a:p>
        </p:txBody>
      </p:sp>
      <p:sp>
        <p:nvSpPr>
          <p:cNvPr id="4" name="Espace réservé du numéro de diapositive 3">
            <a:extLst>
              <a:ext uri="{FF2B5EF4-FFF2-40B4-BE49-F238E27FC236}">
                <a16:creationId xmlns:a16="http://schemas.microsoft.com/office/drawing/2014/main" id="{327B2377-A7B5-B196-27A4-62CF25C5209C}"/>
              </a:ext>
            </a:extLst>
          </p:cNvPr>
          <p:cNvSpPr>
            <a:spLocks noGrp="1"/>
          </p:cNvSpPr>
          <p:nvPr>
            <p:ph type="sldNum" sz="quarter" idx="12"/>
          </p:nvPr>
        </p:nvSpPr>
        <p:spPr/>
        <p:txBody>
          <a:bodyPr/>
          <a:lstStyle/>
          <a:p>
            <a:fld id="{4ABFC991-18F6-485A-BE0B-9061B9D5CD41}" type="slidenum">
              <a:rPr lang="en-US" smtClean="0"/>
              <a:pPr/>
              <a:t>5</a:t>
            </a:fld>
            <a:endParaRPr lang="en-US" dirty="0"/>
          </a:p>
        </p:txBody>
      </p:sp>
    </p:spTree>
    <p:extLst>
      <p:ext uri="{BB962C8B-B14F-4D97-AF65-F5344CB8AC3E}">
        <p14:creationId xmlns:p14="http://schemas.microsoft.com/office/powerpoint/2010/main" val="2842838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29EF-B18D-67ED-B05A-C4C131FE5E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D6F4F9-BA82-308F-7F53-616F028FEA92}"/>
              </a:ext>
            </a:extLst>
          </p:cNvPr>
          <p:cNvSpPr>
            <a:spLocks noGrp="1"/>
          </p:cNvSpPr>
          <p:nvPr>
            <p:ph type="title"/>
          </p:nvPr>
        </p:nvSpPr>
        <p:spPr/>
        <p:txBody>
          <a:bodyPr/>
          <a:lstStyle/>
          <a:p>
            <a:r>
              <a:rPr lang="fr-BE" dirty="0"/>
              <a:t>BCSS comme architecte</a:t>
            </a:r>
            <a:r>
              <a:rPr lang="en-BE" dirty="0"/>
              <a:t> - </a:t>
            </a:r>
            <a:r>
              <a:rPr lang="fr-BE" dirty="0"/>
              <a:t>Ouvriers saisonniers </a:t>
            </a:r>
          </a:p>
        </p:txBody>
      </p:sp>
      <p:sp>
        <p:nvSpPr>
          <p:cNvPr id="3" name="Espace réservé du contenu 2">
            <a:extLst>
              <a:ext uri="{FF2B5EF4-FFF2-40B4-BE49-F238E27FC236}">
                <a16:creationId xmlns:a16="http://schemas.microsoft.com/office/drawing/2014/main" id="{AC31634F-278C-11F1-A82C-DD15FE325F64}"/>
              </a:ext>
            </a:extLst>
          </p:cNvPr>
          <p:cNvSpPr>
            <a:spLocks noGrp="1"/>
          </p:cNvSpPr>
          <p:nvPr>
            <p:ph idx="1"/>
          </p:nvPr>
        </p:nvSpPr>
        <p:spPr/>
        <p:txBody>
          <a:bodyPr>
            <a:normAutofit/>
          </a:bodyPr>
          <a:lstStyle/>
          <a:p>
            <a:r>
              <a:rPr lang="fr-BE"/>
              <a:t>problématique</a:t>
            </a:r>
          </a:p>
          <a:p>
            <a:pPr lvl="1"/>
            <a:r>
              <a:rPr lang="fr-BE"/>
              <a:t>l’adresse dans le pays d'origine du travailleur saisonnier est une donnée volatile qui n’est pas toujours connue de l’administration fiscale et des fonds de sécurité d'existence</a:t>
            </a:r>
          </a:p>
          <a:p>
            <a:pPr lvl="1"/>
            <a:r>
              <a:rPr lang="fr-BE"/>
              <a:t>les courriers ne parviennent pas ou sont envoyés à l’employeur belge</a:t>
            </a:r>
          </a:p>
          <a:p>
            <a:pPr lvl="1"/>
            <a:r>
              <a:rPr lang="fr-BE"/>
              <a:t>concerne principalement les ouvriers originaires de pays de l’Europe de l’Est (Pologne, Roumanie, Bulgarie)</a:t>
            </a:r>
          </a:p>
          <a:p>
            <a:pPr lvl="1"/>
            <a:r>
              <a:rPr lang="fr-BE"/>
              <a:t>travailleur étranger est censé présenter une attestation de résidence</a:t>
            </a:r>
          </a:p>
          <a:p>
            <a:pPr lvl="2"/>
            <a:r>
              <a:rPr lang="fr-BE"/>
              <a:t>pour attester qu'il s’agit fiscalement d'un non-résident</a:t>
            </a:r>
          </a:p>
          <a:p>
            <a:pPr lvl="2"/>
            <a:r>
              <a:rPr lang="fr-BE"/>
              <a:t>pour contacter l’ouvrier en ce qui concerne l’obligation de déclaration fiscale si le précompte professionnel n’est pas libératoire</a:t>
            </a:r>
          </a:p>
          <a:p>
            <a:pPr lvl="2"/>
            <a:r>
              <a:rPr lang="fr-BE"/>
              <a:t>pour l’identification unique dans le cadre d’échanges de données entre des administrations belges et étrangères</a:t>
            </a:r>
          </a:p>
          <a:p>
            <a:pPr lvl="1"/>
            <a:r>
              <a:rPr lang="fr-BE"/>
              <a:t>proposition BCSS : décomposer la problématique en sous-problèmes élémentaires</a:t>
            </a:r>
          </a:p>
          <a:p>
            <a:pPr lvl="2"/>
            <a:r>
              <a:rPr lang="fr-BE"/>
              <a:t>identification unique </a:t>
            </a:r>
            <a:r>
              <a:rPr lang="fr-BE">
                <a:sym typeface="Wingdings" panose="05000000000000000000" pitchFamily="2" charset="2"/>
              </a:rPr>
              <a:t></a:t>
            </a:r>
            <a:r>
              <a:rPr lang="fr-BE"/>
              <a:t> sur la base du n° BIS et usage de données contrôlées et stables (nom, prénom, date de naissance, lieu de naissance) complétées avec le numéro d’identification étranger pour alimenter le registre des liens</a:t>
            </a:r>
          </a:p>
          <a:p>
            <a:pPr lvl="2"/>
            <a:r>
              <a:rPr lang="fr-BE"/>
              <a:t>communication </a:t>
            </a:r>
            <a:r>
              <a:rPr lang="fr-BE">
                <a:sym typeface="Wingdings" panose="05000000000000000000" pitchFamily="2" charset="2"/>
              </a:rPr>
              <a:t></a:t>
            </a:r>
            <a:r>
              <a:rPr lang="fr-BE"/>
              <a:t> activation de l’eBox par le travailleur saisonnier étranger</a:t>
            </a:r>
          </a:p>
          <a:p>
            <a:endParaRPr lang="nl-BE" dirty="0"/>
          </a:p>
        </p:txBody>
      </p:sp>
      <p:sp>
        <p:nvSpPr>
          <p:cNvPr id="4" name="Espace réservé du numéro de diapositive 3">
            <a:extLst>
              <a:ext uri="{FF2B5EF4-FFF2-40B4-BE49-F238E27FC236}">
                <a16:creationId xmlns:a16="http://schemas.microsoft.com/office/drawing/2014/main" id="{EEFBBF65-D0B7-5E01-A418-B75FC3DD823E}"/>
              </a:ext>
            </a:extLst>
          </p:cNvPr>
          <p:cNvSpPr>
            <a:spLocks noGrp="1"/>
          </p:cNvSpPr>
          <p:nvPr>
            <p:ph type="sldNum" sz="quarter" idx="12"/>
          </p:nvPr>
        </p:nvSpPr>
        <p:spPr/>
        <p:txBody>
          <a:bodyPr/>
          <a:lstStyle/>
          <a:p>
            <a:fld id="{4ABFC991-18F6-485A-BE0B-9061B9D5CD41}" type="slidenum">
              <a:rPr lang="en-US" smtClean="0"/>
              <a:pPr/>
              <a:t>50</a:t>
            </a:fld>
            <a:endParaRPr lang="en-US"/>
          </a:p>
        </p:txBody>
      </p:sp>
    </p:spTree>
    <p:extLst>
      <p:ext uri="{BB962C8B-B14F-4D97-AF65-F5344CB8AC3E}">
        <p14:creationId xmlns:p14="http://schemas.microsoft.com/office/powerpoint/2010/main" val="3850229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BE" dirty="0"/>
              <a:t>Collaboration avec les </a:t>
            </a:r>
            <a:r>
              <a:rPr lang="en-BE" dirty="0" err="1"/>
              <a:t>entités</a:t>
            </a:r>
            <a:r>
              <a:rPr lang="en-BE" dirty="0"/>
              <a:t> </a:t>
            </a:r>
            <a:r>
              <a:rPr lang="en-BE" dirty="0" err="1"/>
              <a:t>fédérées</a:t>
            </a:r>
            <a:endParaRPr lang="en-US" dirty="0"/>
          </a:p>
        </p:txBody>
      </p:sp>
      <p:sp>
        <p:nvSpPr>
          <p:cNvPr id="3" name="Content Placeholder 2"/>
          <p:cNvSpPr>
            <a:spLocks noGrp="1"/>
          </p:cNvSpPr>
          <p:nvPr>
            <p:ph idx="1"/>
          </p:nvPr>
        </p:nvSpPr>
        <p:spPr/>
        <p:txBody>
          <a:bodyPr>
            <a:normAutofit/>
          </a:bodyPr>
          <a:lstStyle/>
          <a:p>
            <a:r>
              <a:rPr lang="fr-FR" dirty="0"/>
              <a:t>poursuite de l’intégration opérationnelle dans le réseau de la BCSS d’instances régionales</a:t>
            </a:r>
          </a:p>
          <a:p>
            <a:r>
              <a:rPr lang="fr-FR" dirty="0"/>
              <a:t>préparation et activation des flux de données auprès des instances régionales</a:t>
            </a:r>
          </a:p>
          <a:p>
            <a:r>
              <a:rPr lang="fr-FR" dirty="0"/>
              <a:t>suivi continu du transfert de compétences ayant un impact sur les flux de données et services</a:t>
            </a:r>
          </a:p>
          <a:p>
            <a:r>
              <a:rPr lang="en-BE" dirty="0" err="1"/>
              <a:t>quelques</a:t>
            </a:r>
            <a:r>
              <a:rPr lang="en-BE" dirty="0"/>
              <a:t> </a:t>
            </a:r>
            <a:r>
              <a:rPr lang="fr-FR" dirty="0"/>
              <a:t>projets pour 202</a:t>
            </a:r>
            <a:r>
              <a:rPr lang="en-BE" dirty="0"/>
              <a:t>6</a:t>
            </a:r>
            <a:r>
              <a:rPr lang="fr-FR" dirty="0"/>
              <a:t> relatifs à la </a:t>
            </a:r>
            <a:r>
              <a:rPr lang="fr-FR" b="1" dirty="0"/>
              <a:t>Région de Bruxelles-Capitale</a:t>
            </a:r>
          </a:p>
          <a:p>
            <a:pPr lvl="1"/>
            <a:r>
              <a:rPr lang="fr-FR" dirty="0"/>
              <a:t>transmission d'informations incapacité de travail (Société du logement de la Région de Bruxelles-Capitale et sociétés immobilières de service public (SISP))</a:t>
            </a:r>
          </a:p>
          <a:p>
            <a:pPr lvl="1"/>
            <a:r>
              <a:rPr lang="fr-FR" dirty="0"/>
              <a:t>extension accès cadastre des pensions aux détails du pécule de vacances pour </a:t>
            </a:r>
            <a:r>
              <a:rPr lang="fr-FR" dirty="0" err="1"/>
              <a:t>Hydralis</a:t>
            </a:r>
            <a:r>
              <a:rPr lang="fr-FR" dirty="0"/>
              <a:t>/</a:t>
            </a:r>
            <a:r>
              <a:rPr lang="fr-FR" dirty="0" err="1"/>
              <a:t>Vivaqua</a:t>
            </a:r>
            <a:r>
              <a:rPr lang="fr-FR" dirty="0"/>
              <a:t> et la ville de Bruxelles</a:t>
            </a:r>
          </a:p>
          <a:p>
            <a:pPr lvl="1"/>
            <a:r>
              <a:rPr lang="fr-FR" dirty="0"/>
              <a:t>transmission des enfants à charge pour la réduction du précompte immobilier (</a:t>
            </a:r>
            <a:r>
              <a:rPr lang="fr-FR" dirty="0" err="1"/>
              <a:t>Iriscare</a:t>
            </a:r>
            <a:r>
              <a:rPr lang="fr-FR" dirty="0"/>
              <a:t> et Bruxelles Fiscalité)</a:t>
            </a:r>
          </a:p>
        </p:txBody>
      </p:sp>
      <p:sp>
        <p:nvSpPr>
          <p:cNvPr id="4" name="Espace réservé du numéro de diapositive 3">
            <a:extLst>
              <a:ext uri="{FF2B5EF4-FFF2-40B4-BE49-F238E27FC236}">
                <a16:creationId xmlns:a16="http://schemas.microsoft.com/office/drawing/2014/main" id="{E4129E8F-7F1D-FCE9-D466-3DEF4C2EA732}"/>
              </a:ext>
            </a:extLst>
          </p:cNvPr>
          <p:cNvSpPr>
            <a:spLocks noGrp="1"/>
          </p:cNvSpPr>
          <p:nvPr>
            <p:ph type="sldNum" sz="quarter" idx="12"/>
          </p:nvPr>
        </p:nvSpPr>
        <p:spPr/>
        <p:txBody>
          <a:bodyPr/>
          <a:lstStyle/>
          <a:p>
            <a:fld id="{4ABFC991-18F6-485A-BE0B-9061B9D5CD41}" type="slidenum">
              <a:rPr lang="en-US" smtClean="0"/>
              <a:pPr/>
              <a:t>51</a:t>
            </a:fld>
            <a:endParaRPr lang="en-US" dirty="0"/>
          </a:p>
        </p:txBody>
      </p:sp>
    </p:spTree>
    <p:extLst>
      <p:ext uri="{BB962C8B-B14F-4D97-AF65-F5344CB8AC3E}">
        <p14:creationId xmlns:p14="http://schemas.microsoft.com/office/powerpoint/2010/main" val="2670701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BE" dirty="0"/>
              <a:t>Collaboration avec les </a:t>
            </a:r>
            <a:r>
              <a:rPr lang="en-BE" dirty="0" err="1"/>
              <a:t>entités</a:t>
            </a:r>
            <a:r>
              <a:rPr lang="en-BE" dirty="0"/>
              <a:t> </a:t>
            </a:r>
            <a:r>
              <a:rPr lang="en-BE" dirty="0" err="1"/>
              <a:t>fédérées</a:t>
            </a:r>
            <a:endParaRPr lang="en-US" dirty="0"/>
          </a:p>
        </p:txBody>
      </p:sp>
      <p:sp>
        <p:nvSpPr>
          <p:cNvPr id="3" name="Content Placeholder 2"/>
          <p:cNvSpPr>
            <a:spLocks noGrp="1"/>
          </p:cNvSpPr>
          <p:nvPr>
            <p:ph idx="1"/>
          </p:nvPr>
        </p:nvSpPr>
        <p:spPr>
          <a:xfrm>
            <a:off x="838200" y="1825625"/>
            <a:ext cx="10805932" cy="4667250"/>
          </a:xfrm>
        </p:spPr>
        <p:txBody>
          <a:bodyPr>
            <a:normAutofit fontScale="92500" lnSpcReduction="10000"/>
          </a:bodyPr>
          <a:lstStyle/>
          <a:p>
            <a:r>
              <a:rPr lang="en-BE" dirty="0" err="1"/>
              <a:t>quelques</a:t>
            </a:r>
            <a:r>
              <a:rPr lang="en-BE" dirty="0"/>
              <a:t> </a:t>
            </a:r>
            <a:r>
              <a:rPr lang="fr-FR" dirty="0"/>
              <a:t>projets pour 202</a:t>
            </a:r>
            <a:r>
              <a:rPr lang="en-BE" dirty="0"/>
              <a:t>6</a:t>
            </a:r>
            <a:r>
              <a:rPr lang="fr-FR" dirty="0"/>
              <a:t> relatifs à la </a:t>
            </a:r>
            <a:r>
              <a:rPr lang="fr-FR" b="1" dirty="0"/>
              <a:t>Flandre</a:t>
            </a:r>
          </a:p>
          <a:p>
            <a:pPr lvl="1"/>
            <a:r>
              <a:rPr lang="fr-FR" dirty="0"/>
              <a:t>octroi de droits dérivés sur base de </a:t>
            </a:r>
            <a:r>
              <a:rPr lang="fr-FR" dirty="0" err="1"/>
              <a:t>BelRAI</a:t>
            </a:r>
            <a:r>
              <a:rPr lang="fr-FR" dirty="0"/>
              <a:t> </a:t>
            </a:r>
            <a:r>
              <a:rPr lang="fr-FR" dirty="0" err="1"/>
              <a:t>Screener</a:t>
            </a:r>
            <a:r>
              <a:rPr lang="fr-FR" dirty="0"/>
              <a:t> </a:t>
            </a:r>
            <a:r>
              <a:rPr lang="fr-FR" dirty="0" err="1"/>
              <a:t>Vlaanderen</a:t>
            </a:r>
            <a:r>
              <a:rPr lang="fr-FR" dirty="0"/>
              <a:t> (DZORG)</a:t>
            </a:r>
          </a:p>
          <a:p>
            <a:pPr lvl="1"/>
            <a:r>
              <a:rPr lang="fr-FR" dirty="0"/>
              <a:t>accès au revenu imposable pour l’assurance revenu garanti (Vlaams </a:t>
            </a:r>
            <a:r>
              <a:rPr lang="fr-FR" dirty="0" err="1"/>
              <a:t>Woningfonds</a:t>
            </a:r>
            <a:r>
              <a:rPr lang="fr-FR" dirty="0"/>
              <a:t>)</a:t>
            </a:r>
          </a:p>
          <a:p>
            <a:pPr lvl="1"/>
            <a:r>
              <a:rPr lang="fr-FR" dirty="0"/>
              <a:t>migration technique octroi automatique réduction précompte immobilier Région flamande pour enfants en situation de handicap et enfants à charge (</a:t>
            </a:r>
            <a:r>
              <a:rPr lang="fr-FR" dirty="0" err="1"/>
              <a:t>Vlaamse</a:t>
            </a:r>
            <a:r>
              <a:rPr lang="fr-FR" dirty="0"/>
              <a:t> </a:t>
            </a:r>
            <a:r>
              <a:rPr lang="fr-FR" dirty="0" err="1"/>
              <a:t>Belastingdienst</a:t>
            </a:r>
            <a:r>
              <a:rPr lang="fr-FR" dirty="0"/>
              <a:t>)</a:t>
            </a:r>
          </a:p>
          <a:p>
            <a:pPr lvl="1"/>
            <a:r>
              <a:rPr lang="fr-FR" dirty="0"/>
              <a:t>détermination ‘personne à charge’ pour droits dérivés Code flamand du logement (</a:t>
            </a:r>
            <a:r>
              <a:rPr lang="fr-FR" dirty="0" err="1"/>
              <a:t>Wonen</a:t>
            </a:r>
            <a:r>
              <a:rPr lang="fr-FR" dirty="0"/>
              <a:t> in </a:t>
            </a:r>
            <a:r>
              <a:rPr lang="fr-FR" dirty="0" err="1"/>
              <a:t>Vlaanderen</a:t>
            </a:r>
            <a:r>
              <a:rPr lang="fr-FR" dirty="0"/>
              <a:t> et Vlaams </a:t>
            </a:r>
            <a:r>
              <a:rPr lang="fr-FR" dirty="0" err="1"/>
              <a:t>Woningfonds</a:t>
            </a:r>
            <a:r>
              <a:rPr lang="fr-FR" dirty="0"/>
              <a:t>) </a:t>
            </a:r>
          </a:p>
          <a:p>
            <a:pPr lvl="1"/>
            <a:r>
              <a:rPr lang="fr-FR" dirty="0"/>
              <a:t>passage à envoi regroupé des mutations RN et registres BCSS (</a:t>
            </a:r>
            <a:r>
              <a:rPr lang="fr-FR" dirty="0" err="1"/>
              <a:t>Vlaamse</a:t>
            </a:r>
            <a:r>
              <a:rPr lang="fr-FR" dirty="0"/>
              <a:t> </a:t>
            </a:r>
            <a:r>
              <a:rPr lang="fr-FR" dirty="0" err="1"/>
              <a:t>dienstenintegrator</a:t>
            </a:r>
            <a:r>
              <a:rPr lang="fr-FR" dirty="0"/>
              <a:t>)</a:t>
            </a:r>
          </a:p>
          <a:p>
            <a:pPr lvl="1"/>
            <a:r>
              <a:rPr lang="fr-FR" dirty="0"/>
              <a:t>extension répertoire des personnes protection sociale flamande (DZORG)</a:t>
            </a:r>
          </a:p>
          <a:p>
            <a:pPr lvl="1"/>
            <a:r>
              <a:rPr lang="fr-FR" dirty="0"/>
              <a:t>optimisation flux de données allocations d’études 18+ (AHOVOKS)</a:t>
            </a:r>
          </a:p>
          <a:p>
            <a:pPr lvl="1"/>
            <a:r>
              <a:rPr lang="fr-FR" dirty="0"/>
              <a:t>transmission automatique population entrante dépistage du cancer (DZORG)</a:t>
            </a:r>
          </a:p>
          <a:p>
            <a:r>
              <a:rPr lang="en-BE" dirty="0" err="1"/>
              <a:t>quelques</a:t>
            </a:r>
            <a:r>
              <a:rPr lang="en-BE" dirty="0"/>
              <a:t> </a:t>
            </a:r>
            <a:r>
              <a:rPr lang="fr-FR" dirty="0"/>
              <a:t>projets pour 202</a:t>
            </a:r>
            <a:r>
              <a:rPr lang="en-BE" dirty="0"/>
              <a:t>6 </a:t>
            </a:r>
            <a:r>
              <a:rPr lang="fr-FR" dirty="0"/>
              <a:t>relatifs à la </a:t>
            </a:r>
            <a:r>
              <a:rPr lang="fr-FR" b="1" dirty="0"/>
              <a:t>Région wallonne</a:t>
            </a:r>
          </a:p>
          <a:p>
            <a:pPr lvl="1"/>
            <a:r>
              <a:rPr lang="fr-FR" dirty="0"/>
              <a:t>ajout des organismes assureurs wallons au projet </a:t>
            </a:r>
            <a:r>
              <a:rPr lang="fr-FR" dirty="0" err="1"/>
              <a:t>European</a:t>
            </a:r>
            <a:r>
              <a:rPr lang="fr-FR" dirty="0"/>
              <a:t> </a:t>
            </a:r>
            <a:r>
              <a:rPr lang="fr-FR" dirty="0" err="1"/>
              <a:t>Disability</a:t>
            </a:r>
            <a:r>
              <a:rPr lang="fr-FR" dirty="0"/>
              <a:t> </a:t>
            </a:r>
            <a:r>
              <a:rPr lang="fr-FR" dirty="0" err="1"/>
              <a:t>Card</a:t>
            </a:r>
            <a:r>
              <a:rPr lang="fr-FR" dirty="0"/>
              <a:t> (EDC)</a:t>
            </a:r>
          </a:p>
          <a:p>
            <a:pPr lvl="1"/>
            <a:r>
              <a:rPr lang="fr-FR" dirty="0"/>
              <a:t>exposition des données </a:t>
            </a:r>
            <a:r>
              <a:rPr lang="fr-FR" dirty="0" err="1"/>
              <a:t>BelRAI</a:t>
            </a:r>
            <a:r>
              <a:rPr lang="fr-FR" dirty="0"/>
              <a:t> dans le cadre de la reconnaissance du handicap</a:t>
            </a:r>
          </a:p>
          <a:p>
            <a:pPr lvl="1"/>
            <a:r>
              <a:rPr lang="fr-FR" dirty="0"/>
              <a:t>refonte des méthodes de transmission de l’information métier et technique entre les partenaires dans un souci d’uniformisation et de facilitation du travail</a:t>
            </a:r>
          </a:p>
          <a:p>
            <a:pPr lvl="1"/>
            <a:r>
              <a:rPr lang="fr-FR" dirty="0"/>
              <a:t>ajout des CPAS comme destinataires des notifications </a:t>
            </a:r>
            <a:r>
              <a:rPr lang="fr-FR" dirty="0" err="1"/>
              <a:t>HandicapFileNotifications</a:t>
            </a:r>
            <a:endParaRPr lang="fr-FR" dirty="0"/>
          </a:p>
        </p:txBody>
      </p:sp>
      <p:sp>
        <p:nvSpPr>
          <p:cNvPr id="4" name="Espace réservé du numéro de diapositive 3">
            <a:extLst>
              <a:ext uri="{FF2B5EF4-FFF2-40B4-BE49-F238E27FC236}">
                <a16:creationId xmlns:a16="http://schemas.microsoft.com/office/drawing/2014/main" id="{1361F433-55D4-D4E1-F844-7DD76CD04414}"/>
              </a:ext>
            </a:extLst>
          </p:cNvPr>
          <p:cNvSpPr>
            <a:spLocks noGrp="1"/>
          </p:cNvSpPr>
          <p:nvPr>
            <p:ph type="sldNum" sz="quarter" idx="12"/>
          </p:nvPr>
        </p:nvSpPr>
        <p:spPr/>
        <p:txBody>
          <a:bodyPr/>
          <a:lstStyle/>
          <a:p>
            <a:fld id="{4ABFC991-18F6-485A-BE0B-9061B9D5CD41}" type="slidenum">
              <a:rPr lang="en-US" smtClean="0"/>
              <a:pPr/>
              <a:t>52</a:t>
            </a:fld>
            <a:endParaRPr lang="en-US" dirty="0"/>
          </a:p>
        </p:txBody>
      </p:sp>
    </p:spTree>
    <p:extLst>
      <p:ext uri="{BB962C8B-B14F-4D97-AF65-F5344CB8AC3E}">
        <p14:creationId xmlns:p14="http://schemas.microsoft.com/office/powerpoint/2010/main" val="3841330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373096"/>
            <a:ext cx="10272888" cy="640643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pPr algn="ctr"/>
            <a:r>
              <a:rPr lang="fr-FR" dirty="0"/>
              <a:t>Des projets auxquels l</a:t>
            </a:r>
            <a:r>
              <a:rPr lang="en-BE" dirty="0"/>
              <a:t>a</a:t>
            </a:r>
            <a:r>
              <a:rPr lang="fr-FR" dirty="0"/>
              <a:t> BCSS est associée</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droits supplémentaires - statuts sociaux harmonisés (SSH)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a:solidFill>
                  <a:schemeClr val="tx1"/>
                </a:solidFill>
              </a:rPr>
              <a:t>MyGov.be</a:t>
            </a:r>
            <a:endParaRPr lang="fr-BE" altLang="en-US" dirty="0">
              <a:solidFill>
                <a:schemeClr val="tx1"/>
              </a:solidFill>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carte isi+</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citoyen</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lutte contre la fraude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BE" altLang="en-US" dirty="0">
                <a:solidFill>
                  <a:schemeClr val="tx1"/>
                </a:solidFill>
              </a:rPr>
              <a:t>CPAS</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Datawarehouse marché du travail et protection sociale</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employeurs </a:t>
            </a:r>
            <a:br>
              <a:rPr lang="fr-FR" altLang="en-US" dirty="0">
                <a:solidFill>
                  <a:schemeClr val="tx1"/>
                </a:solidFill>
              </a:rPr>
            </a:br>
            <a:r>
              <a:rPr lang="fr-FR" altLang="en-US" dirty="0">
                <a:solidFill>
                  <a:schemeClr val="tx1"/>
                </a:solidFill>
              </a:rPr>
              <a:t>(Dimona – </a:t>
            </a:r>
            <a:r>
              <a:rPr lang="fr-FR" altLang="en-US" dirty="0" err="1">
                <a:solidFill>
                  <a:schemeClr val="tx1"/>
                </a:solidFill>
              </a:rPr>
              <a:t>DmfA</a:t>
            </a:r>
            <a:r>
              <a:rPr lang="fr-FR" altLang="en-US" dirty="0">
                <a:solidFill>
                  <a:schemeClr val="tx1"/>
                </a:solidFill>
              </a:rPr>
              <a:t> – DRS)</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portail de la sécurité sociale</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des tiers</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services pour les citoyens</a:t>
            </a:r>
          </a:p>
        </p:txBody>
      </p:sp>
      <p:sp>
        <p:nvSpPr>
          <p:cNvPr id="4" name="Espace réservé du numéro de diapositive 3">
            <a:extLst>
              <a:ext uri="{FF2B5EF4-FFF2-40B4-BE49-F238E27FC236}">
                <a16:creationId xmlns:a16="http://schemas.microsoft.com/office/drawing/2014/main" id="{66170485-9086-93BB-7287-030B9C058BF6}"/>
              </a:ext>
            </a:extLst>
          </p:cNvPr>
          <p:cNvSpPr>
            <a:spLocks noGrp="1"/>
          </p:cNvSpPr>
          <p:nvPr>
            <p:ph type="sldNum" sz="quarter" idx="12"/>
          </p:nvPr>
        </p:nvSpPr>
        <p:spPr/>
        <p:txBody>
          <a:bodyPr/>
          <a:lstStyle/>
          <a:p>
            <a:fld id="{4ABFC991-18F6-485A-BE0B-9061B9D5CD41}" type="slidenum">
              <a:rPr lang="en-US" smtClean="0"/>
              <a:pPr/>
              <a:t>53</a:t>
            </a:fld>
            <a:endParaRPr lang="en-US" dirty="0"/>
          </a:p>
        </p:txBody>
      </p:sp>
    </p:spTree>
    <p:extLst>
      <p:ext uri="{BB962C8B-B14F-4D97-AF65-F5344CB8AC3E}">
        <p14:creationId xmlns:p14="http://schemas.microsoft.com/office/powerpoint/2010/main" val="2601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619C-8A2B-AA3A-3EC8-1517CE5D3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5F0F9-5F5A-4006-2D3B-0A00BECB8ECB}"/>
              </a:ext>
            </a:extLst>
          </p:cNvPr>
          <p:cNvSpPr>
            <a:spLocks noGrp="1"/>
          </p:cNvSpPr>
          <p:nvPr>
            <p:ph type="title"/>
          </p:nvPr>
        </p:nvSpPr>
        <p:spPr>
          <a:noFill/>
        </p:spPr>
        <p:txBody>
          <a:bodyPr/>
          <a:lstStyle/>
          <a:p>
            <a:r>
              <a:rPr lang="en-BE" dirty="0" err="1"/>
              <a:t>Statut</a:t>
            </a:r>
            <a:r>
              <a:rPr lang="en-BE" dirty="0"/>
              <a:t> social et </a:t>
            </a:r>
            <a:r>
              <a:rPr lang="en-US" dirty="0"/>
              <a:t>Droits </a:t>
            </a:r>
            <a:r>
              <a:rPr lang="en-US" dirty="0" err="1"/>
              <a:t>supplémentaires</a:t>
            </a:r>
            <a:endParaRPr lang="en-US" dirty="0"/>
          </a:p>
        </p:txBody>
      </p:sp>
      <p:sp>
        <p:nvSpPr>
          <p:cNvPr id="3" name="Content Placeholder 2">
            <a:extLst>
              <a:ext uri="{FF2B5EF4-FFF2-40B4-BE49-F238E27FC236}">
                <a16:creationId xmlns:a16="http://schemas.microsoft.com/office/drawing/2014/main" id="{4296E253-CA20-5121-AE40-D9EDB908A94A}"/>
              </a:ext>
            </a:extLst>
          </p:cNvPr>
          <p:cNvSpPr>
            <a:spLocks noGrp="1"/>
          </p:cNvSpPr>
          <p:nvPr>
            <p:ph idx="1"/>
          </p:nvPr>
        </p:nvSpPr>
        <p:spPr/>
        <p:txBody>
          <a:bodyPr>
            <a:normAutofit/>
          </a:bodyPr>
          <a:lstStyle/>
          <a:p>
            <a:r>
              <a:rPr lang="fr-BE" dirty="0"/>
              <a:t>statut social pour un peu plus de 2 millions de citoyens en Belgique </a:t>
            </a:r>
          </a:p>
          <a:p>
            <a:pPr lvl="1"/>
            <a:r>
              <a:rPr lang="fr-BE" dirty="0"/>
              <a:t>revenu limité </a:t>
            </a:r>
          </a:p>
          <a:p>
            <a:pPr lvl="1"/>
            <a:r>
              <a:rPr lang="fr-BE" dirty="0"/>
              <a:t>handicap physique ou mental</a:t>
            </a:r>
          </a:p>
          <a:p>
            <a:pPr lvl="1"/>
            <a:r>
              <a:rPr lang="fr-BE" dirty="0"/>
              <a:t>enfant ayant des besoins spécifiques</a:t>
            </a:r>
          </a:p>
          <a:p>
            <a:pPr lvl="1"/>
            <a:r>
              <a:rPr lang="fr-BE" dirty="0"/>
              <a:t>…</a:t>
            </a:r>
          </a:p>
          <a:p>
            <a:r>
              <a:rPr lang="fr-BE" dirty="0"/>
              <a:t>les citoyens avec un statut social bénéficient de droits supplémentaires</a:t>
            </a:r>
          </a:p>
          <a:p>
            <a:pPr lvl="1"/>
            <a:r>
              <a:rPr lang="fr-BE" dirty="0"/>
              <a:t>tarif social pour le gaz, l’électricité, l’eau, les télécoms</a:t>
            </a:r>
          </a:p>
          <a:p>
            <a:pPr lvl="1"/>
            <a:r>
              <a:rPr lang="fr-BE" dirty="0"/>
              <a:t>tarif social transports en commun (SNCB, De </a:t>
            </a:r>
            <a:r>
              <a:rPr lang="fr-BE" dirty="0" err="1"/>
              <a:t>Lijn</a:t>
            </a:r>
            <a:r>
              <a:rPr lang="fr-BE" dirty="0"/>
              <a:t>, TEC, ...)</a:t>
            </a:r>
          </a:p>
          <a:p>
            <a:pPr lvl="1"/>
            <a:r>
              <a:rPr lang="fr-BE" dirty="0"/>
              <a:t>logement social</a:t>
            </a:r>
          </a:p>
          <a:p>
            <a:pPr lvl="1"/>
            <a:r>
              <a:rPr lang="fr-BE" dirty="0"/>
              <a:t>réduction fiscale, collecte gratuite des ordures ménagères</a:t>
            </a:r>
          </a:p>
          <a:p>
            <a:pPr lvl="1"/>
            <a:r>
              <a:rPr lang="fr-BE" dirty="0"/>
              <a:t>réduction sur des activités socioculturelles ou sportives</a:t>
            </a:r>
          </a:p>
          <a:p>
            <a:pPr lvl="1"/>
            <a:r>
              <a:rPr lang="fr-BE" dirty="0"/>
              <a:t>…</a:t>
            </a:r>
          </a:p>
          <a:p>
            <a:endParaRPr lang="en-US" dirty="0"/>
          </a:p>
        </p:txBody>
      </p:sp>
      <p:sp>
        <p:nvSpPr>
          <p:cNvPr id="4" name="Espace réservé du numéro de diapositive 3">
            <a:extLst>
              <a:ext uri="{FF2B5EF4-FFF2-40B4-BE49-F238E27FC236}">
                <a16:creationId xmlns:a16="http://schemas.microsoft.com/office/drawing/2014/main" id="{066B5A04-34CB-EB84-8324-90340EAAEDBE}"/>
              </a:ext>
            </a:extLst>
          </p:cNvPr>
          <p:cNvSpPr>
            <a:spLocks noGrp="1"/>
          </p:cNvSpPr>
          <p:nvPr>
            <p:ph type="sldNum" sz="quarter" idx="12"/>
          </p:nvPr>
        </p:nvSpPr>
        <p:spPr/>
        <p:txBody>
          <a:bodyPr/>
          <a:lstStyle/>
          <a:p>
            <a:fld id="{4ABFC991-18F6-485A-BE0B-9061B9D5CD41}" type="slidenum">
              <a:rPr lang="en-US" smtClean="0"/>
              <a:pPr/>
              <a:t>54</a:t>
            </a:fld>
            <a:endParaRPr lang="en-US" dirty="0"/>
          </a:p>
        </p:txBody>
      </p:sp>
    </p:spTree>
    <p:extLst>
      <p:ext uri="{BB962C8B-B14F-4D97-AF65-F5344CB8AC3E}">
        <p14:creationId xmlns:p14="http://schemas.microsoft.com/office/powerpoint/2010/main" val="1144227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9E8AF-0D88-6123-DF99-4D2A6406DA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44E62F7-CC8A-A201-F262-AB4D16756EE4}"/>
              </a:ext>
            </a:extLst>
          </p:cNvPr>
          <p:cNvSpPr>
            <a:spLocks noGrp="1"/>
          </p:cNvSpPr>
          <p:nvPr>
            <p:ph type="title"/>
          </p:nvPr>
        </p:nvSpPr>
        <p:spPr>
          <a:noFill/>
        </p:spPr>
        <p:txBody>
          <a:bodyPr>
            <a:normAutofit/>
          </a:bodyPr>
          <a:lstStyle/>
          <a:p>
            <a:r>
              <a:rPr lang="fr-BE" altLang="fr-FR" dirty="0"/>
              <a:t>Statuts sociaux / exemples</a:t>
            </a:r>
          </a:p>
        </p:txBody>
      </p:sp>
      <p:pic>
        <p:nvPicPr>
          <p:cNvPr id="1025" name="Picture 1">
            <a:extLst>
              <a:ext uri="{FF2B5EF4-FFF2-40B4-BE49-F238E27FC236}">
                <a16:creationId xmlns:a16="http://schemas.microsoft.com/office/drawing/2014/main" id="{B28D5547-F464-D550-5622-8C915272897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a:extLst>
              <a:ext uri="{FF2B5EF4-FFF2-40B4-BE49-F238E27FC236}">
                <a16:creationId xmlns:a16="http://schemas.microsoft.com/office/drawing/2014/main" id="{5733594F-0BEC-D0BD-91A7-62855926047A}"/>
              </a:ext>
            </a:extLst>
          </p:cNvPr>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
        <p:nvSpPr>
          <p:cNvPr id="2" name="Espace réservé du numéro de diapositive 1">
            <a:extLst>
              <a:ext uri="{FF2B5EF4-FFF2-40B4-BE49-F238E27FC236}">
                <a16:creationId xmlns:a16="http://schemas.microsoft.com/office/drawing/2014/main" id="{A371458D-0D2B-E7A6-5E9C-ACA7E58A05A5}"/>
              </a:ext>
            </a:extLst>
          </p:cNvPr>
          <p:cNvSpPr>
            <a:spLocks noGrp="1"/>
          </p:cNvSpPr>
          <p:nvPr>
            <p:ph type="sldNum" sz="quarter" idx="12"/>
          </p:nvPr>
        </p:nvSpPr>
        <p:spPr/>
        <p:txBody>
          <a:bodyPr/>
          <a:lstStyle/>
          <a:p>
            <a:fld id="{4ABFC991-18F6-485A-BE0B-9061B9D5CD41}" type="slidenum">
              <a:rPr lang="en-US" smtClean="0"/>
              <a:pPr/>
              <a:t>55</a:t>
            </a:fld>
            <a:endParaRPr lang="en-US" dirty="0"/>
          </a:p>
        </p:txBody>
      </p:sp>
    </p:spTree>
    <p:extLst>
      <p:ext uri="{BB962C8B-B14F-4D97-AF65-F5344CB8AC3E}">
        <p14:creationId xmlns:p14="http://schemas.microsoft.com/office/powerpoint/2010/main" val="986606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5E299-45E4-EA68-0428-FF49D5C00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94A7C-8C15-0CA7-4CC7-32438DDAB365}"/>
              </a:ext>
            </a:extLst>
          </p:cNvPr>
          <p:cNvSpPr>
            <a:spLocks noGrp="1"/>
          </p:cNvSpPr>
          <p:nvPr>
            <p:ph type="title"/>
          </p:nvPr>
        </p:nvSpPr>
        <p:spPr>
          <a:noFill/>
        </p:spPr>
        <p:txBody>
          <a:bodyPr/>
          <a:lstStyle/>
          <a:p>
            <a:r>
              <a:rPr lang="en-US" dirty="0"/>
              <a:t>Droits </a:t>
            </a:r>
            <a:r>
              <a:rPr lang="en-US" dirty="0" err="1"/>
              <a:t>supplémentaires</a:t>
            </a:r>
            <a:r>
              <a:rPr lang="en-BE" dirty="0"/>
              <a:t> - </a:t>
            </a:r>
            <a:r>
              <a:rPr lang="nl-BE" dirty="0" err="1"/>
              <a:t>constat</a:t>
            </a:r>
            <a:r>
              <a:rPr lang="nl-BE" dirty="0"/>
              <a:t> </a:t>
            </a:r>
            <a:endParaRPr lang="en-US" dirty="0"/>
          </a:p>
        </p:txBody>
      </p:sp>
      <p:sp>
        <p:nvSpPr>
          <p:cNvPr id="3" name="Content Placeholder 2">
            <a:extLst>
              <a:ext uri="{FF2B5EF4-FFF2-40B4-BE49-F238E27FC236}">
                <a16:creationId xmlns:a16="http://schemas.microsoft.com/office/drawing/2014/main" id="{A3DF1F78-6DAC-D648-4795-96682096C58F}"/>
              </a:ext>
            </a:extLst>
          </p:cNvPr>
          <p:cNvSpPr>
            <a:spLocks noGrp="1"/>
          </p:cNvSpPr>
          <p:nvPr>
            <p:ph idx="1"/>
          </p:nvPr>
        </p:nvSpPr>
        <p:spPr/>
        <p:txBody>
          <a:bodyPr>
            <a:normAutofit/>
          </a:bodyPr>
          <a:lstStyle/>
          <a:p>
            <a:r>
              <a:rPr lang="fr-BE" dirty="0"/>
              <a:t>non-recours (non-</a:t>
            </a:r>
            <a:r>
              <a:rPr lang="fr-BE" dirty="0" err="1"/>
              <a:t>take</a:t>
            </a:r>
            <a:r>
              <a:rPr lang="fr-BE" dirty="0"/>
              <a:t> up) </a:t>
            </a:r>
          </a:p>
          <a:p>
            <a:pPr lvl="1"/>
            <a:r>
              <a:rPr lang="fr-BE" dirty="0"/>
              <a:t>non-transparence</a:t>
            </a:r>
            <a:r>
              <a:rPr lang="en-BE" dirty="0"/>
              <a:t> </a:t>
            </a:r>
            <a:r>
              <a:rPr lang="fr-BE" dirty="0"/>
              <a:t>: les citoyens ne connaissent pas ou guère leurs droits </a:t>
            </a:r>
          </a:p>
          <a:p>
            <a:pPr lvl="1"/>
            <a:r>
              <a:rPr lang="fr-BE" dirty="0"/>
              <a:t>Effet Matthieu : les droits n'arrivent pas chez le groupe cible (vulnérable)</a:t>
            </a:r>
          </a:p>
          <a:p>
            <a:pPr lvl="1"/>
            <a:r>
              <a:rPr lang="fr-BE" dirty="0"/>
              <a:t>seuil: la procédure de demande et d'octroi de droits sociaux est souvent compliquée et longue</a:t>
            </a:r>
          </a:p>
          <a:p>
            <a:pPr lvl="1"/>
            <a:r>
              <a:rPr lang="fr-BE" dirty="0"/>
              <a:t>Inefficacité</a:t>
            </a:r>
            <a:r>
              <a:rPr lang="en-BE" dirty="0"/>
              <a:t> </a:t>
            </a:r>
            <a:r>
              <a:rPr lang="fr-BE" dirty="0"/>
              <a:t>: les mesures sociales ratent leur but</a:t>
            </a:r>
          </a:p>
          <a:p>
            <a:pPr lvl="1"/>
            <a:r>
              <a:rPr lang="fr-BE" dirty="0"/>
              <a:t>statu quo du pourcentage de pauvreté au lieu d'inclusion sociale</a:t>
            </a:r>
            <a:r>
              <a:rPr lang="en-BE" dirty="0"/>
              <a:t> </a:t>
            </a:r>
            <a:r>
              <a:rPr lang="fr-BE" dirty="0"/>
              <a:t>: le nombre de personnes pauvres ne diminue pas proportionnellement</a:t>
            </a:r>
          </a:p>
        </p:txBody>
      </p:sp>
      <p:sp>
        <p:nvSpPr>
          <p:cNvPr id="4" name="Espace réservé du numéro de diapositive 3">
            <a:extLst>
              <a:ext uri="{FF2B5EF4-FFF2-40B4-BE49-F238E27FC236}">
                <a16:creationId xmlns:a16="http://schemas.microsoft.com/office/drawing/2014/main" id="{2E5CEA24-1E33-A48D-DBAF-A1336C31B9F8}"/>
              </a:ext>
            </a:extLst>
          </p:cNvPr>
          <p:cNvSpPr>
            <a:spLocks noGrp="1"/>
          </p:cNvSpPr>
          <p:nvPr>
            <p:ph type="sldNum" sz="quarter" idx="12"/>
          </p:nvPr>
        </p:nvSpPr>
        <p:spPr/>
        <p:txBody>
          <a:bodyPr/>
          <a:lstStyle/>
          <a:p>
            <a:fld id="{4ABFC991-18F6-485A-BE0B-9061B9D5CD41}" type="slidenum">
              <a:rPr lang="en-US" smtClean="0"/>
              <a:pPr/>
              <a:t>56</a:t>
            </a:fld>
            <a:endParaRPr lang="en-US" dirty="0"/>
          </a:p>
        </p:txBody>
      </p:sp>
    </p:spTree>
    <p:extLst>
      <p:ext uri="{BB962C8B-B14F-4D97-AF65-F5344CB8AC3E}">
        <p14:creationId xmlns:p14="http://schemas.microsoft.com/office/powerpoint/2010/main" val="852965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A165B-1697-266C-EA3E-62C52FECB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AE911-97C8-E3C5-C262-7ECC7CDD8BAD}"/>
              </a:ext>
            </a:extLst>
          </p:cNvPr>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a:t>
            </a:r>
            <a:r>
              <a:rPr lang="en-BE" dirty="0"/>
              <a:t> - </a:t>
            </a:r>
            <a:r>
              <a:rPr lang="fr-BE" dirty="0"/>
              <a:t>contexte</a:t>
            </a:r>
            <a:endParaRPr lang="en-US" dirty="0"/>
          </a:p>
        </p:txBody>
      </p:sp>
      <p:sp>
        <p:nvSpPr>
          <p:cNvPr id="3" name="Content Placeholder 2">
            <a:extLst>
              <a:ext uri="{FF2B5EF4-FFF2-40B4-BE49-F238E27FC236}">
                <a16:creationId xmlns:a16="http://schemas.microsoft.com/office/drawing/2014/main" id="{0018A3A9-915A-075C-798A-7FD53C4FC330}"/>
              </a:ext>
            </a:extLst>
          </p:cNvPr>
          <p:cNvSpPr>
            <a:spLocks noGrp="1"/>
          </p:cNvSpPr>
          <p:nvPr>
            <p:ph idx="1"/>
          </p:nvPr>
        </p:nvSpPr>
        <p:spPr/>
        <p:txBody>
          <a:bodyPr>
            <a:normAutofit/>
          </a:bodyPr>
          <a:lstStyle/>
          <a:p>
            <a:r>
              <a:rPr lang="fr-BE" dirty="0"/>
              <a:t>les statuts sociaux sont souvent complexes et ne sont pas toujours compris par les différentes parties concernées</a:t>
            </a:r>
          </a:p>
          <a:p>
            <a:r>
              <a:rPr lang="fr-BE" dirty="0"/>
              <a:t>la régionalisation des statuts sociaux</a:t>
            </a:r>
          </a:p>
          <a:p>
            <a:r>
              <a:rPr lang="fr-BE" dirty="0"/>
              <a:t>la réglementation en matière d’octroi de ‘droits supplémentaires’ est aussi complexe (avantages/conditions/périodes de référence)</a:t>
            </a:r>
          </a:p>
          <a:p>
            <a:r>
              <a:rPr lang="fr-BE" dirty="0"/>
              <a:t>pas de schéma notionnel univoque</a:t>
            </a:r>
          </a:p>
          <a:p>
            <a:r>
              <a:rPr lang="fr-BE" dirty="0"/>
              <a:t>il existe déjà de nombreux échanges de données (tarif préférentiel, exonération de taxes, ...)</a:t>
            </a:r>
          </a:p>
          <a:p>
            <a:r>
              <a:rPr lang="fr-BE" dirty="0"/>
              <a:t>de nouvelles demandes régulières auprès des fournisseurs de données donnent lieu à des développements ad hoc</a:t>
            </a:r>
          </a:p>
        </p:txBody>
      </p:sp>
      <p:sp>
        <p:nvSpPr>
          <p:cNvPr id="4" name="Espace réservé du numéro de diapositive 3">
            <a:extLst>
              <a:ext uri="{FF2B5EF4-FFF2-40B4-BE49-F238E27FC236}">
                <a16:creationId xmlns:a16="http://schemas.microsoft.com/office/drawing/2014/main" id="{B2AB71D8-769A-7849-09F1-6B581C75BE2B}"/>
              </a:ext>
            </a:extLst>
          </p:cNvPr>
          <p:cNvSpPr>
            <a:spLocks noGrp="1"/>
          </p:cNvSpPr>
          <p:nvPr>
            <p:ph type="sldNum" sz="quarter" idx="12"/>
          </p:nvPr>
        </p:nvSpPr>
        <p:spPr/>
        <p:txBody>
          <a:bodyPr/>
          <a:lstStyle/>
          <a:p>
            <a:fld id="{4ABFC991-18F6-485A-BE0B-9061B9D5CD41}" type="slidenum">
              <a:rPr lang="en-US" smtClean="0"/>
              <a:pPr/>
              <a:t>57</a:t>
            </a:fld>
            <a:endParaRPr lang="en-US" dirty="0"/>
          </a:p>
        </p:txBody>
      </p:sp>
    </p:spTree>
    <p:extLst>
      <p:ext uri="{BB962C8B-B14F-4D97-AF65-F5344CB8AC3E}">
        <p14:creationId xmlns:p14="http://schemas.microsoft.com/office/powerpoint/2010/main" val="1883769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7038-1234-EF69-D6FC-875D0A89F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D4C4B-AE9A-CB8D-079A-8015AD87A773}"/>
              </a:ext>
            </a:extLst>
          </p:cNvPr>
          <p:cNvSpPr>
            <a:spLocks noGrp="1"/>
          </p:cNvSpPr>
          <p:nvPr>
            <p:ph type="title"/>
          </p:nvPr>
        </p:nvSpPr>
        <p:spPr>
          <a:noFill/>
        </p:spPr>
        <p:txBody>
          <a:bodyPr/>
          <a:lstStyle/>
          <a:p>
            <a:r>
              <a:rPr lang="en-US" dirty="0" err="1"/>
              <a:t>Statuts</a:t>
            </a:r>
            <a:r>
              <a:rPr lang="en-US" dirty="0"/>
              <a:t> </a:t>
            </a:r>
            <a:r>
              <a:rPr lang="en-US" dirty="0" err="1"/>
              <a:t>sociaux</a:t>
            </a:r>
            <a:r>
              <a:rPr lang="en-US" dirty="0"/>
              <a:t> </a:t>
            </a:r>
            <a:r>
              <a:rPr lang="en-US" dirty="0" err="1"/>
              <a:t>harmonisés</a:t>
            </a:r>
            <a:r>
              <a:rPr lang="en-US" dirty="0"/>
              <a:t> (SSH) - </a:t>
            </a:r>
            <a:r>
              <a:rPr lang="en-US" dirty="0" err="1"/>
              <a:t>principes</a:t>
            </a:r>
            <a:endParaRPr lang="en-US" dirty="0"/>
          </a:p>
        </p:txBody>
      </p:sp>
      <p:sp>
        <p:nvSpPr>
          <p:cNvPr id="3" name="Content Placeholder 2">
            <a:extLst>
              <a:ext uri="{FF2B5EF4-FFF2-40B4-BE49-F238E27FC236}">
                <a16:creationId xmlns:a16="http://schemas.microsoft.com/office/drawing/2014/main" id="{5D3F761F-4CD5-251A-B499-19DC57E19F6A}"/>
              </a:ext>
            </a:extLst>
          </p:cNvPr>
          <p:cNvSpPr>
            <a:spLocks noGrp="1"/>
          </p:cNvSpPr>
          <p:nvPr>
            <p:ph idx="1"/>
          </p:nvPr>
        </p:nvSpPr>
        <p:spPr/>
        <p:txBody>
          <a:bodyPr/>
          <a:lstStyle/>
          <a:p>
            <a:r>
              <a:rPr lang="fr-FR" dirty="0"/>
              <a:t>les informations factuelles disponibles auprès d’une ou plusieurs sources authentiques sont mises à la disposition d'acteurs qui, sur cette base, accordent automatiquement des droits au citoyen sans qu'il ait à les demander </a:t>
            </a:r>
            <a:endParaRPr lang="nl-NL" dirty="0"/>
          </a:p>
          <a:p>
            <a:r>
              <a:rPr lang="fr-FR" dirty="0"/>
              <a:t>des services standardisés pour répondre autant que possible aux demandes d'information et éviter/limiter les développements multiples, tant pour les fournisseurs de données (sources authentiques) que pour les instances octroyant les avantages</a:t>
            </a:r>
            <a:endParaRPr lang="nl-NL" dirty="0"/>
          </a:p>
          <a:p>
            <a:r>
              <a:rPr lang="fr-FR" dirty="0"/>
              <a:t>une réduction du nombre de statuts utilisés et de leur complexité, une réduction des échanges de données</a:t>
            </a:r>
            <a:endParaRPr lang="nl-NL" dirty="0"/>
          </a:p>
          <a:p>
            <a:r>
              <a:rPr lang="fr-FR" dirty="0"/>
              <a:t>une réduction du nombre de formalités administratives et d’attestations papier qui sont demandées à cette population fragilisée</a:t>
            </a:r>
            <a:endParaRPr lang="nl-NL" dirty="0"/>
          </a:p>
        </p:txBody>
      </p:sp>
      <p:sp>
        <p:nvSpPr>
          <p:cNvPr id="4" name="Espace réservé du numéro de diapositive 3">
            <a:extLst>
              <a:ext uri="{FF2B5EF4-FFF2-40B4-BE49-F238E27FC236}">
                <a16:creationId xmlns:a16="http://schemas.microsoft.com/office/drawing/2014/main" id="{47E83BCC-949C-A2B1-6700-28A142E058CB}"/>
              </a:ext>
            </a:extLst>
          </p:cNvPr>
          <p:cNvSpPr>
            <a:spLocks noGrp="1"/>
          </p:cNvSpPr>
          <p:nvPr>
            <p:ph type="sldNum" sz="quarter" idx="12"/>
          </p:nvPr>
        </p:nvSpPr>
        <p:spPr/>
        <p:txBody>
          <a:bodyPr/>
          <a:lstStyle/>
          <a:p>
            <a:fld id="{4ABFC991-18F6-485A-BE0B-9061B9D5CD41}" type="slidenum">
              <a:rPr lang="en-US" smtClean="0"/>
              <a:pPr/>
              <a:t>58</a:t>
            </a:fld>
            <a:endParaRPr lang="en-US" dirty="0"/>
          </a:p>
        </p:txBody>
      </p:sp>
    </p:spTree>
    <p:extLst>
      <p:ext uri="{BB962C8B-B14F-4D97-AF65-F5344CB8AC3E}">
        <p14:creationId xmlns:p14="http://schemas.microsoft.com/office/powerpoint/2010/main" val="2680523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69DBC-893E-1BBC-C7D5-9C28CCAF4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85247B-2258-BEFD-2AF4-A571B738F542}"/>
              </a:ext>
            </a:extLst>
          </p:cNvPr>
          <p:cNvSpPr>
            <a:spLocks noGrp="1"/>
          </p:cNvSpPr>
          <p:nvPr>
            <p:ph type="title"/>
          </p:nvPr>
        </p:nvSpPr>
        <p:spPr/>
        <p:txBody>
          <a:bodyPr/>
          <a:lstStyle/>
          <a:p>
            <a:r>
              <a:rPr lang="fr-BE" altLang="en-US" dirty="0"/>
              <a:t>Statuts sociaux harmonisés</a:t>
            </a:r>
            <a:r>
              <a:rPr lang="en-BE" altLang="en-US" dirty="0"/>
              <a:t> (SSH)</a:t>
            </a:r>
            <a:r>
              <a:rPr lang="fr-BE" dirty="0">
                <a:solidFill>
                  <a:srgbClr val="0070C0"/>
                </a:solidFill>
                <a:sym typeface="Arial" charset="0"/>
              </a:rPr>
              <a:t> - objectifs</a:t>
            </a:r>
          </a:p>
        </p:txBody>
      </p:sp>
      <p:sp>
        <p:nvSpPr>
          <p:cNvPr id="3" name="Content Placeholder 2">
            <a:extLst>
              <a:ext uri="{FF2B5EF4-FFF2-40B4-BE49-F238E27FC236}">
                <a16:creationId xmlns:a16="http://schemas.microsoft.com/office/drawing/2014/main" id="{57DCA81B-D72E-08AB-FB2D-526612F30F6C}"/>
              </a:ext>
            </a:extLst>
          </p:cNvPr>
          <p:cNvSpPr>
            <a:spLocks noGrp="1"/>
          </p:cNvSpPr>
          <p:nvPr>
            <p:ph idx="1"/>
          </p:nvPr>
        </p:nvSpPr>
        <p:spPr/>
        <p:txBody>
          <a:bodyPr/>
          <a:lstStyle/>
          <a:p>
            <a:r>
              <a:rPr lang="fr-BE" dirty="0"/>
              <a:t>pour les assurés sociaux</a:t>
            </a:r>
          </a:p>
          <a:p>
            <a:pPr lvl="1"/>
            <a:r>
              <a:rPr lang="fr-BE" dirty="0"/>
              <a:t>faire bénéficier les citoyens au maximum des droits supplémentaires auxquels ils ont droit</a:t>
            </a:r>
          </a:p>
          <a:p>
            <a:pPr lvl="1"/>
            <a:r>
              <a:rPr lang="fr-BE" dirty="0"/>
              <a:t>limiter les formalités administratives au strict minimum &amp; tenir compte de la réalité sur le terrain</a:t>
            </a:r>
            <a:endParaRPr lang="nl-BE" dirty="0"/>
          </a:p>
          <a:p>
            <a:r>
              <a:rPr lang="fr-BE" dirty="0"/>
              <a:t>pour les institutions / acteurs qui octroient l’avantage</a:t>
            </a:r>
          </a:p>
          <a:p>
            <a:pPr lvl="1"/>
            <a:r>
              <a:rPr lang="fr-BE" dirty="0"/>
              <a:t>mise à disposition efficace de toutes les informations nécessaires à l’octroi (statut social, adresse du domicile, ...)</a:t>
            </a:r>
          </a:p>
          <a:p>
            <a:pPr lvl="1"/>
            <a:r>
              <a:rPr lang="fr-BE" dirty="0"/>
              <a:t>éviter les abus éventuels</a:t>
            </a:r>
          </a:p>
          <a:p>
            <a:endParaRPr lang="nl-BE" dirty="0"/>
          </a:p>
        </p:txBody>
      </p:sp>
      <p:grpSp>
        <p:nvGrpSpPr>
          <p:cNvPr id="4" name="Group 3">
            <a:extLst>
              <a:ext uri="{FF2B5EF4-FFF2-40B4-BE49-F238E27FC236}">
                <a16:creationId xmlns:a16="http://schemas.microsoft.com/office/drawing/2014/main" id="{D90ECE0A-638E-D74D-6714-F6B14F0EC3DC}"/>
              </a:ext>
            </a:extLst>
          </p:cNvPr>
          <p:cNvGrpSpPr/>
          <p:nvPr/>
        </p:nvGrpSpPr>
        <p:grpSpPr>
          <a:xfrm>
            <a:off x="2499049" y="4146817"/>
            <a:ext cx="7193902" cy="1106311"/>
            <a:chOff x="2621903" y="4799966"/>
            <a:chExt cx="7193902" cy="1106311"/>
          </a:xfrm>
        </p:grpSpPr>
        <p:sp>
          <p:nvSpPr>
            <p:cNvPr id="8" name="Rectangle 7">
              <a:extLst>
                <a:ext uri="{FF2B5EF4-FFF2-40B4-BE49-F238E27FC236}">
                  <a16:creationId xmlns:a16="http://schemas.microsoft.com/office/drawing/2014/main" id="{7FC031C6-6FF1-81DB-547B-9D257D3A6C09}"/>
                </a:ext>
              </a:extLst>
            </p:cNvPr>
            <p:cNvSpPr/>
            <p:nvPr/>
          </p:nvSpPr>
          <p:spPr>
            <a:xfrm>
              <a:off x="2621903" y="4799966"/>
              <a:ext cx="7193902"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Rounded Corners 8">
              <a:extLst>
                <a:ext uri="{FF2B5EF4-FFF2-40B4-BE49-F238E27FC236}">
                  <a16:creationId xmlns:a16="http://schemas.microsoft.com/office/drawing/2014/main" id="{F12A534E-6ADF-857C-896D-32514A34C7AA}"/>
                </a:ext>
              </a:extLst>
            </p:cNvPr>
            <p:cNvSpPr/>
            <p:nvPr/>
          </p:nvSpPr>
          <p:spPr>
            <a:xfrm>
              <a:off x="2965589" y="5043308"/>
              <a:ext cx="6465718"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2200" dirty="0">
                  <a:solidFill>
                    <a:schemeClr val="tx1"/>
                  </a:solidFill>
                  <a:ea typeface="+mj-ea"/>
                  <a:cs typeface="+mj-cs"/>
                  <a:sym typeface="Wingdings" panose="05000000000000000000" pitchFamily="2" charset="2"/>
                </a:rPr>
                <a:t>continuer à améliorer l’octroi automatique de droits</a:t>
              </a:r>
            </a:p>
          </p:txBody>
        </p:sp>
      </p:grpSp>
      <p:sp>
        <p:nvSpPr>
          <p:cNvPr id="5" name="Espace réservé du numéro de diapositive 4">
            <a:extLst>
              <a:ext uri="{FF2B5EF4-FFF2-40B4-BE49-F238E27FC236}">
                <a16:creationId xmlns:a16="http://schemas.microsoft.com/office/drawing/2014/main" id="{D8068889-C189-9DFB-A0DD-CB5EF7FF91DF}"/>
              </a:ext>
            </a:extLst>
          </p:cNvPr>
          <p:cNvSpPr>
            <a:spLocks noGrp="1"/>
          </p:cNvSpPr>
          <p:nvPr>
            <p:ph type="sldNum" sz="quarter" idx="12"/>
          </p:nvPr>
        </p:nvSpPr>
        <p:spPr/>
        <p:txBody>
          <a:bodyPr/>
          <a:lstStyle/>
          <a:p>
            <a:fld id="{4ABFC991-18F6-485A-BE0B-9061B9D5CD41}" type="slidenum">
              <a:rPr lang="en-US" smtClean="0"/>
              <a:pPr/>
              <a:t>59</a:t>
            </a:fld>
            <a:endParaRPr lang="en-US" dirty="0"/>
          </a:p>
        </p:txBody>
      </p:sp>
    </p:spTree>
    <p:extLst>
      <p:ext uri="{BB962C8B-B14F-4D97-AF65-F5344CB8AC3E}">
        <p14:creationId xmlns:p14="http://schemas.microsoft.com/office/powerpoint/2010/main" val="362962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a:t>
            </a:r>
            <a:r>
              <a:rPr lang="en-US" dirty="0" err="1"/>
              <a:t>citoyens</a:t>
            </a:r>
            <a:r>
              <a:rPr lang="en-US" dirty="0"/>
              <a:t>/</a:t>
            </a:r>
            <a:r>
              <a:rPr lang="en-US" dirty="0" err="1"/>
              <a:t>employeurs</a:t>
            </a:r>
            <a:endParaRPr lang="en-US" dirty="0"/>
          </a:p>
        </p:txBody>
      </p:sp>
      <p:sp>
        <p:nvSpPr>
          <p:cNvPr id="3" name="Content Placeholder 2"/>
          <p:cNvSpPr>
            <a:spLocks noGrp="1"/>
          </p:cNvSpPr>
          <p:nvPr>
            <p:ph idx="1"/>
          </p:nvPr>
        </p:nvSpPr>
        <p:spPr/>
        <p:txBody>
          <a:bodyPr>
            <a:noAutofit/>
          </a:bodyPr>
          <a:lstStyle/>
          <a:p>
            <a:r>
              <a:rPr lang="fr-FR" sz="2000" dirty="0" err="1"/>
              <a:t>customer</a:t>
            </a:r>
            <a:r>
              <a:rPr lang="fr-FR" sz="2000" dirty="0"/>
              <a:t> </a:t>
            </a:r>
            <a:r>
              <a:rPr lang="fr-FR" sz="2000" dirty="0" err="1"/>
              <a:t>centricity</a:t>
            </a:r>
            <a:endParaRPr lang="fr-FR" sz="2000" dirty="0"/>
          </a:p>
          <a:p>
            <a:r>
              <a:rPr lang="fr-FR" sz="2000" dirty="0"/>
              <a:t>services axés sur les propres processus</a:t>
            </a:r>
          </a:p>
          <a:p>
            <a:r>
              <a:rPr lang="fr-FR" sz="2000" dirty="0"/>
              <a:t>avec un minimum de coûts et de formalités administratives</a:t>
            </a:r>
          </a:p>
          <a:p>
            <a:r>
              <a:rPr lang="fr-FR" sz="2000" dirty="0"/>
              <a:t>si possible offerts de manière automatique</a:t>
            </a:r>
          </a:p>
          <a:p>
            <a:r>
              <a:rPr lang="fr-FR" sz="2000" dirty="0"/>
              <a:t>avec un apport actif de l'utilisateur (</a:t>
            </a:r>
            <a:r>
              <a:rPr lang="fr-FR" sz="2000" dirty="0" err="1"/>
              <a:t>selfservice</a:t>
            </a:r>
            <a:r>
              <a:rPr lang="fr-FR" sz="2000" dirty="0"/>
              <a:t> - autonomie - suivi)</a:t>
            </a:r>
          </a:p>
          <a:p>
            <a:r>
              <a:rPr lang="fr-FR" sz="2000" dirty="0"/>
              <a:t>offerts de manière performante et conviviale</a:t>
            </a:r>
          </a:p>
          <a:p>
            <a:r>
              <a:rPr lang="fr-FR" sz="2000" dirty="0"/>
              <a:t>fiables, sécurisés et disponibles en permanence</a:t>
            </a:r>
          </a:p>
          <a:p>
            <a:r>
              <a:rPr lang="fr-FR" sz="2000" dirty="0"/>
              <a:t>via les canaux choisis par l’utilisateur (voie électronique, téléphone, contact direct, ...)</a:t>
            </a:r>
          </a:p>
          <a:p>
            <a:r>
              <a:rPr lang="fr-FR"/>
              <a:t>tout </a:t>
            </a:r>
            <a:r>
              <a:rPr lang="fr-FR" dirty="0"/>
              <a:t>en respectant la protection de la vie privée</a:t>
            </a:r>
          </a:p>
        </p:txBody>
      </p:sp>
      <p:sp>
        <p:nvSpPr>
          <p:cNvPr id="4" name="Espace réservé du numéro de diapositive 3">
            <a:extLst>
              <a:ext uri="{FF2B5EF4-FFF2-40B4-BE49-F238E27FC236}">
                <a16:creationId xmlns:a16="http://schemas.microsoft.com/office/drawing/2014/main" id="{E43320C1-210E-3DD6-67B2-65D3DF178727}"/>
              </a:ext>
            </a:extLst>
          </p:cNvPr>
          <p:cNvSpPr>
            <a:spLocks noGrp="1"/>
          </p:cNvSpPr>
          <p:nvPr>
            <p:ph type="sldNum" sz="quarter" idx="12"/>
          </p:nvPr>
        </p:nvSpPr>
        <p:spPr/>
        <p:txBody>
          <a:bodyPr/>
          <a:lstStyle/>
          <a:p>
            <a:fld id="{4ABFC991-18F6-485A-BE0B-9061B9D5CD41}" type="slidenum">
              <a:rPr lang="en-US" smtClean="0"/>
              <a:pPr/>
              <a:t>6</a:t>
            </a:fld>
            <a:endParaRPr lang="en-US" dirty="0"/>
          </a:p>
        </p:txBody>
      </p:sp>
    </p:spTree>
    <p:extLst>
      <p:ext uri="{BB962C8B-B14F-4D97-AF65-F5344CB8AC3E}">
        <p14:creationId xmlns:p14="http://schemas.microsoft.com/office/powerpoint/2010/main" val="3663457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BE" altLang="en-US" dirty="0"/>
              <a:t>Statuts sociaux harmonisés (SSH) - 3 approches </a:t>
            </a:r>
            <a:endParaRPr lang="fr-BE" dirty="0"/>
          </a:p>
        </p:txBody>
      </p:sp>
      <p:sp>
        <p:nvSpPr>
          <p:cNvPr id="3" name="Content Placeholder 2"/>
          <p:cNvSpPr>
            <a:spLocks noGrp="1"/>
          </p:cNvSpPr>
          <p:nvPr>
            <p:ph idx="1"/>
          </p:nvPr>
        </p:nvSpPr>
        <p:spPr/>
        <p:txBody>
          <a:bodyPr>
            <a:normAutofit/>
          </a:bodyPr>
          <a:lstStyle/>
          <a:p>
            <a:r>
              <a:rPr lang="fr-FR" dirty="0"/>
              <a:t>la BCSS et les sources authentiques travaillent pour mettre à disposition 3 méthodes complémentaires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utilisation en mode </a:t>
                </a:r>
              </a:p>
              <a:p>
                <a:pPr>
                  <a:defRPr/>
                </a:pPr>
                <a:r>
                  <a:rPr lang="fr-FR" dirty="0">
                    <a:solidFill>
                      <a:schemeClr val="tx1"/>
                    </a:solidFill>
                    <a:ea typeface="+mj-ea"/>
                    <a:cs typeface="+mj-cs"/>
                    <a:sym typeface="Wingdings" panose="05000000000000000000" pitchFamily="2" charset="2"/>
                  </a:rPr>
                  <a:t>batch de la </a:t>
                </a:r>
                <a:r>
                  <a:rPr lang="fr-FR" b="1" dirty="0">
                    <a:solidFill>
                      <a:schemeClr val="tx1"/>
                    </a:solidFill>
                    <a:ea typeface="+mj-ea"/>
                    <a:cs typeface="+mj-cs"/>
                    <a:sym typeface="Wingdings" panose="05000000000000000000" pitchFamily="2" charset="2"/>
                  </a:rPr>
                  <a:t>banque </a:t>
                </a:r>
              </a:p>
              <a:p>
                <a:pPr>
                  <a:defRPr/>
                </a:pPr>
                <a:r>
                  <a:rPr lang="fr-FR" b="1" dirty="0">
                    <a:solidFill>
                      <a:schemeClr val="tx1"/>
                    </a:solidFill>
                    <a:ea typeface="+mj-ea"/>
                    <a:cs typeface="+mj-cs"/>
                    <a:sym typeface="Wingdings" panose="05000000000000000000" pitchFamily="2" charset="2"/>
                  </a:rPr>
                  <a:t>de données ‘tampon’</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b="1" dirty="0">
                    <a:solidFill>
                      <a:schemeClr val="tx1"/>
                    </a:solidFill>
                    <a:ea typeface="+mj-ea"/>
                    <a:cs typeface="+mj-cs"/>
                    <a:sym typeface="Wingdings" panose="05000000000000000000" pitchFamily="2" charset="2"/>
                  </a:rPr>
                  <a:t>consultation en ligne des sources authentiques</a:t>
                </a:r>
                <a:r>
                  <a:rPr lang="fr-FR" dirty="0">
                    <a:solidFill>
                      <a:schemeClr val="tx1"/>
                    </a:solidFill>
                    <a:ea typeface="+mj-ea"/>
                    <a:cs typeface="+mj-cs"/>
                    <a:sym typeface="Wingdings" panose="05000000000000000000" pitchFamily="2" charset="2"/>
                  </a:rPr>
                  <a:t> par les instances d’octroi (IO)</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ea typeface="+mj-ea"/>
                    <a:cs typeface="+mj-cs"/>
                    <a:sym typeface="Wingdings" panose="05000000000000000000" pitchFamily="2" charset="2"/>
                  </a:rPr>
                  <a:t>consultation des statuts sociaux via </a:t>
                </a:r>
                <a:r>
                  <a:rPr lang="fr-FR" b="1" dirty="0">
                    <a:solidFill>
                      <a:schemeClr val="tx1"/>
                    </a:solidFill>
                    <a:ea typeface="+mj-ea"/>
                    <a:cs typeface="+mj-cs"/>
                    <a:sym typeface="Wingdings" panose="05000000000000000000" pitchFamily="2" charset="2"/>
                  </a:rPr>
                  <a:t>les applications MyBEnefits et MyGov.be</a:t>
                </a:r>
              </a:p>
            </p:txBody>
          </p:sp>
        </p:grpSp>
      </p:grpSp>
      <p:sp>
        <p:nvSpPr>
          <p:cNvPr id="4" name="Espace réservé du numéro de diapositive 3">
            <a:extLst>
              <a:ext uri="{FF2B5EF4-FFF2-40B4-BE49-F238E27FC236}">
                <a16:creationId xmlns:a16="http://schemas.microsoft.com/office/drawing/2014/main" id="{4EFB8808-EF0F-FB56-BBDD-5CC62010D289}"/>
              </a:ext>
            </a:extLst>
          </p:cNvPr>
          <p:cNvSpPr>
            <a:spLocks noGrp="1"/>
          </p:cNvSpPr>
          <p:nvPr>
            <p:ph type="sldNum" sz="quarter" idx="12"/>
          </p:nvPr>
        </p:nvSpPr>
        <p:spPr/>
        <p:txBody>
          <a:bodyPr/>
          <a:lstStyle/>
          <a:p>
            <a:fld id="{4ABFC991-18F6-485A-BE0B-9061B9D5CD41}" type="slidenum">
              <a:rPr lang="en-US" smtClean="0"/>
              <a:pPr/>
              <a:t>60</a:t>
            </a:fld>
            <a:endParaRPr lang="en-US" dirty="0"/>
          </a:p>
        </p:txBody>
      </p:sp>
    </p:spTree>
    <p:extLst>
      <p:ext uri="{BB962C8B-B14F-4D97-AF65-F5344CB8AC3E}">
        <p14:creationId xmlns:p14="http://schemas.microsoft.com/office/powerpoint/2010/main" val="3781452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24A6F-BA39-A18C-31E0-4871151BBDA9}"/>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54699399-E20F-C26B-C3F2-84BB63A8B51C}"/>
              </a:ext>
            </a:extLst>
          </p:cNvPr>
          <p:cNvSpPr>
            <a:spLocks noGrp="1"/>
          </p:cNvSpPr>
          <p:nvPr>
            <p:ph type="title"/>
          </p:nvPr>
        </p:nvSpPr>
        <p:spPr/>
        <p:txBody>
          <a:bodyPr/>
          <a:lstStyle/>
          <a:p>
            <a:r>
              <a:rPr lang="fr-BE" altLang="en-US" sz="3600" dirty="0">
                <a:solidFill>
                  <a:srgbClr val="0070C0"/>
                </a:solidFill>
              </a:rPr>
              <a:t>Statuts sociaux harmonisés (SSH) </a:t>
            </a:r>
            <a:r>
              <a:rPr lang="en-BE" altLang="en-US" sz="3600" dirty="0">
                <a:solidFill>
                  <a:srgbClr val="0070C0"/>
                </a:solidFill>
              </a:rPr>
              <a:t>-</a:t>
            </a:r>
            <a:r>
              <a:rPr lang="fr-BE" altLang="en-US" sz="3600" dirty="0">
                <a:solidFill>
                  <a:srgbClr val="0070C0"/>
                </a:solidFill>
              </a:rPr>
              <a:t> cadre</a:t>
            </a:r>
            <a:endParaRPr lang="nl-BE" dirty="0"/>
          </a:p>
        </p:txBody>
      </p:sp>
      <p:sp>
        <p:nvSpPr>
          <p:cNvPr id="6" name="Espace réservé du contenu 5">
            <a:extLst>
              <a:ext uri="{FF2B5EF4-FFF2-40B4-BE49-F238E27FC236}">
                <a16:creationId xmlns:a16="http://schemas.microsoft.com/office/drawing/2014/main" id="{78D13988-6A77-5D8B-9FC6-82F832FA011B}"/>
              </a:ext>
            </a:extLst>
          </p:cNvPr>
          <p:cNvSpPr>
            <a:spLocks noGrp="1"/>
          </p:cNvSpPr>
          <p:nvPr>
            <p:ph idx="1"/>
          </p:nvPr>
        </p:nvSpPr>
        <p:spPr/>
        <p:txBody>
          <a:bodyPr/>
          <a:lstStyle/>
          <a:p>
            <a:r>
              <a:rPr lang="fr-FR" dirty="0"/>
              <a:t>octroi automatique de droits supplémentaires via</a:t>
            </a:r>
          </a:p>
          <a:p>
            <a:pPr lvl="1"/>
            <a:r>
              <a:rPr lang="fr-FR" dirty="0"/>
              <a:t>la consultation batch de la banque de données SSH alimentée trimestriellement par 11 sources authentiques: SPP IS, DGPH, mutualités, SFP, VSB, </a:t>
            </a:r>
            <a:r>
              <a:rPr lang="fr-FR" dirty="0" err="1"/>
              <a:t>Opgroeien</a:t>
            </a:r>
            <a:r>
              <a:rPr lang="fr-FR" dirty="0"/>
              <a:t>, </a:t>
            </a:r>
            <a:r>
              <a:rPr lang="fr-FR" dirty="0" err="1"/>
              <a:t>AViQ</a:t>
            </a:r>
            <a:r>
              <a:rPr lang="fr-FR" dirty="0"/>
              <a:t>, OAW, </a:t>
            </a:r>
            <a:r>
              <a:rPr lang="fr-FR" dirty="0" err="1"/>
              <a:t>IrisCare</a:t>
            </a:r>
            <a:r>
              <a:rPr lang="fr-FR" dirty="0"/>
              <a:t>, DSL et MDG</a:t>
            </a:r>
          </a:p>
          <a:p>
            <a:pPr lvl="1"/>
            <a:r>
              <a:rPr lang="fr-FR" dirty="0"/>
              <a:t>la consultation en ligne des mêmes 11 sources authentiques </a:t>
            </a:r>
          </a:p>
          <a:p>
            <a:r>
              <a:rPr lang="fr-FR" dirty="0"/>
              <a:t>possibilité pour les instances d’octroi de vérifier si une personne satisfait à un ensemble de critères fixés dans la délibération du CSI</a:t>
            </a:r>
          </a:p>
          <a:p>
            <a:r>
              <a:rPr lang="fr-FR" dirty="0"/>
              <a:t>quelques exemples connus</a:t>
            </a:r>
          </a:p>
          <a:p>
            <a:pPr lvl="1"/>
            <a:r>
              <a:rPr lang="fr-FR" dirty="0"/>
              <a:t>tarif social Gaz et Electricité</a:t>
            </a:r>
          </a:p>
          <a:p>
            <a:pPr lvl="1"/>
            <a:r>
              <a:rPr lang="fr-FR" dirty="0"/>
              <a:t>tarif préférentiel STIB, SNCB, TEC</a:t>
            </a:r>
          </a:p>
          <a:p>
            <a:pPr lvl="1"/>
            <a:r>
              <a:rPr lang="fr-FR" dirty="0"/>
              <a:t>exonération de la taxe de circulation</a:t>
            </a:r>
          </a:p>
          <a:p>
            <a:pPr lvl="1"/>
            <a:r>
              <a:rPr lang="fr-FR" dirty="0"/>
              <a:t>…</a:t>
            </a:r>
          </a:p>
          <a:p>
            <a:endParaRPr lang="nl-BE" dirty="0"/>
          </a:p>
        </p:txBody>
      </p:sp>
      <p:sp>
        <p:nvSpPr>
          <p:cNvPr id="4" name="Espace réservé du numéro de diapositive 3">
            <a:extLst>
              <a:ext uri="{FF2B5EF4-FFF2-40B4-BE49-F238E27FC236}">
                <a16:creationId xmlns:a16="http://schemas.microsoft.com/office/drawing/2014/main" id="{3D2220D9-ACDB-35C6-B1C2-2872A380440B}"/>
              </a:ext>
            </a:extLst>
          </p:cNvPr>
          <p:cNvSpPr>
            <a:spLocks noGrp="1"/>
          </p:cNvSpPr>
          <p:nvPr>
            <p:ph type="sldNum" sz="quarter" idx="12"/>
          </p:nvPr>
        </p:nvSpPr>
        <p:spPr/>
        <p:txBody>
          <a:bodyPr/>
          <a:lstStyle/>
          <a:p>
            <a:fld id="{4ABFC991-18F6-485A-BE0B-9061B9D5CD41}" type="slidenum">
              <a:rPr lang="en-US" smtClean="0"/>
              <a:pPr/>
              <a:t>61</a:t>
            </a:fld>
            <a:endParaRPr lang="en-US" dirty="0"/>
          </a:p>
        </p:txBody>
      </p:sp>
    </p:spTree>
    <p:extLst>
      <p:ext uri="{BB962C8B-B14F-4D97-AF65-F5344CB8AC3E}">
        <p14:creationId xmlns:p14="http://schemas.microsoft.com/office/powerpoint/2010/main" val="2440452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DC15-0928-281D-FB6B-3CABE13AD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51392-8528-468E-DA65-80A5ACEF075C}"/>
              </a:ext>
            </a:extLst>
          </p:cNvPr>
          <p:cNvSpPr>
            <a:spLocks noGrp="1"/>
          </p:cNvSpPr>
          <p:nvPr>
            <p:ph type="title"/>
          </p:nvPr>
        </p:nvSpPr>
        <p:spPr/>
        <p:txBody>
          <a:bodyPr/>
          <a:lstStyle/>
          <a:p>
            <a:r>
              <a:rPr lang="fr-FR" dirty="0"/>
              <a:t>Statuts sociaux harmonisés (SSH) </a:t>
            </a:r>
            <a:r>
              <a:rPr lang="en-BE" dirty="0"/>
              <a:t>-</a:t>
            </a:r>
            <a:r>
              <a:rPr lang="fr-FR" dirty="0"/>
              <a:t> </a:t>
            </a:r>
            <a:r>
              <a:rPr lang="en-BE" dirty="0" err="1"/>
              <a:t>détail</a:t>
            </a:r>
            <a:r>
              <a:rPr lang="en-BE" dirty="0"/>
              <a:t> </a:t>
            </a:r>
            <a:r>
              <a:rPr lang="fr-FR" dirty="0"/>
              <a:t>approche 1</a:t>
            </a:r>
          </a:p>
        </p:txBody>
      </p:sp>
      <p:sp>
        <p:nvSpPr>
          <p:cNvPr id="3" name="Content Placeholder 2">
            <a:extLst>
              <a:ext uri="{FF2B5EF4-FFF2-40B4-BE49-F238E27FC236}">
                <a16:creationId xmlns:a16="http://schemas.microsoft.com/office/drawing/2014/main" id="{022E2045-1D91-4F60-DE38-7191C2CD1818}"/>
              </a:ext>
            </a:extLst>
          </p:cNvPr>
          <p:cNvSpPr>
            <a:spLocks noGrp="1"/>
          </p:cNvSpPr>
          <p:nvPr>
            <p:ph idx="1"/>
          </p:nvPr>
        </p:nvSpPr>
        <p:spPr/>
        <p:txBody>
          <a:bodyPr>
            <a:normAutofit/>
          </a:bodyPr>
          <a:lstStyle/>
          <a:p>
            <a:r>
              <a:rPr lang="fr-BE" b="1" dirty="0"/>
              <a:t>consultation batch de la banque de données SSH dans la banque de données tampon</a:t>
            </a:r>
          </a:p>
          <a:p>
            <a:pPr lvl="1"/>
            <a:r>
              <a:rPr lang="fr-BE" dirty="0"/>
              <a:t>alimentée sur base trimestrielle par 11 sources authentiques</a:t>
            </a:r>
            <a:endParaRPr lang="fr-BE" strike="sngStrike" dirty="0"/>
          </a:p>
          <a:p>
            <a:pPr lvl="1"/>
            <a:r>
              <a:rPr lang="fr-BE" dirty="0"/>
              <a:t>possibilité d’octroi automatique de droits supplémentaires à une catégorie de personnes connues au préalable auprès de l’instance d’octroi</a:t>
            </a:r>
          </a:p>
          <a:p>
            <a:pPr lvl="2"/>
            <a:r>
              <a:rPr lang="fr-BE" dirty="0"/>
              <a:t>p.ex. tous les habitants d’une commune, tous les ménages raccordés au gaz</a:t>
            </a:r>
          </a:p>
          <a:p>
            <a:pPr lvl="1"/>
            <a:r>
              <a:rPr lang="fr-BE" dirty="0"/>
              <a:t>possibilité de traiter de gros volumes</a:t>
            </a:r>
          </a:p>
          <a:p>
            <a:pPr lvl="1"/>
            <a:r>
              <a:rPr lang="fr-BE" dirty="0"/>
              <a:t>possibilité de vérifier si une personne répond à un ensemble de critères définis dans la délibération du CSI (p.ex. domicile, statut à un moment donné, ...)</a:t>
            </a:r>
          </a:p>
          <a:p>
            <a:pPr lvl="1"/>
            <a:r>
              <a:rPr lang="fr-BE" dirty="0"/>
              <a:t>quelques exemples </a:t>
            </a:r>
          </a:p>
          <a:p>
            <a:pPr lvl="2"/>
            <a:r>
              <a:rPr lang="fr-BE" dirty="0"/>
              <a:t>tarif social gaz / électricité en Belgique</a:t>
            </a:r>
          </a:p>
          <a:p>
            <a:pPr lvl="2"/>
            <a:r>
              <a:rPr lang="fr-BE" dirty="0"/>
              <a:t>tarif social pour l’eau en Flandre</a:t>
            </a:r>
          </a:p>
          <a:p>
            <a:pPr lvl="2"/>
            <a:r>
              <a:rPr lang="fr-BE" dirty="0"/>
              <a:t>exonération de la taxe de circulation en Région bruxelloise</a:t>
            </a:r>
          </a:p>
          <a:p>
            <a:pPr lvl="2"/>
            <a:r>
              <a:rPr lang="fr-BE" dirty="0"/>
              <a:t>communes et provinces (p.ex. tarif réduit garderie extra-scolaire, réduction de la taxe sur la collecte des déchets, réduction fiscale)</a:t>
            </a:r>
          </a:p>
          <a:p>
            <a:endParaRPr lang="en-US" dirty="0"/>
          </a:p>
        </p:txBody>
      </p:sp>
      <p:sp>
        <p:nvSpPr>
          <p:cNvPr id="4" name="Espace réservé du numéro de diapositive 3">
            <a:extLst>
              <a:ext uri="{FF2B5EF4-FFF2-40B4-BE49-F238E27FC236}">
                <a16:creationId xmlns:a16="http://schemas.microsoft.com/office/drawing/2014/main" id="{B69D50D6-EDBC-6785-6769-30CBA0D2ED23}"/>
              </a:ext>
            </a:extLst>
          </p:cNvPr>
          <p:cNvSpPr>
            <a:spLocks noGrp="1"/>
          </p:cNvSpPr>
          <p:nvPr>
            <p:ph type="sldNum" sz="quarter" idx="12"/>
          </p:nvPr>
        </p:nvSpPr>
        <p:spPr/>
        <p:txBody>
          <a:bodyPr/>
          <a:lstStyle/>
          <a:p>
            <a:fld id="{4ABFC991-18F6-485A-BE0B-9061B9D5CD41}" type="slidenum">
              <a:rPr lang="en-US" smtClean="0"/>
              <a:pPr/>
              <a:t>62</a:t>
            </a:fld>
            <a:endParaRPr lang="en-US" dirty="0"/>
          </a:p>
        </p:txBody>
      </p:sp>
    </p:spTree>
    <p:extLst>
      <p:ext uri="{BB962C8B-B14F-4D97-AF65-F5344CB8AC3E}">
        <p14:creationId xmlns:p14="http://schemas.microsoft.com/office/powerpoint/2010/main" val="4282951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1758-116C-8AB5-7329-235381F00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88B54-4235-6D2C-BB62-784A6E14FB13}"/>
              </a:ext>
            </a:extLst>
          </p:cNvPr>
          <p:cNvSpPr>
            <a:spLocks noGrp="1"/>
          </p:cNvSpPr>
          <p:nvPr>
            <p:ph type="title"/>
          </p:nvPr>
        </p:nvSpPr>
        <p:spPr/>
        <p:txBody>
          <a:bodyPr/>
          <a:lstStyle/>
          <a:p>
            <a:r>
              <a:rPr lang="fr-BE" dirty="0"/>
              <a:t>Banque de données ‘tampon’- 11 sources authentiques</a:t>
            </a:r>
          </a:p>
        </p:txBody>
      </p:sp>
      <p:sp>
        <p:nvSpPr>
          <p:cNvPr id="3" name="Content Placeholder 2">
            <a:extLst>
              <a:ext uri="{FF2B5EF4-FFF2-40B4-BE49-F238E27FC236}">
                <a16:creationId xmlns:a16="http://schemas.microsoft.com/office/drawing/2014/main" id="{9F256D87-5335-3614-E7C8-DBD21561E584}"/>
              </a:ext>
            </a:extLst>
          </p:cNvPr>
          <p:cNvSpPr>
            <a:spLocks noGrp="1"/>
          </p:cNvSpPr>
          <p:nvPr>
            <p:ph idx="1"/>
          </p:nvPr>
        </p:nvSpPr>
        <p:spPr/>
        <p:txBody>
          <a:bodyPr>
            <a:normAutofit fontScale="85000" lnSpcReduction="10000"/>
          </a:bodyPr>
          <a:lstStyle/>
          <a:p>
            <a:r>
              <a:rPr lang="fr-BE" dirty="0"/>
              <a:t>niveau fédéral</a:t>
            </a:r>
          </a:p>
          <a:p>
            <a:pPr lvl="1"/>
            <a:r>
              <a:rPr lang="fr-BE" dirty="0"/>
              <a:t>SPP Intégration sociale (SPP IS) et CPAS (p.ex. revenu d'intégration sociale (équivalent RIS))</a:t>
            </a:r>
          </a:p>
          <a:p>
            <a:pPr lvl="1"/>
            <a:r>
              <a:rPr lang="fr-BE" dirty="0"/>
              <a:t>DG Personnes handicapées (DGPH) (p.ex. handicap reconnu, allocation de remplacement de revenus (ARR))</a:t>
            </a:r>
          </a:p>
          <a:p>
            <a:pPr lvl="1"/>
            <a:r>
              <a:rPr lang="fr-BE" dirty="0"/>
              <a:t>mutualités (p.ex.  droit à l’intervention majorée de l’assurance (BIM))</a:t>
            </a:r>
          </a:p>
          <a:p>
            <a:pPr lvl="1"/>
            <a:r>
              <a:rPr lang="fr-BE" dirty="0"/>
              <a:t>Service fédéral des Pensions (SFP) (p.ex. revenus aux personnes âgées (GRAPA))</a:t>
            </a:r>
          </a:p>
          <a:p>
            <a:r>
              <a:rPr lang="fr-BE" dirty="0"/>
              <a:t>Flandre</a:t>
            </a:r>
          </a:p>
          <a:p>
            <a:pPr lvl="1"/>
            <a:r>
              <a:rPr lang="fr-BE" dirty="0" err="1"/>
              <a:t>Vlaamse</a:t>
            </a:r>
            <a:r>
              <a:rPr lang="fr-BE" dirty="0"/>
              <a:t> Sociale </a:t>
            </a:r>
            <a:r>
              <a:rPr lang="fr-BE" dirty="0" err="1"/>
              <a:t>Bescherming</a:t>
            </a:r>
            <a:r>
              <a:rPr lang="fr-BE" dirty="0"/>
              <a:t> (VSB) (p.ex. allocation pour l'aide aux personnes âgées (AAPA))</a:t>
            </a:r>
          </a:p>
          <a:p>
            <a:pPr lvl="1"/>
            <a:r>
              <a:rPr lang="fr-BE" dirty="0" err="1"/>
              <a:t>Agentschap</a:t>
            </a:r>
            <a:r>
              <a:rPr lang="fr-BE" dirty="0"/>
              <a:t> </a:t>
            </a:r>
            <a:r>
              <a:rPr lang="fr-BE" dirty="0" err="1"/>
              <a:t>Opgroeien</a:t>
            </a:r>
            <a:r>
              <a:rPr lang="fr-BE" dirty="0"/>
              <a:t> (p.ex. enfants ayant des besoins de soutien spécifiques (P1-4))</a:t>
            </a:r>
          </a:p>
          <a:p>
            <a:r>
              <a:rPr lang="fr-BE" dirty="0"/>
              <a:t>Wallonie </a:t>
            </a:r>
          </a:p>
          <a:p>
            <a:pPr lvl="1"/>
            <a:r>
              <a:rPr lang="fr-BE" dirty="0"/>
              <a:t>Agence wallonne pour une Vie de Qualité (</a:t>
            </a:r>
            <a:r>
              <a:rPr lang="fr-BE" dirty="0" err="1"/>
              <a:t>AViQ</a:t>
            </a:r>
            <a:r>
              <a:rPr lang="fr-BE" dirty="0"/>
              <a:t>) (p.ex. handicap reconnu enfants)</a:t>
            </a:r>
          </a:p>
          <a:p>
            <a:pPr lvl="1"/>
            <a:r>
              <a:rPr lang="fr-BE" dirty="0"/>
              <a:t>Organismes Assureurs Wallons (OAW) (p.ex.  réduction de l’autonomie)</a:t>
            </a:r>
          </a:p>
          <a:p>
            <a:r>
              <a:rPr lang="fr-BE" dirty="0"/>
              <a:t>Bruxelles</a:t>
            </a:r>
          </a:p>
          <a:p>
            <a:pPr lvl="1"/>
            <a:r>
              <a:rPr lang="fr-BE" dirty="0" err="1"/>
              <a:t>IrisCare</a:t>
            </a:r>
            <a:r>
              <a:rPr lang="fr-BE" dirty="0"/>
              <a:t> (p.ex. allocation pour l’aide aux personnes âgées (AAPA))</a:t>
            </a:r>
          </a:p>
          <a:p>
            <a:r>
              <a:rPr lang="fr-BE" dirty="0"/>
              <a:t>Communauté germanophone</a:t>
            </a:r>
          </a:p>
          <a:p>
            <a:pPr lvl="1"/>
            <a:r>
              <a:rPr lang="fr-BE" dirty="0" err="1"/>
              <a:t>Dienststelle</a:t>
            </a:r>
            <a:r>
              <a:rPr lang="fr-BE" dirty="0"/>
              <a:t> </a:t>
            </a:r>
            <a:r>
              <a:rPr lang="fr-BE" dirty="0" err="1"/>
              <a:t>für</a:t>
            </a:r>
            <a:r>
              <a:rPr lang="fr-BE" dirty="0"/>
              <a:t> </a:t>
            </a:r>
            <a:r>
              <a:rPr lang="fr-BE" dirty="0" err="1"/>
              <a:t>Selbstbestimmtes</a:t>
            </a:r>
            <a:r>
              <a:rPr lang="fr-BE" dirty="0"/>
              <a:t> Leben (DSL) (p.ex. handicap reconnu enfants)</a:t>
            </a:r>
          </a:p>
          <a:p>
            <a:pPr lvl="1"/>
            <a:r>
              <a:rPr lang="fr-BE" dirty="0" err="1"/>
              <a:t>Ministerium</a:t>
            </a:r>
            <a:r>
              <a:rPr lang="fr-BE" dirty="0"/>
              <a:t> der </a:t>
            </a:r>
            <a:r>
              <a:rPr lang="fr-BE" dirty="0" err="1"/>
              <a:t>Deutschsprachigen</a:t>
            </a:r>
            <a:r>
              <a:rPr lang="fr-BE" dirty="0"/>
              <a:t> Gemeinschaft (MDG) (p.ex. allocation pour l'aide aux personnes âgées (AAPA))</a:t>
            </a:r>
          </a:p>
          <a:p>
            <a:pPr lvl="1"/>
            <a:endParaRPr lang="nl-BE" dirty="0"/>
          </a:p>
          <a:p>
            <a:pPr lvl="1"/>
            <a:endParaRPr lang="nl-BE" dirty="0"/>
          </a:p>
          <a:p>
            <a:endParaRPr lang="nl-BE" dirty="0"/>
          </a:p>
        </p:txBody>
      </p:sp>
      <p:sp>
        <p:nvSpPr>
          <p:cNvPr id="4" name="Espace réservé du numéro de diapositive 3">
            <a:extLst>
              <a:ext uri="{FF2B5EF4-FFF2-40B4-BE49-F238E27FC236}">
                <a16:creationId xmlns:a16="http://schemas.microsoft.com/office/drawing/2014/main" id="{1BBBD867-60B5-84B0-AE39-D4DF6D6CC34C}"/>
              </a:ext>
            </a:extLst>
          </p:cNvPr>
          <p:cNvSpPr>
            <a:spLocks noGrp="1"/>
          </p:cNvSpPr>
          <p:nvPr>
            <p:ph type="sldNum" sz="quarter" idx="12"/>
          </p:nvPr>
        </p:nvSpPr>
        <p:spPr/>
        <p:txBody>
          <a:bodyPr/>
          <a:lstStyle/>
          <a:p>
            <a:fld id="{4ABFC991-18F6-485A-BE0B-9061B9D5CD41}" type="slidenum">
              <a:rPr lang="en-US" smtClean="0"/>
              <a:pPr/>
              <a:t>63</a:t>
            </a:fld>
            <a:endParaRPr lang="en-US" dirty="0"/>
          </a:p>
        </p:txBody>
      </p:sp>
    </p:spTree>
    <p:extLst>
      <p:ext uri="{BB962C8B-B14F-4D97-AF65-F5344CB8AC3E}">
        <p14:creationId xmlns:p14="http://schemas.microsoft.com/office/powerpoint/2010/main" val="380770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77AF0-E3F2-620C-E8F6-78B653F5BB9F}"/>
            </a:ext>
          </a:extLst>
        </p:cNvPr>
        <p:cNvGrpSpPr/>
        <p:nvPr/>
      </p:nvGrpSpPr>
      <p:grpSpPr>
        <a:xfrm>
          <a:off x="0" y="0"/>
          <a:ext cx="0" cy="0"/>
          <a:chOff x="0" y="0"/>
          <a:chExt cx="0" cy="0"/>
        </a:xfrm>
      </p:grpSpPr>
      <p:sp>
        <p:nvSpPr>
          <p:cNvPr id="12290" name="Title 1">
            <a:extLst>
              <a:ext uri="{FF2B5EF4-FFF2-40B4-BE49-F238E27FC236}">
                <a16:creationId xmlns:a16="http://schemas.microsoft.com/office/drawing/2014/main" id="{1EAB42ED-249D-F918-4180-AD675A07F15B}"/>
              </a:ext>
            </a:extLst>
          </p:cNvPr>
          <p:cNvSpPr>
            <a:spLocks noGrp="1"/>
          </p:cNvSpPr>
          <p:nvPr>
            <p:ph type="title"/>
          </p:nvPr>
        </p:nvSpPr>
        <p:spPr/>
        <p:txBody>
          <a:bodyPr/>
          <a:lstStyle/>
          <a:p>
            <a:r>
              <a:rPr lang="fr-BE" dirty="0"/>
              <a:t>Banque de données tampon - alimentation / utilisation</a:t>
            </a:r>
            <a:endParaRPr lang="fr-BE" altLang="fr-FR" dirty="0"/>
          </a:p>
        </p:txBody>
      </p:sp>
      <p:pic>
        <p:nvPicPr>
          <p:cNvPr id="6" name="Picture 5">
            <a:extLst>
              <a:ext uri="{FF2B5EF4-FFF2-40B4-BE49-F238E27FC236}">
                <a16:creationId xmlns:a16="http://schemas.microsoft.com/office/drawing/2014/main" id="{BABF199E-CA24-52EE-31FE-D31DD17C7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
        <p:nvSpPr>
          <p:cNvPr id="2" name="Espace réservé du numéro de diapositive 1">
            <a:extLst>
              <a:ext uri="{FF2B5EF4-FFF2-40B4-BE49-F238E27FC236}">
                <a16:creationId xmlns:a16="http://schemas.microsoft.com/office/drawing/2014/main" id="{140AF8E5-306C-4135-D0E8-CA45800535DD}"/>
              </a:ext>
            </a:extLst>
          </p:cNvPr>
          <p:cNvSpPr>
            <a:spLocks noGrp="1"/>
          </p:cNvSpPr>
          <p:nvPr>
            <p:ph type="sldNum" sz="quarter" idx="12"/>
          </p:nvPr>
        </p:nvSpPr>
        <p:spPr/>
        <p:txBody>
          <a:bodyPr/>
          <a:lstStyle/>
          <a:p>
            <a:fld id="{4ABFC991-18F6-485A-BE0B-9061B9D5CD41}" type="slidenum">
              <a:rPr lang="en-US" smtClean="0"/>
              <a:pPr/>
              <a:t>64</a:t>
            </a:fld>
            <a:endParaRPr lang="en-US" dirty="0"/>
          </a:p>
        </p:txBody>
      </p:sp>
    </p:spTree>
    <p:extLst>
      <p:ext uri="{BB962C8B-B14F-4D97-AF65-F5344CB8AC3E}">
        <p14:creationId xmlns:p14="http://schemas.microsoft.com/office/powerpoint/2010/main" val="853966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C14A-A82B-01EA-1423-F39791486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FB187A-DCF6-65AE-0393-1FD6BAD69F00}"/>
              </a:ext>
            </a:extLst>
          </p:cNvPr>
          <p:cNvSpPr>
            <a:spLocks noGrp="1"/>
          </p:cNvSpPr>
          <p:nvPr>
            <p:ph type="title"/>
          </p:nvPr>
        </p:nvSpPr>
        <p:spPr>
          <a:noFill/>
        </p:spPr>
        <p:txBody>
          <a:bodyPr/>
          <a:lstStyle/>
          <a:p>
            <a:r>
              <a:rPr lang="en-US" dirty="0"/>
              <a:t>Banque de </a:t>
            </a:r>
            <a:r>
              <a:rPr lang="en-US" dirty="0" err="1"/>
              <a:t>données</a:t>
            </a:r>
            <a:r>
              <a:rPr lang="en-US" dirty="0"/>
              <a:t> tampon - </a:t>
            </a:r>
            <a:r>
              <a:rPr lang="en-US" dirty="0" err="1"/>
              <a:t>avantages</a:t>
            </a:r>
            <a:endParaRPr lang="en-US" dirty="0"/>
          </a:p>
        </p:txBody>
      </p:sp>
      <p:sp>
        <p:nvSpPr>
          <p:cNvPr id="3" name="Content Placeholder 2">
            <a:extLst>
              <a:ext uri="{FF2B5EF4-FFF2-40B4-BE49-F238E27FC236}">
                <a16:creationId xmlns:a16="http://schemas.microsoft.com/office/drawing/2014/main" id="{1FC6331F-F9FC-C130-3623-C63B0C3F37F3}"/>
              </a:ext>
            </a:extLst>
          </p:cNvPr>
          <p:cNvSpPr>
            <a:spLocks noGrp="1"/>
          </p:cNvSpPr>
          <p:nvPr>
            <p:ph idx="1"/>
          </p:nvPr>
        </p:nvSpPr>
        <p:spPr/>
        <p:txBody>
          <a:bodyPr/>
          <a:lstStyle/>
          <a:p>
            <a:r>
              <a:rPr lang="nl-NL" dirty="0"/>
              <a:t>pour les </a:t>
            </a:r>
            <a:r>
              <a:rPr lang="nl-NL" dirty="0" err="1"/>
              <a:t>utilisateurs</a:t>
            </a:r>
            <a:r>
              <a:rPr lang="nl-NL" dirty="0"/>
              <a:t> de </a:t>
            </a:r>
            <a:r>
              <a:rPr lang="nl-NL" dirty="0" err="1"/>
              <a:t>données</a:t>
            </a:r>
            <a:endParaRPr lang="nl-NL" dirty="0"/>
          </a:p>
          <a:p>
            <a:pPr lvl="1"/>
            <a:r>
              <a:rPr lang="fr-FR" dirty="0"/>
              <a:t>un ensemble d'informations est disponible de manière coordonnée et validée</a:t>
            </a:r>
          </a:p>
          <a:p>
            <a:pPr lvl="1"/>
            <a:r>
              <a:rPr lang="fr-FR" dirty="0"/>
              <a:t>possibilité d'application des règles de décision par la BCSS en fonction des besoins concrets de chaque utilisateur (garantie du principe de proportionnalité)</a:t>
            </a:r>
            <a:endParaRPr lang="nl-NL" dirty="0"/>
          </a:p>
          <a:p>
            <a:r>
              <a:rPr lang="nl-NL" dirty="0"/>
              <a:t>pour les </a:t>
            </a:r>
            <a:r>
              <a:rPr lang="nl-NL" dirty="0" err="1"/>
              <a:t>gestionaires</a:t>
            </a:r>
            <a:r>
              <a:rPr lang="nl-NL" dirty="0"/>
              <a:t> des sources </a:t>
            </a:r>
            <a:r>
              <a:rPr lang="nl-NL" dirty="0" err="1"/>
              <a:t>authentiques</a:t>
            </a:r>
            <a:endParaRPr lang="nl-NL" dirty="0"/>
          </a:p>
          <a:p>
            <a:pPr lvl="1"/>
            <a:r>
              <a:rPr lang="nl-NL" dirty="0" err="1"/>
              <a:t>éviter</a:t>
            </a:r>
            <a:r>
              <a:rPr lang="nl-NL" dirty="0"/>
              <a:t> des </a:t>
            </a:r>
            <a:r>
              <a:rPr lang="nl-NL" dirty="0" err="1"/>
              <a:t>développements</a:t>
            </a:r>
            <a:r>
              <a:rPr lang="nl-NL" dirty="0"/>
              <a:t> ad hoc pour </a:t>
            </a:r>
            <a:r>
              <a:rPr lang="nl-NL" dirty="0" err="1"/>
              <a:t>chaque</a:t>
            </a:r>
            <a:r>
              <a:rPr lang="nl-NL" dirty="0"/>
              <a:t> </a:t>
            </a:r>
            <a:r>
              <a:rPr lang="nl-NL" dirty="0" err="1"/>
              <a:t>demande</a:t>
            </a:r>
            <a:r>
              <a:rPr lang="nl-NL" dirty="0"/>
              <a:t> de </a:t>
            </a:r>
            <a:r>
              <a:rPr lang="nl-NL" dirty="0" err="1"/>
              <a:t>données</a:t>
            </a:r>
            <a:endParaRPr lang="nl-NL" dirty="0"/>
          </a:p>
          <a:p>
            <a:pPr lvl="1"/>
            <a:r>
              <a:rPr lang="fr-FR" dirty="0"/>
              <a:t>éviter de devoir rendre les données disponibles en fonction des besoins de chaque utilisateur</a:t>
            </a:r>
          </a:p>
          <a:p>
            <a:r>
              <a:rPr lang="nl-NL" dirty="0"/>
              <a:t>pour </a:t>
            </a:r>
            <a:r>
              <a:rPr lang="nl-NL" dirty="0" err="1"/>
              <a:t>le</a:t>
            </a:r>
            <a:r>
              <a:rPr lang="nl-NL" dirty="0"/>
              <a:t> </a:t>
            </a:r>
            <a:r>
              <a:rPr lang="nl-NL" dirty="0" err="1"/>
              <a:t>système</a:t>
            </a:r>
            <a:endParaRPr lang="nl-NL" dirty="0"/>
          </a:p>
          <a:p>
            <a:pPr lvl="1"/>
            <a:r>
              <a:rPr lang="fr-FR" dirty="0"/>
              <a:t>impulsion pour standardiser les données factuelles à prendre en compte pour déterminer les droits complémentaires et le moment ou la période pendant lesquels ces données doivent être disponibles ("philosophie des blocs lego")</a:t>
            </a:r>
            <a:endParaRPr lang="en-US" dirty="0"/>
          </a:p>
          <a:p>
            <a:endParaRPr lang="en-US" dirty="0"/>
          </a:p>
        </p:txBody>
      </p:sp>
      <p:sp>
        <p:nvSpPr>
          <p:cNvPr id="4" name="Espace réservé du numéro de diapositive 3">
            <a:extLst>
              <a:ext uri="{FF2B5EF4-FFF2-40B4-BE49-F238E27FC236}">
                <a16:creationId xmlns:a16="http://schemas.microsoft.com/office/drawing/2014/main" id="{8403D473-C6BE-AC55-FB8A-5445A40E0EE2}"/>
              </a:ext>
            </a:extLst>
          </p:cNvPr>
          <p:cNvSpPr>
            <a:spLocks noGrp="1"/>
          </p:cNvSpPr>
          <p:nvPr>
            <p:ph type="sldNum" sz="quarter" idx="12"/>
          </p:nvPr>
        </p:nvSpPr>
        <p:spPr/>
        <p:txBody>
          <a:bodyPr/>
          <a:lstStyle/>
          <a:p>
            <a:fld id="{4ABFC991-18F6-485A-BE0B-9061B9D5CD41}" type="slidenum">
              <a:rPr lang="en-US" smtClean="0"/>
              <a:pPr/>
              <a:t>65</a:t>
            </a:fld>
            <a:endParaRPr lang="en-US" dirty="0"/>
          </a:p>
        </p:txBody>
      </p:sp>
    </p:spTree>
    <p:extLst>
      <p:ext uri="{BB962C8B-B14F-4D97-AF65-F5344CB8AC3E}">
        <p14:creationId xmlns:p14="http://schemas.microsoft.com/office/powerpoint/2010/main" val="3300088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D50FF-D6D8-1C3F-C6BD-8FB532A58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3DD53-E602-1630-D444-56AA2D5ED3C7}"/>
              </a:ext>
            </a:extLst>
          </p:cNvPr>
          <p:cNvSpPr>
            <a:spLocks noGrp="1"/>
          </p:cNvSpPr>
          <p:nvPr>
            <p:ph type="title"/>
          </p:nvPr>
        </p:nvSpPr>
        <p:spPr>
          <a:noFill/>
        </p:spPr>
        <p:txBody>
          <a:bodyPr/>
          <a:lstStyle/>
          <a:p>
            <a:r>
              <a:rPr lang="en-US" dirty="0"/>
              <a:t>Banque de </a:t>
            </a:r>
            <a:r>
              <a:rPr lang="en-US" dirty="0" err="1"/>
              <a:t>données</a:t>
            </a:r>
            <a:r>
              <a:rPr lang="en-US" dirty="0"/>
              <a:t> tampon - aspects </a:t>
            </a:r>
            <a:r>
              <a:rPr lang="en-US" dirty="0" err="1"/>
              <a:t>juridiques</a:t>
            </a:r>
            <a:endParaRPr lang="en-US" dirty="0"/>
          </a:p>
        </p:txBody>
      </p:sp>
      <p:sp>
        <p:nvSpPr>
          <p:cNvPr id="3" name="Content Placeholder 2">
            <a:extLst>
              <a:ext uri="{FF2B5EF4-FFF2-40B4-BE49-F238E27FC236}">
                <a16:creationId xmlns:a16="http://schemas.microsoft.com/office/drawing/2014/main" id="{F0AF3C95-999E-7F21-0E44-7B2FCEA19002}"/>
              </a:ext>
            </a:extLst>
          </p:cNvPr>
          <p:cNvSpPr>
            <a:spLocks noGrp="1"/>
          </p:cNvSpPr>
          <p:nvPr>
            <p:ph idx="1"/>
          </p:nvPr>
        </p:nvSpPr>
        <p:spPr/>
        <p:txBody>
          <a:bodyPr/>
          <a:lstStyle/>
          <a:p>
            <a:r>
              <a:rPr lang="nl-NL" dirty="0" err="1"/>
              <a:t>délibération</a:t>
            </a:r>
            <a:r>
              <a:rPr lang="nl-NL" dirty="0"/>
              <a:t> générale n° 16/008 du 2 </a:t>
            </a:r>
            <a:r>
              <a:rPr lang="nl-NL" dirty="0" err="1"/>
              <a:t>février</a:t>
            </a:r>
            <a:r>
              <a:rPr lang="nl-NL" dirty="0"/>
              <a:t> 2016 </a:t>
            </a:r>
            <a:r>
              <a:rPr lang="nl-NL" dirty="0" err="1"/>
              <a:t>relative</a:t>
            </a:r>
            <a:r>
              <a:rPr lang="nl-NL" dirty="0"/>
              <a:t> à la c</a:t>
            </a:r>
            <a:r>
              <a:rPr lang="fr-FR" dirty="0" err="1"/>
              <a:t>réation</a:t>
            </a:r>
            <a:r>
              <a:rPr lang="fr-FR" dirty="0"/>
              <a:t> de la banque de données "Tampon" auprès de la Banque Carrefour de la sécurité sociale pour l'octroi automatique de droits supplémentaires</a:t>
            </a:r>
            <a:endParaRPr lang="nl-NL" dirty="0"/>
          </a:p>
          <a:p>
            <a:r>
              <a:rPr lang="fr-FR" dirty="0"/>
              <a:t>ce projet est étroitement lié à l'harmonisation des statuts utilisés pour l'octroi de droits supplémentaires ; cet aspect essentiel du projet sera réalisé, entre autres, en concertation avec les partenaires sociaux</a:t>
            </a:r>
            <a:endParaRPr lang="nl-NL" dirty="0"/>
          </a:p>
          <a:p>
            <a:r>
              <a:rPr lang="fr-FR" dirty="0"/>
              <a:t>simplification nécessaire des législations pour suivre la philosophie des blocs lego</a:t>
            </a:r>
            <a:endParaRPr lang="nl-NL" dirty="0"/>
          </a:p>
          <a:p>
            <a:pPr lvl="1"/>
            <a:endParaRPr lang="en-US" dirty="0"/>
          </a:p>
          <a:p>
            <a:endParaRPr lang="en-US" dirty="0"/>
          </a:p>
        </p:txBody>
      </p:sp>
      <p:sp>
        <p:nvSpPr>
          <p:cNvPr id="4" name="Espace réservé du numéro de diapositive 3">
            <a:extLst>
              <a:ext uri="{FF2B5EF4-FFF2-40B4-BE49-F238E27FC236}">
                <a16:creationId xmlns:a16="http://schemas.microsoft.com/office/drawing/2014/main" id="{5E51BB66-0406-0DA1-49C3-49642D9C3621}"/>
              </a:ext>
            </a:extLst>
          </p:cNvPr>
          <p:cNvSpPr>
            <a:spLocks noGrp="1"/>
          </p:cNvSpPr>
          <p:nvPr>
            <p:ph type="sldNum" sz="quarter" idx="12"/>
          </p:nvPr>
        </p:nvSpPr>
        <p:spPr/>
        <p:txBody>
          <a:bodyPr/>
          <a:lstStyle/>
          <a:p>
            <a:fld id="{4ABFC991-18F6-485A-BE0B-9061B9D5CD41}" type="slidenum">
              <a:rPr lang="en-US" smtClean="0"/>
              <a:pPr/>
              <a:t>66</a:t>
            </a:fld>
            <a:endParaRPr lang="en-US" dirty="0"/>
          </a:p>
        </p:txBody>
      </p:sp>
    </p:spTree>
    <p:extLst>
      <p:ext uri="{BB962C8B-B14F-4D97-AF65-F5344CB8AC3E}">
        <p14:creationId xmlns:p14="http://schemas.microsoft.com/office/powerpoint/2010/main" val="3040627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514CF-E3BA-3C8B-03F3-D6B2AEBBF4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4008897-EE5A-24D7-4AEC-C2F38F1641FD}"/>
              </a:ext>
            </a:extLst>
          </p:cNvPr>
          <p:cNvSpPr>
            <a:spLocks noGrp="1"/>
          </p:cNvSpPr>
          <p:nvPr>
            <p:ph type="title"/>
          </p:nvPr>
        </p:nvSpPr>
        <p:spPr/>
        <p:txBody>
          <a:bodyPr/>
          <a:lstStyle/>
          <a:p>
            <a:r>
              <a:rPr lang="en-US" dirty="0"/>
              <a:t>DB Tampon - simplification de la </a:t>
            </a:r>
            <a:r>
              <a:rPr lang="en-US" dirty="0" err="1"/>
              <a:t>réglementation</a:t>
            </a:r>
            <a:endParaRPr lang="nl-BE" dirty="0"/>
          </a:p>
        </p:txBody>
      </p:sp>
      <p:sp>
        <p:nvSpPr>
          <p:cNvPr id="4" name="Espace réservé du numéro de diapositive 3">
            <a:extLst>
              <a:ext uri="{FF2B5EF4-FFF2-40B4-BE49-F238E27FC236}">
                <a16:creationId xmlns:a16="http://schemas.microsoft.com/office/drawing/2014/main" id="{82AFF2F1-F865-862C-44D9-22A5D5094884}"/>
              </a:ext>
            </a:extLst>
          </p:cNvPr>
          <p:cNvSpPr>
            <a:spLocks noGrp="1"/>
          </p:cNvSpPr>
          <p:nvPr>
            <p:ph type="sldNum" sz="quarter" idx="12"/>
          </p:nvPr>
        </p:nvSpPr>
        <p:spPr/>
        <p:txBody>
          <a:bodyPr/>
          <a:lstStyle/>
          <a:p>
            <a:fld id="{4ABFC991-18F6-485A-BE0B-9061B9D5CD41}" type="slidenum">
              <a:rPr lang="en-US" smtClean="0"/>
              <a:pPr/>
              <a:t>67</a:t>
            </a:fld>
            <a:endParaRPr lang="en-US" dirty="0"/>
          </a:p>
        </p:txBody>
      </p:sp>
      <p:grpSp>
        <p:nvGrpSpPr>
          <p:cNvPr id="7" name="Groupe 6">
            <a:extLst>
              <a:ext uri="{FF2B5EF4-FFF2-40B4-BE49-F238E27FC236}">
                <a16:creationId xmlns:a16="http://schemas.microsoft.com/office/drawing/2014/main" id="{B7E8165F-81E3-7161-E253-17A3715596B4}"/>
              </a:ext>
            </a:extLst>
          </p:cNvPr>
          <p:cNvGrpSpPr/>
          <p:nvPr/>
        </p:nvGrpSpPr>
        <p:grpSpPr>
          <a:xfrm>
            <a:off x="1072444" y="1546763"/>
            <a:ext cx="10019797" cy="4891360"/>
            <a:chOff x="1072444" y="1546763"/>
            <a:chExt cx="10019797" cy="4891360"/>
          </a:xfrm>
        </p:grpSpPr>
        <p:sp>
          <p:nvSpPr>
            <p:cNvPr id="8" name="Rectangle 7">
              <a:extLst>
                <a:ext uri="{FF2B5EF4-FFF2-40B4-BE49-F238E27FC236}">
                  <a16:creationId xmlns:a16="http://schemas.microsoft.com/office/drawing/2014/main" id="{480AF9D7-20E7-4AB5-77D7-1262E0AABCF7}"/>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8">
              <a:extLst>
                <a:ext uri="{FF2B5EF4-FFF2-40B4-BE49-F238E27FC236}">
                  <a16:creationId xmlns:a16="http://schemas.microsoft.com/office/drawing/2014/main" id="{86312029-3D3F-08CF-5B17-444BBFE80E7D}"/>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ectangle 9">
              <a:extLst>
                <a:ext uri="{FF2B5EF4-FFF2-40B4-BE49-F238E27FC236}">
                  <a16:creationId xmlns:a16="http://schemas.microsoft.com/office/drawing/2014/main" id="{74B21B0D-BCB4-8561-AF52-4F661B781A98}"/>
                </a:ext>
              </a:extLst>
            </p:cNvPr>
            <p:cNvSpPr/>
            <p:nvPr/>
          </p:nvSpPr>
          <p:spPr>
            <a:xfrm>
              <a:off x="6734540" y="2606080"/>
              <a:ext cx="4067944" cy="3177793"/>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membre de la famille </a:t>
              </a:r>
              <a:r>
                <a:rPr lang="en-BE" sz="1600" dirty="0">
                  <a:latin typeface="Calibri" panose="020F0502020204030204" pitchFamily="34" charset="0"/>
                  <a:ea typeface="Calibri" panose="020F0502020204030204" pitchFamily="34" charset="0"/>
                  <a:cs typeface="Times New Roman" panose="02020603050405020304" pitchFamily="18" charset="0"/>
                </a:rPr>
                <a:t>es</a:t>
              </a:r>
              <a:r>
                <a:rPr lang="fr-FR" sz="1600" dirty="0">
                  <a:latin typeface="Calibri" panose="020F0502020204030204" pitchFamily="34" charset="0"/>
                  <a:ea typeface="Calibri" panose="020F0502020204030204" pitchFamily="34" charset="0"/>
                  <a:cs typeface="Times New Roman" panose="02020603050405020304" pitchFamily="18" charset="0"/>
                </a:rPr>
                <a:t>t bénéficiaire au </a:t>
              </a:r>
              <a:r>
                <a:rPr lang="en-BE" sz="1600" dirty="0">
                  <a:latin typeface="Calibri" panose="020F0502020204030204" pitchFamily="34" charset="0"/>
                  <a:ea typeface="Calibri" panose="020F0502020204030204" pitchFamily="34" charset="0"/>
                  <a:cs typeface="Times New Roman" panose="02020603050405020304" pitchFamily="18" charset="0"/>
                </a:rPr>
                <a:t>01/01</a:t>
              </a:r>
              <a:r>
                <a:rPr lang="fr-FR" sz="1600" dirty="0">
                  <a:latin typeface="Calibri" panose="020F0502020204030204" pitchFamily="34" charset="0"/>
                  <a:ea typeface="Calibri" panose="020F0502020204030204" pitchFamily="34" charset="0"/>
                  <a:cs typeface="Times New Roman" panose="02020603050405020304" pitchFamily="18" charset="0"/>
                </a:rPr>
                <a:t> de </a:t>
              </a:r>
              <a:r>
                <a:rPr lang="fr-FR"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l’intervention majorée dans les soins de santé</a:t>
              </a:r>
              <a:r>
                <a:rPr lang="en-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en-BE" sz="1600" b="1" strike="sngStrike"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fr-FR" sz="1600" dirty="0">
                  <a:latin typeface="Calibri" panose="020F0502020204030204" pitchFamily="34" charset="0"/>
                  <a:ea typeface="Calibri" panose="020F0502020204030204" pitchFamily="34" charset="0"/>
                  <a:cs typeface="Times New Roman" panose="02020603050405020304" pitchFamily="18" charset="0"/>
                </a:rPr>
                <a:t>(visé</a:t>
              </a:r>
              <a:r>
                <a:rPr lang="en-BE" sz="1600" dirty="0">
                  <a:latin typeface="Calibri" panose="020F0502020204030204" pitchFamily="34" charset="0"/>
                  <a:ea typeface="Calibri" panose="020F0502020204030204" pitchFamily="34" charset="0"/>
                  <a:cs typeface="Times New Roman" panose="02020603050405020304" pitchFamily="18" charset="0"/>
                </a:rPr>
                <a:t>e</a:t>
              </a:r>
              <a:r>
                <a:rPr lang="fr-FR" sz="1600" dirty="0">
                  <a:latin typeface="Calibri" panose="020F0502020204030204" pitchFamily="34" charset="0"/>
                  <a:ea typeface="Calibri" panose="020F0502020204030204" pitchFamily="34" charset="0"/>
                  <a:cs typeface="Times New Roman" panose="02020603050405020304" pitchFamily="18" charset="0"/>
                </a:rPr>
                <a:t> à l'article 37, §19, de la Loi relative à l'assurance obligatoire soins de santé et indemnités coordonnée le 14 juillet 1994)</a:t>
              </a:r>
            </a:p>
            <a:p>
              <a:pPr marL="180975" indent="-11113"/>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endParaRPr lang="fr-BE"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5">
              <a:extLst>
                <a:ext uri="{FF2B5EF4-FFF2-40B4-BE49-F238E27FC236}">
                  <a16:creationId xmlns:a16="http://schemas.microsoft.com/office/drawing/2014/main" id="{1172C135-0DCB-BE4B-1221-5FBAD071D558}"/>
                </a:ext>
              </a:extLst>
            </p:cNvPr>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FF0000"/>
                  </a:solidFill>
                </a:rPr>
                <a:t>p.e</a:t>
              </a:r>
              <a:r>
                <a:rPr lang="fr-BE" b="1" dirty="0">
                  <a:solidFill>
                    <a:srgbClr val="FF0000"/>
                  </a:solidFill>
                </a:rPr>
                <a:t>. </a:t>
              </a:r>
              <a:r>
                <a:rPr lang="fr-BE" b="1" dirty="0" err="1">
                  <a:solidFill>
                    <a:srgbClr val="FF0000"/>
                  </a:solidFill>
                </a:rPr>
                <a:t>Don’t</a:t>
              </a:r>
              <a:endParaRPr lang="en-US" b="1" dirty="0">
                <a:solidFill>
                  <a:srgbClr val="FF0000"/>
                </a:solidFill>
              </a:endParaRPr>
            </a:p>
          </p:txBody>
        </p:sp>
        <p:sp>
          <p:nvSpPr>
            <p:cNvPr id="12" name="Rounded Rectangle 6">
              <a:extLst>
                <a:ext uri="{FF2B5EF4-FFF2-40B4-BE49-F238E27FC236}">
                  <a16:creationId xmlns:a16="http://schemas.microsoft.com/office/drawing/2014/main" id="{040C46CA-4FC0-5784-08D0-2A848992A715}"/>
                </a:ext>
              </a:extLst>
            </p:cNvPr>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00B050"/>
                  </a:solidFill>
                </a:rPr>
                <a:t>p.e</a:t>
              </a:r>
              <a:r>
                <a:rPr lang="fr-BE" b="1" dirty="0">
                  <a:solidFill>
                    <a:srgbClr val="00B050"/>
                  </a:solidFill>
                </a:rPr>
                <a:t>. Do</a:t>
              </a:r>
              <a:endParaRPr lang="en-US" b="1" dirty="0">
                <a:solidFill>
                  <a:srgbClr val="00B050"/>
                </a:solidFill>
              </a:endParaRPr>
            </a:p>
          </p:txBody>
        </p:sp>
        <p:sp>
          <p:nvSpPr>
            <p:cNvPr id="13" name="Rectangle 12">
              <a:extLst>
                <a:ext uri="{FF2B5EF4-FFF2-40B4-BE49-F238E27FC236}">
                  <a16:creationId xmlns:a16="http://schemas.microsoft.com/office/drawing/2014/main" id="{F3D0BBC7-F5A9-EEF9-CEDE-B63062AC398A}"/>
                </a:ext>
              </a:extLst>
            </p:cNvPr>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fr-FR" sz="1600" dirty="0">
                  <a:latin typeface="Calibri" panose="020F0502020204030204" pitchFamily="34" charset="0"/>
                  <a:ea typeface="Calibri" panose="020F0502020204030204" pitchFamily="34" charset="0"/>
                  <a:cs typeface="Times New Roman" panose="02020603050405020304" pitchFamily="18" charset="0"/>
                </a:rPr>
                <a:t>Une prime est accordée à la personne de référence de la famille inscrite dans la commune dont au moins 1 ou plusieurs membres de la famille sont bénéficiaires au 1</a:t>
              </a:r>
              <a:r>
                <a:rPr lang="fr-FR" sz="1600" baseline="30000" dirty="0">
                  <a:latin typeface="Calibri" panose="020F0502020204030204" pitchFamily="34" charset="0"/>
                  <a:ea typeface="Calibri" panose="020F0502020204030204" pitchFamily="34" charset="0"/>
                  <a:cs typeface="Times New Roman" panose="02020603050405020304" pitchFamily="18" charset="0"/>
                </a:rPr>
                <a:t>er</a:t>
              </a:r>
              <a:r>
                <a:rPr lang="fr-FR" sz="1600" dirty="0">
                  <a:latin typeface="Calibri" panose="020F0502020204030204" pitchFamily="34" charset="0"/>
                  <a:ea typeface="Calibri" panose="020F0502020204030204" pitchFamily="34" charset="0"/>
                  <a:cs typeface="Times New Roman" panose="02020603050405020304" pitchFamily="18" charset="0"/>
                </a:rPr>
                <a:t>  janvier de l'année de service concernée de l'aide</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Tarifs préférentiels pour les soins de santé</a:t>
              </a:r>
            </a:p>
            <a:p>
              <a:pPr marL="360363" indent="-179388">
                <a:buFont typeface="Arial" panose="020B0604020202020204" pitchFamily="34" charset="0"/>
                <a:buChar char="•"/>
              </a:pPr>
              <a:r>
                <a:rPr lang="fr-FR" sz="1600" dirty="0">
                  <a:latin typeface="Calibri" panose="020F0502020204030204" pitchFamily="34" charset="0"/>
                  <a:ea typeface="Calibri" panose="020F0502020204030204" pitchFamily="34" charset="0"/>
                  <a:cs typeface="Times New Roman" panose="02020603050405020304" pitchFamily="18" charset="0"/>
                </a:rPr>
                <a:t>Garantie de revenus pour les personnes âgées (IGO)</a:t>
              </a: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err="1">
                  <a:latin typeface="Calibri" panose="020F0502020204030204" pitchFamily="34" charset="0"/>
                  <a:ea typeface="Calibri" panose="020F0502020204030204" pitchFamily="34" charset="0"/>
                  <a:cs typeface="Times New Roman" panose="02020603050405020304" pitchFamily="18" charset="0"/>
                </a:rPr>
                <a:t>Allocation</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personne</a:t>
              </a:r>
              <a:r>
                <a:rPr lang="nl-BE" sz="1600" dirty="0">
                  <a:latin typeface="Calibri" panose="020F0502020204030204" pitchFamily="34" charset="0"/>
                  <a:ea typeface="Calibri" panose="020F0502020204030204" pitchFamily="34" charset="0"/>
                  <a:cs typeface="Times New Roman" panose="02020603050405020304" pitchFamily="18" charset="0"/>
                </a:rPr>
                <a:t> </a:t>
              </a:r>
              <a:r>
                <a:rPr lang="nl-BE" sz="1600" dirty="0" err="1">
                  <a:latin typeface="Calibri" panose="020F0502020204030204" pitchFamily="34" charset="0"/>
                  <a:ea typeface="Calibri" panose="020F0502020204030204" pitchFamily="34" charset="0"/>
                  <a:cs typeface="Times New Roman" panose="02020603050405020304" pitchFamily="18" charset="0"/>
                </a:rPr>
                <a:t>handicapée</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Allocations familiales majorées (régime des salariés ou des indépendants)</a:t>
              </a:r>
            </a:p>
          </p:txBody>
        </p:sp>
      </p:grpSp>
    </p:spTree>
    <p:extLst>
      <p:ext uri="{BB962C8B-B14F-4D97-AF65-F5344CB8AC3E}">
        <p14:creationId xmlns:p14="http://schemas.microsoft.com/office/powerpoint/2010/main" val="2725512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5F253-88C3-CCE7-3A58-9CF8788C368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43A200-EAD4-E28F-6473-440AC14CF104}"/>
              </a:ext>
            </a:extLst>
          </p:cNvPr>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sp>
        <p:nvSpPr>
          <p:cNvPr id="7" name="Espace réservé du numéro de diapositive 6">
            <a:extLst>
              <a:ext uri="{FF2B5EF4-FFF2-40B4-BE49-F238E27FC236}">
                <a16:creationId xmlns:a16="http://schemas.microsoft.com/office/drawing/2014/main" id="{314D6E5B-6EDD-FD68-4C86-909728933841}"/>
              </a:ext>
            </a:extLst>
          </p:cNvPr>
          <p:cNvSpPr>
            <a:spLocks noGrp="1"/>
          </p:cNvSpPr>
          <p:nvPr>
            <p:ph type="sldNum" sz="quarter" idx="12"/>
          </p:nvPr>
        </p:nvSpPr>
        <p:spPr/>
        <p:txBody>
          <a:bodyPr/>
          <a:lstStyle/>
          <a:p>
            <a:fld id="{4ABFC991-18F6-485A-BE0B-9061B9D5CD41}" type="slidenum">
              <a:rPr lang="en-US" smtClean="0"/>
              <a:pPr/>
              <a:t>68</a:t>
            </a:fld>
            <a:endParaRPr lang="en-US" dirty="0"/>
          </a:p>
        </p:txBody>
      </p:sp>
      <p:grpSp>
        <p:nvGrpSpPr>
          <p:cNvPr id="11" name="Groupe 10">
            <a:extLst>
              <a:ext uri="{FF2B5EF4-FFF2-40B4-BE49-F238E27FC236}">
                <a16:creationId xmlns:a16="http://schemas.microsoft.com/office/drawing/2014/main" id="{33F49489-7FDA-69F8-B449-36540B68BEE2}"/>
              </a:ext>
            </a:extLst>
          </p:cNvPr>
          <p:cNvGrpSpPr/>
          <p:nvPr/>
        </p:nvGrpSpPr>
        <p:grpSpPr>
          <a:xfrm>
            <a:off x="2413590" y="1536029"/>
            <a:ext cx="6921163" cy="5128394"/>
            <a:chOff x="2413590" y="1536029"/>
            <a:chExt cx="6921163" cy="5128394"/>
          </a:xfrm>
        </p:grpSpPr>
        <p:grpSp>
          <p:nvGrpSpPr>
            <p:cNvPr id="4" name="Groupe 3">
              <a:extLst>
                <a:ext uri="{FF2B5EF4-FFF2-40B4-BE49-F238E27FC236}">
                  <a16:creationId xmlns:a16="http://schemas.microsoft.com/office/drawing/2014/main" id="{7AFB9E23-FFFA-E056-4EFC-9B5E07583D87}"/>
                </a:ext>
              </a:extLst>
            </p:cNvPr>
            <p:cNvGrpSpPr>
              <a:grpSpLocks noChangeAspect="1"/>
            </p:cNvGrpSpPr>
            <p:nvPr/>
          </p:nvGrpSpPr>
          <p:grpSpPr>
            <a:xfrm>
              <a:off x="2413590" y="1536029"/>
              <a:ext cx="6921163" cy="4519597"/>
              <a:chOff x="2413590" y="1444879"/>
              <a:chExt cx="6991074" cy="4565249"/>
            </a:xfrm>
          </p:grpSpPr>
          <p:grpSp>
            <p:nvGrpSpPr>
              <p:cNvPr id="8" name="Group 7">
                <a:extLst>
                  <a:ext uri="{FF2B5EF4-FFF2-40B4-BE49-F238E27FC236}">
                    <a16:creationId xmlns:a16="http://schemas.microsoft.com/office/drawing/2014/main" id="{CF589402-F394-8230-99AC-A2FBA9E360D6}"/>
                  </a:ext>
                </a:extLst>
              </p:cNvPr>
              <p:cNvGrpSpPr/>
              <p:nvPr/>
            </p:nvGrpSpPr>
            <p:grpSpPr>
              <a:xfrm>
                <a:off x="2413590" y="1444879"/>
                <a:ext cx="1699992" cy="4565249"/>
                <a:chOff x="378864" y="823206"/>
                <a:chExt cx="1888880" cy="5072500"/>
              </a:xfrm>
            </p:grpSpPr>
            <p:grpSp>
              <p:nvGrpSpPr>
                <p:cNvPr id="18" name="Group 17">
                  <a:extLst>
                    <a:ext uri="{FF2B5EF4-FFF2-40B4-BE49-F238E27FC236}">
                      <a16:creationId xmlns:a16="http://schemas.microsoft.com/office/drawing/2014/main" id="{2607F307-5E73-3DDD-F536-456D77561BE4}"/>
                    </a:ext>
                  </a:extLst>
                </p:cNvPr>
                <p:cNvGrpSpPr/>
                <p:nvPr/>
              </p:nvGrpSpPr>
              <p:grpSpPr>
                <a:xfrm>
                  <a:off x="378866" y="823206"/>
                  <a:ext cx="1888878" cy="1186001"/>
                  <a:chOff x="342434" y="823206"/>
                  <a:chExt cx="1888878" cy="1186001"/>
                </a:xfrm>
              </p:grpSpPr>
              <p:sp>
                <p:nvSpPr>
                  <p:cNvPr id="35" name="Rounded Rectangle 34">
                    <a:extLst>
                      <a:ext uri="{FF2B5EF4-FFF2-40B4-BE49-F238E27FC236}">
                        <a16:creationId xmlns:a16="http://schemas.microsoft.com/office/drawing/2014/main" id="{92B9B537-22A4-97F3-87CB-A25461D79959}"/>
                      </a:ext>
                    </a:extLst>
                  </p:cNvPr>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a:extLst>
                      <a:ext uri="{FF2B5EF4-FFF2-40B4-BE49-F238E27FC236}">
                        <a16:creationId xmlns:a16="http://schemas.microsoft.com/office/drawing/2014/main" id="{A88FDAB2-E7CB-D1B9-7E48-2112E45C1981}"/>
                      </a:ext>
                    </a:extLst>
                  </p:cNvPr>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400" dirty="0">
                        <a:ea typeface="Verdana" panose="020B0604030504040204" pitchFamily="34" charset="0"/>
                        <a:cs typeface="Verdana" panose="020B0604030504040204" pitchFamily="34" charset="0"/>
                      </a:rPr>
                      <a:t>Source </a:t>
                    </a:r>
                    <a:r>
                      <a:rPr lang="nl-BE" sz="1400" dirty="0" err="1">
                        <a:ea typeface="Verdana" panose="020B0604030504040204" pitchFamily="34" charset="0"/>
                        <a:cs typeface="Verdana" panose="020B0604030504040204" pitchFamily="34" charset="0"/>
                      </a:rPr>
                      <a:t>authentique</a:t>
                    </a:r>
                    <a:endParaRPr lang="nl-BE" sz="1400" dirty="0">
                      <a:ea typeface="Verdana" panose="020B0604030504040204" pitchFamily="34" charset="0"/>
                      <a:cs typeface="Verdana" panose="020B0604030504040204" pitchFamily="34" charset="0"/>
                    </a:endParaRPr>
                  </a:p>
                  <a:p>
                    <a:pPr algn="ctr"/>
                    <a:r>
                      <a:rPr lang="nl-BE" sz="1400" dirty="0">
                        <a:ea typeface="Verdana" panose="020B0604030504040204" pitchFamily="34" charset="0"/>
                        <a:cs typeface="Verdana" panose="020B0604030504040204" pitchFamily="34" charset="0"/>
                      </a:rPr>
                      <a:t>RN (&amp; BCSS</a:t>
                    </a:r>
                    <a:r>
                      <a:rPr lang="en-BE" sz="1400" dirty="0">
                        <a:ea typeface="Verdana" panose="020B0604030504040204" pitchFamily="34" charset="0"/>
                        <a:cs typeface="Verdana" panose="020B0604030504040204" pitchFamily="34" charset="0"/>
                      </a:rPr>
                      <a:t>)</a:t>
                    </a:r>
                    <a:endParaRPr lang="en-US" sz="1400" dirty="0"/>
                  </a:p>
                </p:txBody>
              </p:sp>
              <p:sp>
                <p:nvSpPr>
                  <p:cNvPr id="37" name="Rounded Rectangle 36">
                    <a:extLst>
                      <a:ext uri="{FF2B5EF4-FFF2-40B4-BE49-F238E27FC236}">
                        <a16:creationId xmlns:a16="http://schemas.microsoft.com/office/drawing/2014/main" id="{710ADC25-7EE2-0316-9C10-816FD56E04B6}"/>
                      </a:ext>
                    </a:extLst>
                  </p:cNvPr>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a:extLst>
                      <a:ext uri="{FF2B5EF4-FFF2-40B4-BE49-F238E27FC236}">
                        <a16:creationId xmlns:a16="http://schemas.microsoft.com/office/drawing/2014/main" id="{5C1FF6A1-C6DB-9F4D-2F6E-987FA9E9A159}"/>
                      </a:ext>
                    </a:extLst>
                  </p:cNvPr>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a:extLst>
                    <a:ext uri="{FF2B5EF4-FFF2-40B4-BE49-F238E27FC236}">
                      <a16:creationId xmlns:a16="http://schemas.microsoft.com/office/drawing/2014/main" id="{7089413C-8961-DEAB-8D7A-3BF000E1EC2E}"/>
                    </a:ext>
                  </a:extLst>
                </p:cNvPr>
                <p:cNvGrpSpPr/>
                <p:nvPr/>
              </p:nvGrpSpPr>
              <p:grpSpPr>
                <a:xfrm>
                  <a:off x="378864" y="2132856"/>
                  <a:ext cx="1888880" cy="3762850"/>
                  <a:chOff x="3043160" y="2132856"/>
                  <a:chExt cx="1888880" cy="3762850"/>
                </a:xfrm>
              </p:grpSpPr>
              <p:sp>
                <p:nvSpPr>
                  <p:cNvPr id="21" name="Rounded Rectangle 20">
                    <a:extLst>
                      <a:ext uri="{FF2B5EF4-FFF2-40B4-BE49-F238E27FC236}">
                        <a16:creationId xmlns:a16="http://schemas.microsoft.com/office/drawing/2014/main" id="{7CB6A64A-9AE6-5B8B-7E66-839F998B4CC2}"/>
                      </a:ext>
                    </a:extLst>
                  </p:cNvPr>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a:extLst>
                      <a:ext uri="{FF2B5EF4-FFF2-40B4-BE49-F238E27FC236}">
                        <a16:creationId xmlns:a16="http://schemas.microsoft.com/office/drawing/2014/main" id="{752AB581-CE17-9B15-F34C-CD89E19B3CB5}"/>
                      </a:ext>
                    </a:extLst>
                  </p:cNvPr>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a:extLst>
                      <a:ext uri="{FF2B5EF4-FFF2-40B4-BE49-F238E27FC236}">
                        <a16:creationId xmlns:a16="http://schemas.microsoft.com/office/drawing/2014/main" id="{CCE61A97-8C66-89C8-5804-5EDA2DC6D1CA}"/>
                      </a:ext>
                    </a:extLst>
                  </p:cNvPr>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a:extLst>
                      <a:ext uri="{FF2B5EF4-FFF2-40B4-BE49-F238E27FC236}">
                        <a16:creationId xmlns:a16="http://schemas.microsoft.com/office/drawing/2014/main" id="{11ACDF57-30A5-71AE-A391-BEE3F1F0A154}"/>
                      </a:ext>
                    </a:extLst>
                  </p:cNvPr>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a:extLst>
                      <a:ext uri="{FF2B5EF4-FFF2-40B4-BE49-F238E27FC236}">
                        <a16:creationId xmlns:a16="http://schemas.microsoft.com/office/drawing/2014/main" id="{B49BA5D5-E132-6F58-2642-8E9CE0FF5D48}"/>
                      </a:ext>
                    </a:extLst>
                  </p:cNvPr>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a:extLst>
                      <a:ext uri="{FF2B5EF4-FFF2-40B4-BE49-F238E27FC236}">
                        <a16:creationId xmlns:a16="http://schemas.microsoft.com/office/drawing/2014/main" id="{B8ABECB4-78EB-CB8D-66B7-C2CFF0F16C16}"/>
                      </a:ext>
                    </a:extLst>
                  </p:cNvPr>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a:extLst>
                      <a:ext uri="{FF2B5EF4-FFF2-40B4-BE49-F238E27FC236}">
                        <a16:creationId xmlns:a16="http://schemas.microsoft.com/office/drawing/2014/main" id="{57A10314-9519-43D3-38B1-1630A7CE4A96}"/>
                      </a:ext>
                    </a:extLst>
                  </p:cNvPr>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a:extLst>
                      <a:ext uri="{FF2B5EF4-FFF2-40B4-BE49-F238E27FC236}">
                        <a16:creationId xmlns:a16="http://schemas.microsoft.com/office/drawing/2014/main" id="{57124FDA-D578-D850-4A5F-600D3E50C559}"/>
                      </a:ext>
                    </a:extLst>
                  </p:cNvPr>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a:extLst>
                      <a:ext uri="{FF2B5EF4-FFF2-40B4-BE49-F238E27FC236}">
                        <a16:creationId xmlns:a16="http://schemas.microsoft.com/office/drawing/2014/main" id="{550466A4-C6FC-5088-5E03-989DD4978164}"/>
                      </a:ext>
                    </a:extLst>
                  </p:cNvPr>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a:extLst>
                      <a:ext uri="{FF2B5EF4-FFF2-40B4-BE49-F238E27FC236}">
                        <a16:creationId xmlns:a16="http://schemas.microsoft.com/office/drawing/2014/main" id="{65EC304C-073C-A437-628D-20A33BECB8A4}"/>
                      </a:ext>
                    </a:extLst>
                  </p:cNvPr>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a:extLst>
                      <a:ext uri="{FF2B5EF4-FFF2-40B4-BE49-F238E27FC236}">
                        <a16:creationId xmlns:a16="http://schemas.microsoft.com/office/drawing/2014/main" id="{C8766FC8-84F1-E8BA-8CEF-A20A90953834}"/>
                      </a:ext>
                    </a:extLst>
                  </p:cNvPr>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a:extLst>
                      <a:ext uri="{FF2B5EF4-FFF2-40B4-BE49-F238E27FC236}">
                        <a16:creationId xmlns:a16="http://schemas.microsoft.com/office/drawing/2014/main" id="{84D189AC-8B19-CBEB-1D1C-0E3B3509E995}"/>
                      </a:ext>
                    </a:extLst>
                  </p:cNvPr>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a:extLst>
                      <a:ext uri="{FF2B5EF4-FFF2-40B4-BE49-F238E27FC236}">
                        <a16:creationId xmlns:a16="http://schemas.microsoft.com/office/drawing/2014/main" id="{5BBE8AA9-EE10-FD51-4902-EA687DC09BC2}"/>
                      </a:ext>
                    </a:extLst>
                  </p:cNvPr>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a:extLst>
                      <a:ext uri="{FF2B5EF4-FFF2-40B4-BE49-F238E27FC236}">
                        <a16:creationId xmlns:a16="http://schemas.microsoft.com/office/drawing/2014/main" id="{40AC235B-B5D7-A533-19A3-D386363EEC04}"/>
                      </a:ext>
                    </a:extLst>
                  </p:cNvPr>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2" name="Straight Arrow Connector 11">
                <a:extLst>
                  <a:ext uri="{FF2B5EF4-FFF2-40B4-BE49-F238E27FC236}">
                    <a16:creationId xmlns:a16="http://schemas.microsoft.com/office/drawing/2014/main" id="{3577DC91-B2FC-AC93-A0B3-A05D0A2EE8ED}"/>
                  </a:ext>
                </a:extLst>
              </p:cNvPr>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39" name="Straight Connector 38">
                <a:extLst>
                  <a:ext uri="{FF2B5EF4-FFF2-40B4-BE49-F238E27FC236}">
                    <a16:creationId xmlns:a16="http://schemas.microsoft.com/office/drawing/2014/main" id="{5FE8D475-6CF4-3F62-5590-5F7439CC9475}"/>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9" name="Group 8">
                <a:extLst>
                  <a:ext uri="{FF2B5EF4-FFF2-40B4-BE49-F238E27FC236}">
                    <a16:creationId xmlns:a16="http://schemas.microsoft.com/office/drawing/2014/main" id="{622B9B76-0D1F-FDA1-C2AE-670E8E0D2F31}"/>
                  </a:ext>
                </a:extLst>
              </p:cNvPr>
              <p:cNvGrpSpPr/>
              <p:nvPr/>
            </p:nvGrpSpPr>
            <p:grpSpPr>
              <a:xfrm>
                <a:off x="5064200" y="2991358"/>
                <a:ext cx="4340464" cy="1715182"/>
                <a:chOff x="5064200" y="2991358"/>
                <a:chExt cx="4340464" cy="1715182"/>
              </a:xfrm>
            </p:grpSpPr>
            <p:grpSp>
              <p:nvGrpSpPr>
                <p:cNvPr id="6" name="Group 5">
                  <a:extLst>
                    <a:ext uri="{FF2B5EF4-FFF2-40B4-BE49-F238E27FC236}">
                      <a16:creationId xmlns:a16="http://schemas.microsoft.com/office/drawing/2014/main" id="{AC8A1BF9-546C-EDA1-ECE9-9BC5F9BF9741}"/>
                    </a:ext>
                  </a:extLst>
                </p:cNvPr>
                <p:cNvGrpSpPr/>
                <p:nvPr/>
              </p:nvGrpSpPr>
              <p:grpSpPr>
                <a:xfrm>
                  <a:off x="7577424" y="2991358"/>
                  <a:ext cx="1827240" cy="1708691"/>
                  <a:chOff x="7577424" y="2991358"/>
                  <a:chExt cx="1827240" cy="1708691"/>
                </a:xfrm>
              </p:grpSpPr>
              <p:sp>
                <p:nvSpPr>
                  <p:cNvPr id="2" name="Rectangle 1">
                    <a:extLst>
                      <a:ext uri="{FF2B5EF4-FFF2-40B4-BE49-F238E27FC236}">
                        <a16:creationId xmlns:a16="http://schemas.microsoft.com/office/drawing/2014/main" id="{BCFC7842-1476-F16E-E19B-2A80BCB0B88D}"/>
                      </a:ext>
                    </a:extLst>
                  </p:cNvPr>
                  <p:cNvSpPr/>
                  <p:nvPr/>
                </p:nvSpPr>
                <p:spPr>
                  <a:xfrm>
                    <a:off x="7577424" y="2991358"/>
                    <a:ext cx="1827240" cy="1708691"/>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a:extLst>
                      <a:ext uri="{FF2B5EF4-FFF2-40B4-BE49-F238E27FC236}">
                        <a16:creationId xmlns:a16="http://schemas.microsoft.com/office/drawing/2014/main" id="{CB5D7AA0-47CF-BCEF-DD17-F30F1C21D5F8}"/>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de </a:t>
                    </a:r>
                    <a:r>
                      <a:rPr lang="nl-BE" sz="1400" dirty="0" err="1">
                        <a:solidFill>
                          <a:sysClr val="windowText" lastClr="000000"/>
                        </a:solidFill>
                      </a:rPr>
                      <a:t>Flandre</a:t>
                    </a:r>
                    <a:r>
                      <a:rPr lang="nl-BE" sz="1400" dirty="0">
                        <a:solidFill>
                          <a:sysClr val="windowText" lastClr="000000"/>
                        </a:solidFill>
                      </a:rPr>
                      <a:t> </a:t>
                    </a:r>
                    <a:r>
                      <a:rPr lang="nl-BE" sz="1400" dirty="0" err="1">
                        <a:solidFill>
                          <a:sysClr val="windowText" lastClr="000000"/>
                        </a:solidFill>
                      </a:rPr>
                      <a:t>orientale</a:t>
                    </a:r>
                    <a:endParaRPr lang="nl-BE" sz="1400" dirty="0">
                      <a:solidFill>
                        <a:sysClr val="windowText" lastClr="000000"/>
                      </a:solidFill>
                    </a:endParaRPr>
                  </a:p>
                </p:txBody>
              </p:sp>
            </p:grpSp>
            <p:sp>
              <p:nvSpPr>
                <p:cNvPr id="40" name="TextBox 39">
                  <a:extLst>
                    <a:ext uri="{FF2B5EF4-FFF2-40B4-BE49-F238E27FC236}">
                      <a16:creationId xmlns:a16="http://schemas.microsoft.com/office/drawing/2014/main" id="{5130206E-526F-7638-BF7A-B605A82F1963}"/>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13" name="Straight Arrow Connector 12">
                  <a:extLst>
                    <a:ext uri="{FF2B5EF4-FFF2-40B4-BE49-F238E27FC236}">
                      <a16:creationId xmlns:a16="http://schemas.microsoft.com/office/drawing/2014/main" id="{54975BD1-8F35-01BC-C95B-BC1EF2DCBC1C}"/>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 name="Group 2">
                  <a:extLst>
                    <a:ext uri="{FF2B5EF4-FFF2-40B4-BE49-F238E27FC236}">
                      <a16:creationId xmlns:a16="http://schemas.microsoft.com/office/drawing/2014/main" id="{D7433815-464F-8202-C6BD-17E187A36010}"/>
                    </a:ext>
                  </a:extLst>
                </p:cNvPr>
                <p:cNvGrpSpPr/>
                <p:nvPr/>
              </p:nvGrpSpPr>
              <p:grpSpPr>
                <a:xfrm>
                  <a:off x="5064200" y="2997849"/>
                  <a:ext cx="1829404" cy="1708691"/>
                  <a:chOff x="5020658" y="2997849"/>
                  <a:chExt cx="1829404" cy="1708691"/>
                </a:xfrm>
              </p:grpSpPr>
              <p:sp>
                <p:nvSpPr>
                  <p:cNvPr id="41" name="Rectangle 40">
                    <a:extLst>
                      <a:ext uri="{FF2B5EF4-FFF2-40B4-BE49-F238E27FC236}">
                        <a16:creationId xmlns:a16="http://schemas.microsoft.com/office/drawing/2014/main" id="{6AD9010B-98D4-0A0D-BCB0-6A7BDAE0DD23}"/>
                      </a:ext>
                    </a:extLst>
                  </p:cNvPr>
                  <p:cNvSpPr/>
                  <p:nvPr/>
                </p:nvSpPr>
                <p:spPr>
                  <a:xfrm>
                    <a:off x="5022822" y="2997849"/>
                    <a:ext cx="1827240" cy="1708691"/>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a:extLst>
                      <a:ext uri="{FF2B5EF4-FFF2-40B4-BE49-F238E27FC236}">
                        <a16:creationId xmlns:a16="http://schemas.microsoft.com/office/drawing/2014/main" id="{C24A4210-5969-C191-F0EC-4CEC544B40F3}"/>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a:t>
                    </a:r>
                    <a:r>
                      <a:rPr lang="nl-BE" sz="1300" dirty="0" err="1">
                        <a:solidFill>
                          <a:sysClr val="windowText" lastClr="000000"/>
                        </a:solidFill>
                      </a:rPr>
                      <a:t>provincial</a:t>
                    </a:r>
                    <a:endParaRPr lang="nl-BE" sz="1300" dirty="0">
                      <a:solidFill>
                        <a:sysClr val="windowText" lastClr="000000"/>
                      </a:solidFill>
                    </a:endParaRPr>
                  </a:p>
                </p:txBody>
              </p:sp>
              <p:sp>
                <p:nvSpPr>
                  <p:cNvPr id="42" name="TextBox 41">
                    <a:extLst>
                      <a:ext uri="{FF2B5EF4-FFF2-40B4-BE49-F238E27FC236}">
                        <a16:creationId xmlns:a16="http://schemas.microsoft.com/office/drawing/2014/main" id="{E53EBD15-E827-10EE-17C6-C91A0D890163}"/>
                      </a:ext>
                    </a:extLst>
                  </p:cNvPr>
                  <p:cNvSpPr txBox="1"/>
                  <p:nvPr/>
                </p:nvSpPr>
                <p:spPr>
                  <a:xfrm>
                    <a:off x="5020658" y="3133226"/>
                    <a:ext cx="1827241" cy="307776"/>
                  </a:xfrm>
                  <a:prstGeom prst="rect">
                    <a:avLst/>
                  </a:prstGeom>
                  <a:noFill/>
                </p:spPr>
                <p:txBody>
                  <a:bodyPr wrap="square" anchor="ctr">
                    <a:spAutoFit/>
                  </a:bodyPr>
                  <a:lstStyle/>
                  <a:p>
                    <a:pPr algn="ctr"/>
                    <a:r>
                      <a:rPr lang="en-US" sz="1600" dirty="0"/>
                      <a:t>Droit </a:t>
                    </a:r>
                    <a:r>
                      <a:rPr lang="en-US" sz="1600" dirty="0" err="1"/>
                      <a:t>complémentaire</a:t>
                    </a:r>
                    <a:endParaRPr lang="en-US" sz="1600" dirty="0"/>
                  </a:p>
                </p:txBody>
              </p:sp>
            </p:grpSp>
          </p:grpSp>
        </p:grpSp>
        <p:sp>
          <p:nvSpPr>
            <p:cNvPr id="10" name="Rounded Rectangle 25">
              <a:extLst>
                <a:ext uri="{FF2B5EF4-FFF2-40B4-BE49-F238E27FC236}">
                  <a16:creationId xmlns:a16="http://schemas.microsoft.com/office/drawing/2014/main" id="{5D34C767-BD98-9F69-3C94-F2D5799EFE34}"/>
                </a:ext>
              </a:extLst>
            </p:cNvPr>
            <p:cNvSpPr/>
            <p:nvPr/>
          </p:nvSpPr>
          <p:spPr>
            <a:xfrm rot="5400000">
              <a:off x="2988794" y="5549568"/>
              <a:ext cx="539652" cy="169005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BE" sz="1600" dirty="0" err="1">
                  <a:ea typeface="Verdana" panose="020B0604030504040204" pitchFamily="34" charset="0"/>
                  <a:cs typeface="Verdana" panose="020B0604030504040204" pitchFamily="34" charset="0"/>
                </a:rPr>
                <a:t>Revenus</a:t>
              </a:r>
              <a:endParaRPr lang="nl-BE" sz="1600" dirty="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6936053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95E0A-3B20-CD4B-0855-AB85DC1D6C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87B015-6E4D-8182-AA63-494535F86C86}"/>
              </a:ext>
            </a:extLst>
          </p:cNvPr>
          <p:cNvSpPr>
            <a:spLocks noGrp="1"/>
          </p:cNvSpPr>
          <p:nvPr>
            <p:ph type="title"/>
          </p:nvPr>
        </p:nvSpPr>
        <p:spPr>
          <a:noFill/>
        </p:spPr>
        <p:txBody>
          <a:bodyPr/>
          <a:lstStyle/>
          <a:p>
            <a:r>
              <a:rPr lang="en-US" dirty="0" err="1"/>
              <a:t>Philosophie</a:t>
            </a:r>
            <a:r>
              <a:rPr lang="en-US" dirty="0"/>
              <a:t> blocs </a:t>
            </a:r>
            <a:r>
              <a:rPr lang="en-US" dirty="0" err="1"/>
              <a:t>lego</a:t>
            </a:r>
            <a:endParaRPr lang="en-US" dirty="0"/>
          </a:p>
        </p:txBody>
      </p:sp>
      <p:grpSp>
        <p:nvGrpSpPr>
          <p:cNvPr id="2" name="Groupe 1">
            <a:extLst>
              <a:ext uri="{FF2B5EF4-FFF2-40B4-BE49-F238E27FC236}">
                <a16:creationId xmlns:a16="http://schemas.microsoft.com/office/drawing/2014/main" id="{08D7C4F2-5E3A-C0BC-88E7-EE6C613B8146}"/>
              </a:ext>
            </a:extLst>
          </p:cNvPr>
          <p:cNvGrpSpPr>
            <a:grpSpLocks noChangeAspect="1"/>
          </p:cNvGrpSpPr>
          <p:nvPr/>
        </p:nvGrpSpPr>
        <p:grpSpPr>
          <a:xfrm>
            <a:off x="2415814" y="1539475"/>
            <a:ext cx="7170325" cy="4630756"/>
            <a:chOff x="2413592" y="1444879"/>
            <a:chExt cx="7073425" cy="4568176"/>
          </a:xfrm>
        </p:grpSpPr>
        <p:grpSp>
          <p:nvGrpSpPr>
            <p:cNvPr id="8" name="Group 7">
              <a:extLst>
                <a:ext uri="{FF2B5EF4-FFF2-40B4-BE49-F238E27FC236}">
                  <a16:creationId xmlns:a16="http://schemas.microsoft.com/office/drawing/2014/main" id="{0FB7B65B-0DDA-5C53-0DF8-D02DEEC93123}"/>
                </a:ext>
              </a:extLst>
            </p:cNvPr>
            <p:cNvGrpSpPr/>
            <p:nvPr/>
          </p:nvGrpSpPr>
          <p:grpSpPr>
            <a:xfrm>
              <a:off x="3088988" y="2159592"/>
              <a:ext cx="1024594" cy="3850536"/>
              <a:chOff x="1129306" y="1617331"/>
              <a:chExt cx="1138438" cy="4278375"/>
            </a:xfrm>
          </p:grpSpPr>
          <p:sp>
            <p:nvSpPr>
              <p:cNvPr id="38" name="Rounded Rectangle 37">
                <a:extLst>
                  <a:ext uri="{FF2B5EF4-FFF2-40B4-BE49-F238E27FC236}">
                    <a16:creationId xmlns:a16="http://schemas.microsoft.com/office/drawing/2014/main" id="{080C4D39-FD87-E0B2-6C86-66DAB27431D0}"/>
                  </a:ext>
                </a:extLst>
              </p:cNvPr>
              <p:cNvSpPr/>
              <p:nvPr/>
            </p:nvSpPr>
            <p:spPr>
              <a:xfrm>
                <a:off x="1129306"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nvGrpSpPr>
              <p:cNvPr id="19" name="Group 18">
                <a:extLst>
                  <a:ext uri="{FF2B5EF4-FFF2-40B4-BE49-F238E27FC236}">
                    <a16:creationId xmlns:a16="http://schemas.microsoft.com/office/drawing/2014/main" id="{8398931F-9438-018E-D0B7-3CA581FB8224}"/>
                  </a:ext>
                </a:extLst>
              </p:cNvPr>
              <p:cNvGrpSpPr/>
              <p:nvPr/>
            </p:nvGrpSpPr>
            <p:grpSpPr>
              <a:xfrm>
                <a:off x="1159506" y="2132857"/>
                <a:ext cx="1108238" cy="3762849"/>
                <a:chOff x="3823802" y="2132857"/>
                <a:chExt cx="1108238" cy="3762849"/>
              </a:xfrm>
            </p:grpSpPr>
            <p:sp>
              <p:nvSpPr>
                <p:cNvPr id="22" name="Rounded Rectangle 21">
                  <a:extLst>
                    <a:ext uri="{FF2B5EF4-FFF2-40B4-BE49-F238E27FC236}">
                      <a16:creationId xmlns:a16="http://schemas.microsoft.com/office/drawing/2014/main" id="{228B8C39-7DF0-1F6A-1904-357FFDA6429C}"/>
                    </a:ext>
                  </a:extLst>
                </p:cNvPr>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a:extLst>
                    <a:ext uri="{FF2B5EF4-FFF2-40B4-BE49-F238E27FC236}">
                      <a16:creationId xmlns:a16="http://schemas.microsoft.com/office/drawing/2014/main" id="{BBB8DF82-7C78-C3C7-0BE1-10912B4D501A}"/>
                    </a:ext>
                  </a:extLst>
                </p:cNvPr>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a:extLst>
                    <a:ext uri="{FF2B5EF4-FFF2-40B4-BE49-F238E27FC236}">
                      <a16:creationId xmlns:a16="http://schemas.microsoft.com/office/drawing/2014/main" id="{0B936BFE-B2D5-511B-6827-DC875DA606FE}"/>
                    </a:ext>
                  </a:extLst>
                </p:cNvPr>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a:extLst>
                    <a:ext uri="{FF2B5EF4-FFF2-40B4-BE49-F238E27FC236}">
                      <a16:creationId xmlns:a16="http://schemas.microsoft.com/office/drawing/2014/main" id="{D1157AE3-483B-6EC7-C5A4-A28FF4FBC9D9}"/>
                    </a:ext>
                  </a:extLst>
                </p:cNvPr>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a:extLst>
                    <a:ext uri="{FF2B5EF4-FFF2-40B4-BE49-F238E27FC236}">
                      <a16:creationId xmlns:a16="http://schemas.microsoft.com/office/drawing/2014/main" id="{C10362D8-817B-1F25-A775-A4C23E171D91}"/>
                    </a:ext>
                  </a:extLst>
                </p:cNvPr>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a:extLst>
                    <a:ext uri="{FF2B5EF4-FFF2-40B4-BE49-F238E27FC236}">
                      <a16:creationId xmlns:a16="http://schemas.microsoft.com/office/drawing/2014/main" id="{11AC5645-DE54-388A-E3B2-CC04193EEE6B}"/>
                    </a:ext>
                  </a:extLst>
                </p:cNvPr>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a:extLst>
                    <a:ext uri="{FF2B5EF4-FFF2-40B4-BE49-F238E27FC236}">
                      <a16:creationId xmlns:a16="http://schemas.microsoft.com/office/drawing/2014/main" id="{C94A2FF7-F9D4-1320-52E1-9E83BA7BCBCE}"/>
                    </a:ext>
                  </a:extLst>
                </p:cNvPr>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a:extLst>
                    <a:ext uri="{FF2B5EF4-FFF2-40B4-BE49-F238E27FC236}">
                      <a16:creationId xmlns:a16="http://schemas.microsoft.com/office/drawing/2014/main" id="{C5D57E65-7F98-7E51-497B-22DF7AFD23D3}"/>
                    </a:ext>
                  </a:extLst>
                </p:cNvPr>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a:extLst>
                    <a:ext uri="{FF2B5EF4-FFF2-40B4-BE49-F238E27FC236}">
                      <a16:creationId xmlns:a16="http://schemas.microsoft.com/office/drawing/2014/main" id="{EE729278-9BCD-1810-D1D7-D468ED45438F}"/>
                    </a:ext>
                  </a:extLst>
                </p:cNvPr>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a:extLst>
                    <a:ext uri="{FF2B5EF4-FFF2-40B4-BE49-F238E27FC236}">
                      <a16:creationId xmlns:a16="http://schemas.microsoft.com/office/drawing/2014/main" id="{8C573EA2-71A3-2619-99C4-7CD0FE484E7B}"/>
                    </a:ext>
                  </a:extLst>
                </p:cNvPr>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a:extLst>
                    <a:ext uri="{FF2B5EF4-FFF2-40B4-BE49-F238E27FC236}">
                      <a16:creationId xmlns:a16="http://schemas.microsoft.com/office/drawing/2014/main" id="{3FAA5643-3D9E-4198-4EE2-BC4C8F76DBD8}"/>
                    </a:ext>
                  </a:extLst>
                </p:cNvPr>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a:extLst>
                    <a:ext uri="{FF2B5EF4-FFF2-40B4-BE49-F238E27FC236}">
                      <a16:creationId xmlns:a16="http://schemas.microsoft.com/office/drawing/2014/main" id="{043EA720-C291-1922-82FD-649541290657}"/>
                    </a:ext>
                  </a:extLst>
                </p:cNvPr>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a:extLst>
                    <a:ext uri="{FF2B5EF4-FFF2-40B4-BE49-F238E27FC236}">
                      <a16:creationId xmlns:a16="http://schemas.microsoft.com/office/drawing/2014/main" id="{90246BC9-0881-6784-5923-4F8E6C8940A7}"/>
                    </a:ext>
                  </a:extLst>
                </p:cNvPr>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a:extLst>
                <a:ext uri="{FF2B5EF4-FFF2-40B4-BE49-F238E27FC236}">
                  <a16:creationId xmlns:a16="http://schemas.microsoft.com/office/drawing/2014/main" id="{12970914-2FA5-A8AD-7244-A174A3A7EAE8}"/>
                </a:ext>
              </a:extLst>
            </p:cNvPr>
            <p:cNvCxnSpPr>
              <a:cxnSpLocks/>
              <a:stCxn id="38" idx="3"/>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4405B2-E4B2-8446-ED4F-A7B176B1890B}"/>
                </a:ext>
              </a:extLst>
            </p:cNvPr>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F89C014-7C4B-BC65-813C-59E6FCCFBF24}"/>
                </a:ext>
              </a:extLst>
            </p:cNvPr>
            <p:cNvCxnSpPr>
              <a:cxnSpLocks/>
            </p:cNvCxnSpPr>
            <p:nvPr/>
          </p:nvCxnSpPr>
          <p:spPr>
            <a:xfrm>
              <a:off x="6952342" y="3912170"/>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E1D2562-30F4-1F0F-00AA-62F49E3DE601}"/>
                </a:ext>
              </a:extLst>
            </p:cNvPr>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255B5E7-84A6-A23A-B8FC-92AF943AABB7}"/>
                </a:ext>
              </a:extLst>
            </p:cNvPr>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54CF751-1F09-9DFF-35DB-1A8203F3E438}"/>
                </a:ext>
              </a:extLst>
            </p:cNvPr>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7CA5457-B1C8-3696-CFCB-4B9FC7106B8F}"/>
                </a:ext>
              </a:extLst>
            </p:cNvPr>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7BE701B-AC5E-7A8A-9DF0-B6950CE1105C}"/>
                </a:ext>
              </a:extLst>
            </p:cNvPr>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D992658A-2882-8F06-BF69-C7015EF7BD85}"/>
                </a:ext>
              </a:extLst>
            </p:cNvPr>
            <p:cNvSpPr/>
            <p:nvPr/>
          </p:nvSpPr>
          <p:spPr>
            <a:xfrm>
              <a:off x="2432046" y="2626492"/>
              <a:ext cx="662324" cy="3386563"/>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49" name="Rounded Rectangle 48">
              <a:extLst>
                <a:ext uri="{FF2B5EF4-FFF2-40B4-BE49-F238E27FC236}">
                  <a16:creationId xmlns:a16="http://schemas.microsoft.com/office/drawing/2014/main" id="{A8CBF271-CC93-2FF1-058A-A72351B275BB}"/>
                </a:ext>
              </a:extLst>
            </p:cNvPr>
            <p:cNvSpPr/>
            <p:nvPr/>
          </p:nvSpPr>
          <p:spPr>
            <a:xfrm>
              <a:off x="2413592" y="1444879"/>
              <a:ext cx="662324" cy="10674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400" dirty="0">
                  <a:ea typeface="Verdana" panose="020B0604030504040204" pitchFamily="34" charset="0"/>
                </a:rPr>
                <a:t>Source </a:t>
              </a:r>
              <a:r>
                <a:rPr lang="nl-BE" sz="1400" dirty="0" err="1">
                  <a:ea typeface="Verdana" panose="020B0604030504040204" pitchFamily="34" charset="0"/>
                </a:rPr>
                <a:t>authentique</a:t>
              </a:r>
              <a:endParaRPr lang="nl-BE" sz="1400" dirty="0">
                <a:ea typeface="Verdana" panose="020B0604030504040204" pitchFamily="34" charset="0"/>
              </a:endParaRPr>
            </a:p>
            <a:p>
              <a:pPr algn="ctr"/>
              <a:r>
                <a:rPr lang="nl-BE" sz="1400" dirty="0">
                  <a:ea typeface="Verdana" panose="020B0604030504040204" pitchFamily="34" charset="0"/>
                </a:rPr>
                <a:t>RN (&amp; BCSS</a:t>
              </a:r>
              <a:r>
                <a:rPr lang="en-BE" sz="1400" dirty="0">
                  <a:ea typeface="Verdana" panose="020B0604030504040204" pitchFamily="34" charset="0"/>
                </a:rPr>
                <a:t>)</a:t>
              </a:r>
              <a:endParaRPr lang="en-US" sz="1400" dirty="0">
                <a:ea typeface="Verdana" panose="020B0604030504040204" pitchFamily="34" charset="0"/>
              </a:endParaRPr>
            </a:p>
          </p:txBody>
        </p:sp>
        <p:sp>
          <p:nvSpPr>
            <p:cNvPr id="51" name="Rounded Rectangle 50">
              <a:extLst>
                <a:ext uri="{FF2B5EF4-FFF2-40B4-BE49-F238E27FC236}">
                  <a16:creationId xmlns:a16="http://schemas.microsoft.com/office/drawing/2014/main" id="{437293B4-BA96-0906-E4E7-48F3E3A01DB6}"/>
                </a:ext>
              </a:extLst>
            </p:cNvPr>
            <p:cNvSpPr/>
            <p:nvPr/>
          </p:nvSpPr>
          <p:spPr>
            <a:xfrm>
              <a:off x="3088988" y="1444879"/>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52" name="Rounded Rectangle 51">
              <a:extLst>
                <a:ext uri="{FF2B5EF4-FFF2-40B4-BE49-F238E27FC236}">
                  <a16:creationId xmlns:a16="http://schemas.microsoft.com/office/drawing/2014/main" id="{6A896F1B-F20D-2A6A-23B7-95C4295FBB5C}"/>
                </a:ext>
              </a:extLst>
            </p:cNvPr>
            <p:cNvSpPr/>
            <p:nvPr/>
          </p:nvSpPr>
          <p:spPr>
            <a:xfrm>
              <a:off x="3088988" y="1804450"/>
              <a:ext cx="1024594" cy="35268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grpSp>
          <p:nvGrpSpPr>
            <p:cNvPr id="4" name="Group 3">
              <a:extLst>
                <a:ext uri="{FF2B5EF4-FFF2-40B4-BE49-F238E27FC236}">
                  <a16:creationId xmlns:a16="http://schemas.microsoft.com/office/drawing/2014/main" id="{6F10CFF3-3BDE-A54B-F1B0-0211F16C64E4}"/>
                </a:ext>
              </a:extLst>
            </p:cNvPr>
            <p:cNvGrpSpPr/>
            <p:nvPr/>
          </p:nvGrpSpPr>
          <p:grpSpPr>
            <a:xfrm>
              <a:off x="7637980" y="2982176"/>
              <a:ext cx="1849037" cy="1668026"/>
              <a:chOff x="5087863" y="4740173"/>
              <a:chExt cx="1849037" cy="1668026"/>
            </a:xfrm>
          </p:grpSpPr>
          <p:grpSp>
            <p:nvGrpSpPr>
              <p:cNvPr id="3" name="Group 2">
                <a:extLst>
                  <a:ext uri="{FF2B5EF4-FFF2-40B4-BE49-F238E27FC236}">
                    <a16:creationId xmlns:a16="http://schemas.microsoft.com/office/drawing/2014/main" id="{0497A36E-0D7D-C23D-484D-79CEA87FF1A2}"/>
                  </a:ext>
                </a:extLst>
              </p:cNvPr>
              <p:cNvGrpSpPr/>
              <p:nvPr/>
            </p:nvGrpSpPr>
            <p:grpSpPr>
              <a:xfrm>
                <a:off x="5087863" y="4740173"/>
                <a:ext cx="1849037" cy="1668026"/>
                <a:chOff x="5087863" y="4740173"/>
                <a:chExt cx="1849037" cy="1668026"/>
              </a:xfrm>
            </p:grpSpPr>
            <p:sp>
              <p:nvSpPr>
                <p:cNvPr id="39" name="Rectangle 38">
                  <a:extLst>
                    <a:ext uri="{FF2B5EF4-FFF2-40B4-BE49-F238E27FC236}">
                      <a16:creationId xmlns:a16="http://schemas.microsoft.com/office/drawing/2014/main" id="{A61CC4F7-4983-EB40-6C5C-0248C7B64D32}"/>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TextBox 41">
                  <a:extLst>
                    <a:ext uri="{FF2B5EF4-FFF2-40B4-BE49-F238E27FC236}">
                      <a16:creationId xmlns:a16="http://schemas.microsoft.com/office/drawing/2014/main" id="{154CE90D-FC63-3916-751B-2455DF7BF8F8}"/>
                    </a:ext>
                  </a:extLst>
                </p:cNvPr>
                <p:cNvSpPr txBox="1"/>
                <p:nvPr/>
              </p:nvSpPr>
              <p:spPr>
                <a:xfrm>
                  <a:off x="5087863" y="4889465"/>
                  <a:ext cx="1827241" cy="338554"/>
                </a:xfrm>
                <a:prstGeom prst="rect">
                  <a:avLst/>
                </a:prstGeom>
                <a:noFill/>
              </p:spPr>
              <p:txBody>
                <a:bodyPr wrap="square">
                  <a:spAutoFit/>
                </a:bodyPr>
                <a:lstStyle/>
                <a:p>
                  <a:pPr algn="ctr"/>
                  <a:r>
                    <a:rPr lang="en-US" sz="1600" dirty="0"/>
                    <a:t>Instances </a:t>
                  </a:r>
                  <a:r>
                    <a:rPr lang="en-US" sz="1600" dirty="0" err="1"/>
                    <a:t>d’octroi</a:t>
                  </a:r>
                  <a:endParaRPr lang="en-US" sz="1600" dirty="0"/>
                </a:p>
              </p:txBody>
            </p:sp>
          </p:grpSp>
          <p:sp>
            <p:nvSpPr>
              <p:cNvPr id="41" name="Rounded Rectangle 15">
                <a:extLst>
                  <a:ext uri="{FF2B5EF4-FFF2-40B4-BE49-F238E27FC236}">
                    <a16:creationId xmlns:a16="http://schemas.microsoft.com/office/drawing/2014/main" id="{C8592B4F-E825-49FA-1DA2-EB3A42EA0328}"/>
                  </a:ext>
                </a:extLst>
              </p:cNvPr>
              <p:cNvSpPr/>
              <p:nvPr/>
            </p:nvSpPr>
            <p:spPr>
              <a:xfrm>
                <a:off x="5301429" y="5497694"/>
                <a:ext cx="1471661" cy="71343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SPF Economie </a:t>
                </a:r>
              </a:p>
              <a:p>
                <a:pPr algn="ctr"/>
                <a:r>
                  <a:rPr lang="nl-BE" sz="1300" dirty="0">
                    <a:solidFill>
                      <a:sysClr val="windowText" lastClr="000000"/>
                    </a:solidFill>
                  </a:rPr>
                  <a:t>&amp; fournisseurs</a:t>
                </a:r>
              </a:p>
            </p:txBody>
          </p:sp>
        </p:grpSp>
        <p:grpSp>
          <p:nvGrpSpPr>
            <p:cNvPr id="44" name="Group 43">
              <a:extLst>
                <a:ext uri="{FF2B5EF4-FFF2-40B4-BE49-F238E27FC236}">
                  <a16:creationId xmlns:a16="http://schemas.microsoft.com/office/drawing/2014/main" id="{3DB6726F-D634-C56E-11F9-22402B9AFDCC}"/>
                </a:ext>
              </a:extLst>
            </p:cNvPr>
            <p:cNvGrpSpPr/>
            <p:nvPr/>
          </p:nvGrpSpPr>
          <p:grpSpPr>
            <a:xfrm>
              <a:off x="5095123" y="3006755"/>
              <a:ext cx="1849037" cy="1668026"/>
              <a:chOff x="5087863" y="4740173"/>
              <a:chExt cx="1849037" cy="1668026"/>
            </a:xfrm>
          </p:grpSpPr>
          <p:grpSp>
            <p:nvGrpSpPr>
              <p:cNvPr id="55" name="Group 54">
                <a:extLst>
                  <a:ext uri="{FF2B5EF4-FFF2-40B4-BE49-F238E27FC236}">
                    <a16:creationId xmlns:a16="http://schemas.microsoft.com/office/drawing/2014/main" id="{3280C0A7-6EC3-79C4-6436-E07933EBC0CC}"/>
                  </a:ext>
                </a:extLst>
              </p:cNvPr>
              <p:cNvGrpSpPr/>
              <p:nvPr/>
            </p:nvGrpSpPr>
            <p:grpSpPr>
              <a:xfrm>
                <a:off x="5087863" y="4740173"/>
                <a:ext cx="1849037" cy="1668026"/>
                <a:chOff x="5087863" y="4740173"/>
                <a:chExt cx="1849037" cy="1668026"/>
              </a:xfrm>
            </p:grpSpPr>
            <p:sp>
              <p:nvSpPr>
                <p:cNvPr id="59" name="Rectangle 58">
                  <a:extLst>
                    <a:ext uri="{FF2B5EF4-FFF2-40B4-BE49-F238E27FC236}">
                      <a16:creationId xmlns:a16="http://schemas.microsoft.com/office/drawing/2014/main" id="{F5FCDB68-FB08-FBD9-6900-A38AABF59C22}"/>
                    </a:ext>
                  </a:extLst>
                </p:cNvPr>
                <p:cNvSpPr/>
                <p:nvPr/>
              </p:nvSpPr>
              <p:spPr>
                <a:xfrm>
                  <a:off x="5109660" y="4740173"/>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0" name="TextBox 59">
                  <a:extLst>
                    <a:ext uri="{FF2B5EF4-FFF2-40B4-BE49-F238E27FC236}">
                      <a16:creationId xmlns:a16="http://schemas.microsoft.com/office/drawing/2014/main" id="{7D0A1394-9BF0-BA4D-C5F7-D5C1CD7C9C89}"/>
                    </a:ext>
                  </a:extLst>
                </p:cNvPr>
                <p:cNvSpPr txBox="1"/>
                <p:nvPr/>
              </p:nvSpPr>
              <p:spPr>
                <a:xfrm>
                  <a:off x="5087863" y="4844153"/>
                  <a:ext cx="1827241" cy="307974"/>
                </a:xfrm>
                <a:prstGeom prst="rect">
                  <a:avLst/>
                </a:prstGeom>
                <a:noFill/>
              </p:spPr>
              <p:txBody>
                <a:bodyPr wrap="square">
                  <a:spAutoFit/>
                </a:bodyPr>
                <a:lstStyle/>
                <a:p>
                  <a:pPr algn="ctr"/>
                  <a:r>
                    <a:rPr lang="en-US" sz="1600" dirty="0"/>
                    <a:t>Droit </a:t>
                  </a:r>
                  <a:r>
                    <a:rPr lang="en-US" sz="1600" dirty="0" err="1"/>
                    <a:t>complémentaire</a:t>
                  </a:r>
                  <a:endParaRPr lang="en-US" sz="1600" dirty="0"/>
                </a:p>
              </p:txBody>
            </p:sp>
          </p:grpSp>
          <p:sp>
            <p:nvSpPr>
              <p:cNvPr id="58" name="Rounded Rectangle 15">
                <a:extLst>
                  <a:ext uri="{FF2B5EF4-FFF2-40B4-BE49-F238E27FC236}">
                    <a16:creationId xmlns:a16="http://schemas.microsoft.com/office/drawing/2014/main" id="{C0EDC308-3488-C354-D44C-C504E45DA05B}"/>
                  </a:ext>
                </a:extLst>
              </p:cNvPr>
              <p:cNvSpPr/>
              <p:nvPr/>
            </p:nvSpPr>
            <p:spPr>
              <a:xfrm>
                <a:off x="5332917" y="5473117"/>
                <a:ext cx="1440173" cy="71343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Tarif</a:t>
                </a:r>
                <a:r>
                  <a:rPr lang="nl-BE" sz="1300" dirty="0">
                    <a:solidFill>
                      <a:sysClr val="windowText" lastClr="000000"/>
                    </a:solidFill>
                  </a:rPr>
                  <a:t> </a:t>
                </a:r>
                <a:r>
                  <a:rPr lang="nl-BE" sz="1300" dirty="0" err="1">
                    <a:solidFill>
                      <a:sysClr val="windowText" lastClr="000000"/>
                    </a:solidFill>
                  </a:rPr>
                  <a:t>social</a:t>
                </a:r>
                <a:r>
                  <a:rPr lang="nl-BE" sz="1300" dirty="0">
                    <a:solidFill>
                      <a:sysClr val="windowText" lastClr="000000"/>
                    </a:solidFill>
                  </a:rPr>
                  <a:t> </a:t>
                </a:r>
              </a:p>
              <a:p>
                <a:pPr algn="ctr"/>
                <a:r>
                  <a:rPr lang="nl-BE" sz="1300" dirty="0" err="1">
                    <a:solidFill>
                      <a:sysClr val="windowText" lastClr="000000"/>
                    </a:solidFill>
                  </a:rPr>
                  <a:t>gaz</a:t>
                </a:r>
                <a:r>
                  <a:rPr lang="nl-BE" sz="1300" dirty="0">
                    <a:solidFill>
                      <a:sysClr val="windowText" lastClr="000000"/>
                    </a:solidFill>
                  </a:rPr>
                  <a:t> &amp; </a:t>
                </a:r>
                <a:r>
                  <a:rPr lang="nl-BE" sz="1300" dirty="0" err="1">
                    <a:solidFill>
                      <a:sysClr val="windowText" lastClr="000000"/>
                    </a:solidFill>
                  </a:rPr>
                  <a:t>électricité</a:t>
                </a:r>
                <a:endParaRPr lang="nl-BE" sz="1300" dirty="0">
                  <a:solidFill>
                    <a:sysClr val="windowText" lastClr="000000"/>
                  </a:solidFill>
                </a:endParaRPr>
              </a:p>
            </p:txBody>
          </p:sp>
        </p:grpSp>
      </p:grpSp>
      <p:sp>
        <p:nvSpPr>
          <p:cNvPr id="6" name="Espace réservé du numéro de diapositive 5">
            <a:extLst>
              <a:ext uri="{FF2B5EF4-FFF2-40B4-BE49-F238E27FC236}">
                <a16:creationId xmlns:a16="http://schemas.microsoft.com/office/drawing/2014/main" id="{FEF8EBCD-B7C4-E420-AD7B-79C1E0D4258D}"/>
              </a:ext>
            </a:extLst>
          </p:cNvPr>
          <p:cNvSpPr>
            <a:spLocks noGrp="1"/>
          </p:cNvSpPr>
          <p:nvPr>
            <p:ph type="sldNum" sz="quarter" idx="12"/>
          </p:nvPr>
        </p:nvSpPr>
        <p:spPr/>
        <p:txBody>
          <a:bodyPr/>
          <a:lstStyle/>
          <a:p>
            <a:fld id="{4ABFC991-18F6-485A-BE0B-9061B9D5CD41}" type="slidenum">
              <a:rPr lang="en-US" smtClean="0"/>
              <a:pPr/>
              <a:t>69</a:t>
            </a:fld>
            <a:endParaRPr lang="en-US" dirty="0"/>
          </a:p>
        </p:txBody>
      </p:sp>
      <p:sp>
        <p:nvSpPr>
          <p:cNvPr id="7" name="Rounded Rectangle 25">
            <a:extLst>
              <a:ext uri="{FF2B5EF4-FFF2-40B4-BE49-F238E27FC236}">
                <a16:creationId xmlns:a16="http://schemas.microsoft.com/office/drawing/2014/main" id="{6FF1A44B-8272-722A-8128-AD9CBF027614}"/>
              </a:ext>
            </a:extLst>
          </p:cNvPr>
          <p:cNvSpPr>
            <a:spLocks noChangeAspect="1"/>
          </p:cNvSpPr>
          <p:nvPr/>
        </p:nvSpPr>
        <p:spPr>
          <a:xfrm rot="5400000">
            <a:off x="3055010" y="5608132"/>
            <a:ext cx="485687" cy="172666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BE" sz="1600" dirty="0" err="1">
                <a:ea typeface="Verdana" panose="020B0604030504040204" pitchFamily="34" charset="0"/>
                <a:cs typeface="Verdana" panose="020B0604030504040204" pitchFamily="34" charset="0"/>
              </a:rPr>
              <a:t>Revenus</a:t>
            </a:r>
            <a:endParaRPr lang="nl-BE" sz="16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99527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A102-61EA-4C86-BE9B-FBD980C168CB}"/>
              </a:ext>
            </a:extLst>
          </p:cNvPr>
          <p:cNvSpPr>
            <a:spLocks noGrp="1"/>
          </p:cNvSpPr>
          <p:nvPr>
            <p:ph type="title"/>
          </p:nvPr>
        </p:nvSpPr>
        <p:spPr/>
        <p:txBody>
          <a:bodyPr/>
          <a:lstStyle/>
          <a:p>
            <a:r>
              <a:rPr lang="fr-BE" dirty="0"/>
              <a:t>Customer </a:t>
            </a:r>
            <a:r>
              <a:rPr lang="fr-BE" dirty="0" err="1"/>
              <a:t>centricity</a:t>
            </a:r>
            <a:endParaRPr lang="en-BE" dirty="0"/>
          </a:p>
        </p:txBody>
      </p:sp>
      <p:pic>
        <p:nvPicPr>
          <p:cNvPr id="10" name="Screen Recording 9">
            <a:hlinkClick r:id="" action="ppaction://media"/>
            <a:extLst>
              <a:ext uri="{FF2B5EF4-FFF2-40B4-BE49-F238E27FC236}">
                <a16:creationId xmlns:a16="http://schemas.microsoft.com/office/drawing/2014/main" id="{6484512A-EBE5-416F-A56E-808ECD0562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8227" y="1717675"/>
            <a:ext cx="8183563" cy="4351338"/>
          </a:xfrm>
        </p:spPr>
      </p:pic>
      <p:grpSp>
        <p:nvGrpSpPr>
          <p:cNvPr id="30" name="Group 29">
            <a:extLst>
              <a:ext uri="{FF2B5EF4-FFF2-40B4-BE49-F238E27FC236}">
                <a16:creationId xmlns:a16="http://schemas.microsoft.com/office/drawing/2014/main" id="{CA70AE5D-3CA4-45F8-A24C-9934799E6C95}"/>
              </a:ext>
            </a:extLst>
          </p:cNvPr>
          <p:cNvGrpSpPr/>
          <p:nvPr/>
        </p:nvGrpSpPr>
        <p:grpSpPr>
          <a:xfrm>
            <a:off x="9238723" y="1804655"/>
            <a:ext cx="1915050" cy="4137306"/>
            <a:chOff x="9238723" y="1145894"/>
            <a:chExt cx="1915050" cy="4137306"/>
          </a:xfrm>
        </p:grpSpPr>
        <p:sp>
          <p:nvSpPr>
            <p:cNvPr id="12" name="Rectangle 11">
              <a:extLst>
                <a:ext uri="{FF2B5EF4-FFF2-40B4-BE49-F238E27FC236}">
                  <a16:creationId xmlns:a16="http://schemas.microsoft.com/office/drawing/2014/main" id="{8D5AF7DE-F1A4-4AB7-A994-20FAE070E6AF}"/>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15" name="Group 14">
              <a:extLst>
                <a:ext uri="{FF2B5EF4-FFF2-40B4-BE49-F238E27FC236}">
                  <a16:creationId xmlns:a16="http://schemas.microsoft.com/office/drawing/2014/main" id="{7E5B5F7B-2F78-4ABD-9921-26CD31980EFF}"/>
                </a:ext>
              </a:extLst>
            </p:cNvPr>
            <p:cNvGrpSpPr/>
            <p:nvPr/>
          </p:nvGrpSpPr>
          <p:grpSpPr>
            <a:xfrm>
              <a:off x="9471697" y="1292295"/>
              <a:ext cx="1433371" cy="489391"/>
              <a:chOff x="10403029" y="1981200"/>
              <a:chExt cx="1433371" cy="489391"/>
            </a:xfrm>
          </p:grpSpPr>
          <p:sp>
            <p:nvSpPr>
              <p:cNvPr id="13" name="Rectangle: Rounded Corners 12">
                <a:extLst>
                  <a:ext uri="{FF2B5EF4-FFF2-40B4-BE49-F238E27FC236}">
                    <a16:creationId xmlns:a16="http://schemas.microsoft.com/office/drawing/2014/main" id="{3BA8E4FC-1BC3-4E83-8FCF-CAF64D6F8B72}"/>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Afbeeldingsresultaat voor &quot;break@work&quot;">
                <a:extLst>
                  <a:ext uri="{FF2B5EF4-FFF2-40B4-BE49-F238E27FC236}">
                    <a16:creationId xmlns:a16="http://schemas.microsoft.com/office/drawing/2014/main" id="{A7F8E386-1FEB-4DDA-9329-5BDCB1B73C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A685E86-C8EB-4340-AB2F-887DDA00C619}"/>
                </a:ext>
              </a:extLst>
            </p:cNvPr>
            <p:cNvGrpSpPr/>
            <p:nvPr/>
          </p:nvGrpSpPr>
          <p:grpSpPr>
            <a:xfrm>
              <a:off x="9471697" y="1855611"/>
              <a:ext cx="1433371" cy="489391"/>
              <a:chOff x="9471697" y="1855611"/>
              <a:chExt cx="1433371" cy="489391"/>
            </a:xfrm>
          </p:grpSpPr>
          <p:sp>
            <p:nvSpPr>
              <p:cNvPr id="17" name="Rectangle: Rounded Corners 16">
                <a:extLst>
                  <a:ext uri="{FF2B5EF4-FFF2-40B4-BE49-F238E27FC236}">
                    <a16:creationId xmlns:a16="http://schemas.microsoft.com/office/drawing/2014/main" id="{AB22EDFB-1C63-45C5-BBCC-18773DD265FD}"/>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2" name="Picture 10" descr="Afbeeldingsresultaat voor &quot;horeca@work&quot;">
                <a:extLst>
                  <a:ext uri="{FF2B5EF4-FFF2-40B4-BE49-F238E27FC236}">
                    <a16:creationId xmlns:a16="http://schemas.microsoft.com/office/drawing/2014/main" id="{6EB40A30-8441-44CD-9F7C-4CA7BAD94B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8A36BA9-0C6C-4669-8F8F-230D28BF2555}"/>
                </a:ext>
              </a:extLst>
            </p:cNvPr>
            <p:cNvGrpSpPr/>
            <p:nvPr/>
          </p:nvGrpSpPr>
          <p:grpSpPr>
            <a:xfrm>
              <a:off x="9471697" y="2414373"/>
              <a:ext cx="1433371" cy="489391"/>
              <a:chOff x="9471697" y="2414373"/>
              <a:chExt cx="1433371" cy="489391"/>
            </a:xfrm>
          </p:grpSpPr>
          <p:sp>
            <p:nvSpPr>
              <p:cNvPr id="19" name="Rectangle: Rounded Corners 18">
                <a:extLst>
                  <a:ext uri="{FF2B5EF4-FFF2-40B4-BE49-F238E27FC236}">
                    <a16:creationId xmlns:a16="http://schemas.microsoft.com/office/drawing/2014/main" id="{4FDCBD24-6359-4819-B881-365F28ED9F88}"/>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3" name="Picture 22">
                <a:extLst>
                  <a:ext uri="{FF2B5EF4-FFF2-40B4-BE49-F238E27FC236}">
                    <a16:creationId xmlns:a16="http://schemas.microsoft.com/office/drawing/2014/main" id="{9DA16AE8-05C7-4D46-BF47-580973A12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7" name="Group 6">
              <a:extLst>
                <a:ext uri="{FF2B5EF4-FFF2-40B4-BE49-F238E27FC236}">
                  <a16:creationId xmlns:a16="http://schemas.microsoft.com/office/drawing/2014/main" id="{C0F05EF1-4DD5-4876-B266-6168E56EB3C9}"/>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DDBD58F5-47F3-49AC-98B8-C10E9F8F5E55}"/>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4" name="Picture 23">
                <a:extLst>
                  <a:ext uri="{FF2B5EF4-FFF2-40B4-BE49-F238E27FC236}">
                    <a16:creationId xmlns:a16="http://schemas.microsoft.com/office/drawing/2014/main" id="{26AC2B00-FF95-4D50-AA47-69B2B4681B03}"/>
                  </a:ext>
                </a:extLst>
              </p:cNvPr>
              <p:cNvPicPr>
                <a:picLocks noChangeAspect="1"/>
              </p:cNvPicPr>
              <p:nvPr/>
            </p:nvPicPr>
            <p:blipFill>
              <a:blip r:embed="rId8"/>
              <a:stretch>
                <a:fillRect/>
              </a:stretch>
            </p:blipFill>
            <p:spPr>
              <a:xfrm>
                <a:off x="9562225" y="3028809"/>
                <a:ext cx="1262676" cy="368667"/>
              </a:xfrm>
              <a:prstGeom prst="rect">
                <a:avLst/>
              </a:prstGeom>
            </p:spPr>
          </p:pic>
        </p:grpSp>
        <p:grpSp>
          <p:nvGrpSpPr>
            <p:cNvPr id="6" name="Group 5">
              <a:extLst>
                <a:ext uri="{FF2B5EF4-FFF2-40B4-BE49-F238E27FC236}">
                  <a16:creationId xmlns:a16="http://schemas.microsoft.com/office/drawing/2014/main" id="{643C4803-A216-420B-9E0C-4A57CF04EEAB}"/>
                </a:ext>
              </a:extLst>
            </p:cNvPr>
            <p:cNvGrpSpPr/>
            <p:nvPr/>
          </p:nvGrpSpPr>
          <p:grpSpPr>
            <a:xfrm>
              <a:off x="9473481" y="3524876"/>
              <a:ext cx="1433371" cy="489391"/>
              <a:chOff x="9473481" y="3524876"/>
              <a:chExt cx="1433371" cy="489391"/>
            </a:xfrm>
          </p:grpSpPr>
          <p:sp>
            <p:nvSpPr>
              <p:cNvPr id="11" name="Rectangle: Rounded Corners 10">
                <a:extLst>
                  <a:ext uri="{FF2B5EF4-FFF2-40B4-BE49-F238E27FC236}">
                    <a16:creationId xmlns:a16="http://schemas.microsoft.com/office/drawing/2014/main" id="{75A0D280-BD0F-47B9-92B6-D8D50D3A89CC}"/>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5" name="Picture 24">
                <a:extLst>
                  <a:ext uri="{FF2B5EF4-FFF2-40B4-BE49-F238E27FC236}">
                    <a16:creationId xmlns:a16="http://schemas.microsoft.com/office/drawing/2014/main" id="{0388285A-74C4-4C2C-BB37-CA8B199795FE}"/>
                  </a:ext>
                </a:extLst>
              </p:cNvPr>
              <p:cNvPicPr>
                <a:picLocks noChangeAspect="1"/>
              </p:cNvPicPr>
              <p:nvPr/>
            </p:nvPicPr>
            <p:blipFill rotWithShape="1">
              <a:blip r:embed="rId9"/>
              <a:srcRect t="40009" b="36678"/>
              <a:stretch/>
            </p:blipFill>
            <p:spPr>
              <a:xfrm>
                <a:off x="9556714" y="3623831"/>
                <a:ext cx="1268730" cy="302441"/>
              </a:xfrm>
              <a:prstGeom prst="rect">
                <a:avLst/>
              </a:prstGeom>
            </p:spPr>
          </p:pic>
        </p:grpSp>
        <p:grpSp>
          <p:nvGrpSpPr>
            <p:cNvPr id="5" name="Group 4">
              <a:extLst>
                <a:ext uri="{FF2B5EF4-FFF2-40B4-BE49-F238E27FC236}">
                  <a16:creationId xmlns:a16="http://schemas.microsoft.com/office/drawing/2014/main" id="{EF455185-375A-4232-9D1F-BA0276F60947}"/>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4B60B62B-A7B5-497A-AEFC-9DE134C9A55E}"/>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6" name="Picture 25">
                <a:extLst>
                  <a:ext uri="{FF2B5EF4-FFF2-40B4-BE49-F238E27FC236}">
                    <a16:creationId xmlns:a16="http://schemas.microsoft.com/office/drawing/2014/main" id="{4B4E6B8A-7ECB-4492-9B0E-015F0D1E18C7}"/>
                  </a:ext>
                </a:extLst>
              </p:cNvPr>
              <p:cNvPicPr>
                <a:picLocks noChangeAspect="1"/>
              </p:cNvPicPr>
              <p:nvPr/>
            </p:nvPicPr>
            <p:blipFill>
              <a:blip r:embed="rId10"/>
              <a:stretch>
                <a:fillRect/>
              </a:stretch>
            </p:blipFill>
            <p:spPr>
              <a:xfrm>
                <a:off x="9743345" y="4154198"/>
                <a:ext cx="925830" cy="377190"/>
              </a:xfrm>
              <a:prstGeom prst="rect">
                <a:avLst/>
              </a:prstGeom>
            </p:spPr>
          </p:pic>
        </p:grpSp>
        <p:grpSp>
          <p:nvGrpSpPr>
            <p:cNvPr id="4" name="Group 3">
              <a:extLst>
                <a:ext uri="{FF2B5EF4-FFF2-40B4-BE49-F238E27FC236}">
                  <a16:creationId xmlns:a16="http://schemas.microsoft.com/office/drawing/2014/main" id="{D8206683-C50B-40D3-8460-5B7B9075B8B9}"/>
                </a:ext>
              </a:extLst>
            </p:cNvPr>
            <p:cNvGrpSpPr/>
            <p:nvPr/>
          </p:nvGrpSpPr>
          <p:grpSpPr>
            <a:xfrm>
              <a:off x="9471697" y="4661188"/>
              <a:ext cx="1433371" cy="489391"/>
              <a:chOff x="9471697" y="4661188"/>
              <a:chExt cx="1433371" cy="489391"/>
            </a:xfrm>
          </p:grpSpPr>
          <p:sp>
            <p:nvSpPr>
              <p:cNvPr id="18" name="Rectangle: Rounded Corners 17">
                <a:extLst>
                  <a:ext uri="{FF2B5EF4-FFF2-40B4-BE49-F238E27FC236}">
                    <a16:creationId xmlns:a16="http://schemas.microsoft.com/office/drawing/2014/main" id="{C95FDC9D-7BD0-4B36-8B7F-589FDFAA76E5}"/>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7" name="Picture 26" descr="Afbeeldingsresultaat voor ebox burger">
                <a:extLst>
                  <a:ext uri="{FF2B5EF4-FFF2-40B4-BE49-F238E27FC236}">
                    <a16:creationId xmlns:a16="http://schemas.microsoft.com/office/drawing/2014/main" id="{A17F0DDD-9391-40C7-BB57-C36F770568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Espace réservé du numéro de diapositive 2">
            <a:extLst>
              <a:ext uri="{FF2B5EF4-FFF2-40B4-BE49-F238E27FC236}">
                <a16:creationId xmlns:a16="http://schemas.microsoft.com/office/drawing/2014/main" id="{C21D432D-86E1-3258-5950-B9FBB8EB6DDE}"/>
              </a:ext>
            </a:extLst>
          </p:cNvPr>
          <p:cNvSpPr>
            <a:spLocks noGrp="1"/>
          </p:cNvSpPr>
          <p:nvPr>
            <p:ph type="sldNum" sz="quarter" idx="12"/>
          </p:nvPr>
        </p:nvSpPr>
        <p:spPr/>
        <p:txBody>
          <a:bodyPr/>
          <a:lstStyle/>
          <a:p>
            <a:fld id="{4ABFC991-18F6-485A-BE0B-9061B9D5CD41}" type="slidenum">
              <a:rPr lang="en-US" smtClean="0"/>
              <a:pPr/>
              <a:t>7</a:t>
            </a:fld>
            <a:endParaRPr lang="en-US" dirty="0"/>
          </a:p>
        </p:txBody>
      </p:sp>
    </p:spTree>
    <p:extLst>
      <p:ext uri="{BB962C8B-B14F-4D97-AF65-F5344CB8AC3E}">
        <p14:creationId xmlns:p14="http://schemas.microsoft.com/office/powerpoint/2010/main" val="2671596152"/>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8AC26-60B5-99DB-6E43-D79902B3D1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E30377-D3E2-4FA0-4DF5-02F04B69391A}"/>
              </a:ext>
            </a:extLst>
          </p:cNvPr>
          <p:cNvSpPr>
            <a:spLocks noGrp="1"/>
          </p:cNvSpPr>
          <p:nvPr>
            <p:ph type="title"/>
          </p:nvPr>
        </p:nvSpPr>
        <p:spPr>
          <a:noFill/>
        </p:spPr>
        <p:txBody>
          <a:bodyPr/>
          <a:lstStyle/>
          <a:p>
            <a:r>
              <a:rPr lang="fr-FR" dirty="0"/>
              <a:t>Philosophie blocs lego</a:t>
            </a:r>
            <a:endParaRPr lang="en-US" dirty="0"/>
          </a:p>
        </p:txBody>
      </p:sp>
      <p:sp>
        <p:nvSpPr>
          <p:cNvPr id="3" name="Espace réservé du numéro de diapositive 2">
            <a:extLst>
              <a:ext uri="{FF2B5EF4-FFF2-40B4-BE49-F238E27FC236}">
                <a16:creationId xmlns:a16="http://schemas.microsoft.com/office/drawing/2014/main" id="{A75B0192-CF0C-1711-EF97-6578E99FC813}"/>
              </a:ext>
            </a:extLst>
          </p:cNvPr>
          <p:cNvSpPr>
            <a:spLocks noGrp="1"/>
          </p:cNvSpPr>
          <p:nvPr>
            <p:ph type="sldNum" sz="quarter" idx="12"/>
          </p:nvPr>
        </p:nvSpPr>
        <p:spPr/>
        <p:txBody>
          <a:bodyPr/>
          <a:lstStyle/>
          <a:p>
            <a:fld id="{4ABFC991-18F6-485A-BE0B-9061B9D5CD41}" type="slidenum">
              <a:rPr lang="en-US" smtClean="0"/>
              <a:pPr/>
              <a:t>70</a:t>
            </a:fld>
            <a:endParaRPr lang="en-US" dirty="0"/>
          </a:p>
        </p:txBody>
      </p:sp>
      <p:grpSp>
        <p:nvGrpSpPr>
          <p:cNvPr id="6" name="Groupe 5">
            <a:extLst>
              <a:ext uri="{FF2B5EF4-FFF2-40B4-BE49-F238E27FC236}">
                <a16:creationId xmlns:a16="http://schemas.microsoft.com/office/drawing/2014/main" id="{D2D9297F-4839-5973-4813-9CE97EC65FFF}"/>
              </a:ext>
            </a:extLst>
          </p:cNvPr>
          <p:cNvGrpSpPr/>
          <p:nvPr/>
        </p:nvGrpSpPr>
        <p:grpSpPr>
          <a:xfrm>
            <a:off x="2425168" y="1508500"/>
            <a:ext cx="7022267" cy="5143463"/>
            <a:chOff x="2425168" y="1508500"/>
            <a:chExt cx="7022267" cy="5143463"/>
          </a:xfrm>
        </p:grpSpPr>
        <p:grpSp>
          <p:nvGrpSpPr>
            <p:cNvPr id="2" name="Groupe 1">
              <a:extLst>
                <a:ext uri="{FF2B5EF4-FFF2-40B4-BE49-F238E27FC236}">
                  <a16:creationId xmlns:a16="http://schemas.microsoft.com/office/drawing/2014/main" id="{72BBDA70-FFEE-5BC3-B4C3-F5CFB0BB98BE}"/>
                </a:ext>
              </a:extLst>
            </p:cNvPr>
            <p:cNvGrpSpPr>
              <a:grpSpLocks noChangeAspect="1"/>
            </p:cNvGrpSpPr>
            <p:nvPr/>
          </p:nvGrpSpPr>
          <p:grpSpPr>
            <a:xfrm>
              <a:off x="2425168" y="1508500"/>
              <a:ext cx="7022267" cy="4585619"/>
              <a:chOff x="2413590" y="1462199"/>
              <a:chExt cx="6991074" cy="4565249"/>
            </a:xfrm>
          </p:grpSpPr>
          <p:grpSp>
            <p:nvGrpSpPr>
              <p:cNvPr id="8" name="Group 7">
                <a:extLst>
                  <a:ext uri="{FF2B5EF4-FFF2-40B4-BE49-F238E27FC236}">
                    <a16:creationId xmlns:a16="http://schemas.microsoft.com/office/drawing/2014/main" id="{8F266F52-2195-88C5-680C-98742D6E2A00}"/>
                  </a:ext>
                </a:extLst>
              </p:cNvPr>
              <p:cNvGrpSpPr/>
              <p:nvPr/>
            </p:nvGrpSpPr>
            <p:grpSpPr>
              <a:xfrm>
                <a:off x="2413590" y="1462199"/>
                <a:ext cx="1699992" cy="4565249"/>
                <a:chOff x="378864" y="823206"/>
                <a:chExt cx="1888880" cy="5072500"/>
              </a:xfrm>
            </p:grpSpPr>
            <p:grpSp>
              <p:nvGrpSpPr>
                <p:cNvPr id="18" name="Group 17">
                  <a:extLst>
                    <a:ext uri="{FF2B5EF4-FFF2-40B4-BE49-F238E27FC236}">
                      <a16:creationId xmlns:a16="http://schemas.microsoft.com/office/drawing/2014/main" id="{6B9D4172-435C-BA09-F51C-CCB84CA5DCB7}"/>
                    </a:ext>
                  </a:extLst>
                </p:cNvPr>
                <p:cNvGrpSpPr/>
                <p:nvPr/>
              </p:nvGrpSpPr>
              <p:grpSpPr>
                <a:xfrm>
                  <a:off x="378866" y="823206"/>
                  <a:ext cx="1888878" cy="1186001"/>
                  <a:chOff x="342434" y="823206"/>
                  <a:chExt cx="1888878" cy="1186001"/>
                </a:xfrm>
              </p:grpSpPr>
              <p:sp>
                <p:nvSpPr>
                  <p:cNvPr id="35" name="Rounded Rectangle 34">
                    <a:extLst>
                      <a:ext uri="{FF2B5EF4-FFF2-40B4-BE49-F238E27FC236}">
                        <a16:creationId xmlns:a16="http://schemas.microsoft.com/office/drawing/2014/main" id="{E7368E37-5A1F-57FF-ABC6-9DA10A218818}"/>
                      </a:ext>
                    </a:extLst>
                  </p:cNvPr>
                  <p:cNvSpPr/>
                  <p:nvPr/>
                </p:nvSpPr>
                <p:spPr>
                  <a:xfrm>
                    <a:off x="1092874" y="1222729"/>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Adresse</a:t>
                    </a:r>
                    <a:r>
                      <a:rPr lang="nl-BE" sz="1000" dirty="0">
                        <a:solidFill>
                          <a:sysClr val="windowText" lastClr="000000"/>
                        </a:solidFill>
                      </a:rPr>
                      <a:t> du </a:t>
                    </a:r>
                    <a:r>
                      <a:rPr lang="nl-BE" sz="1000" dirty="0" err="1">
                        <a:solidFill>
                          <a:sysClr val="windowText" lastClr="000000"/>
                        </a:solidFill>
                      </a:rPr>
                      <a:t>domicile</a:t>
                    </a:r>
                    <a:endParaRPr lang="nl-BE" sz="1000" dirty="0">
                      <a:solidFill>
                        <a:sysClr val="windowText" lastClr="000000"/>
                      </a:solidFill>
                    </a:endParaRPr>
                  </a:p>
                </p:txBody>
              </p:sp>
              <p:sp>
                <p:nvSpPr>
                  <p:cNvPr id="36" name="Rounded Rectangle 35">
                    <a:extLst>
                      <a:ext uri="{FF2B5EF4-FFF2-40B4-BE49-F238E27FC236}">
                        <a16:creationId xmlns:a16="http://schemas.microsoft.com/office/drawing/2014/main" id="{0B1C0A70-9E56-EBFC-D911-332FD58C3264}"/>
                      </a:ext>
                    </a:extLst>
                  </p:cNvPr>
                  <p:cNvSpPr/>
                  <p:nvPr/>
                </p:nvSpPr>
                <p:spPr>
                  <a:xfrm>
                    <a:off x="342434" y="823206"/>
                    <a:ext cx="735916" cy="1186001"/>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400" dirty="0">
                        <a:ea typeface="Verdana" panose="020B0604030504040204" pitchFamily="34" charset="0"/>
                      </a:rPr>
                      <a:t>Source</a:t>
                    </a:r>
                    <a:r>
                      <a:rPr lang="nl-BE" sz="1050" dirty="0">
                        <a:ea typeface="Verdana" panose="020B0604030504040204" pitchFamily="34" charset="0"/>
                        <a:cs typeface="Verdana" panose="020B0604030504040204" pitchFamily="34" charset="0"/>
                      </a:rPr>
                      <a:t> </a:t>
                    </a:r>
                    <a:r>
                      <a:rPr lang="nl-BE" sz="1400" dirty="0" err="1">
                        <a:ea typeface="Verdana" panose="020B0604030504040204" pitchFamily="34" charset="0"/>
                        <a:cs typeface="Verdana" panose="020B0604030504040204" pitchFamily="34" charset="0"/>
                      </a:rPr>
                      <a:t>authentique</a:t>
                    </a:r>
                    <a:endParaRPr lang="nl-BE" sz="1400" dirty="0">
                      <a:ea typeface="Verdana" panose="020B0604030504040204" pitchFamily="34" charset="0"/>
                      <a:cs typeface="Verdana" panose="020B0604030504040204" pitchFamily="34" charset="0"/>
                    </a:endParaRPr>
                  </a:p>
                  <a:p>
                    <a:pPr algn="ctr"/>
                    <a:r>
                      <a:rPr lang="nl-BE" sz="1400" dirty="0">
                        <a:ea typeface="Verdana" panose="020B0604030504040204" pitchFamily="34" charset="0"/>
                        <a:cs typeface="Verdana" panose="020B0604030504040204" pitchFamily="34" charset="0"/>
                      </a:rPr>
                      <a:t>RN (&amp; BCSS</a:t>
                    </a:r>
                    <a:r>
                      <a:rPr lang="en-BE" sz="1400" dirty="0">
                        <a:ea typeface="Verdana" panose="020B0604030504040204" pitchFamily="34" charset="0"/>
                        <a:cs typeface="Verdana" panose="020B0604030504040204" pitchFamily="34" charset="0"/>
                      </a:rPr>
                      <a:t>)</a:t>
                    </a:r>
                    <a:endParaRPr lang="en-US" sz="1400" dirty="0"/>
                  </a:p>
                </p:txBody>
              </p:sp>
              <p:sp>
                <p:nvSpPr>
                  <p:cNvPr id="37" name="Rounded Rectangle 36">
                    <a:extLst>
                      <a:ext uri="{FF2B5EF4-FFF2-40B4-BE49-F238E27FC236}">
                        <a16:creationId xmlns:a16="http://schemas.microsoft.com/office/drawing/2014/main" id="{0772BDB4-ECAC-3AD9-A1CC-3173382223AF}"/>
                      </a:ext>
                    </a:extLst>
                  </p:cNvPr>
                  <p:cNvSpPr/>
                  <p:nvPr/>
                </p:nvSpPr>
                <p:spPr>
                  <a:xfrm>
                    <a:off x="1092874" y="823206"/>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Date de </a:t>
                    </a:r>
                    <a:r>
                      <a:rPr lang="nl-BE" sz="1000" dirty="0" err="1">
                        <a:solidFill>
                          <a:sysClr val="windowText" lastClr="000000"/>
                        </a:solidFill>
                      </a:rPr>
                      <a:t>naissance</a:t>
                    </a:r>
                    <a:endParaRPr lang="nl-BE" sz="1000" dirty="0">
                      <a:solidFill>
                        <a:sysClr val="windowText" lastClr="000000"/>
                      </a:solidFill>
                    </a:endParaRPr>
                  </a:p>
                </p:txBody>
              </p:sp>
              <p:sp>
                <p:nvSpPr>
                  <p:cNvPr id="38" name="Rounded Rectangle 37">
                    <a:extLst>
                      <a:ext uri="{FF2B5EF4-FFF2-40B4-BE49-F238E27FC236}">
                        <a16:creationId xmlns:a16="http://schemas.microsoft.com/office/drawing/2014/main" id="{728BEF52-B184-44C9-2664-F45C6656FE93}"/>
                      </a:ext>
                    </a:extLst>
                  </p:cNvPr>
                  <p:cNvSpPr/>
                  <p:nvPr/>
                </p:nvSpPr>
                <p:spPr>
                  <a:xfrm>
                    <a:off x="1092874" y="1617331"/>
                    <a:ext cx="1138438" cy="391876"/>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Composition</a:t>
                    </a:r>
                    <a:r>
                      <a:rPr lang="nl-BE" sz="1000" dirty="0">
                        <a:solidFill>
                          <a:sysClr val="windowText" lastClr="000000"/>
                        </a:solidFill>
                      </a:rPr>
                      <a:t> de </a:t>
                    </a:r>
                    <a:r>
                      <a:rPr lang="nl-BE" sz="1000" dirty="0" err="1">
                        <a:solidFill>
                          <a:sysClr val="windowText" lastClr="000000"/>
                        </a:solidFill>
                      </a:rPr>
                      <a:t>famille</a:t>
                    </a:r>
                    <a:endParaRPr lang="nl-BE" sz="1000" dirty="0">
                      <a:solidFill>
                        <a:sysClr val="windowText" lastClr="000000"/>
                      </a:solidFill>
                    </a:endParaRPr>
                  </a:p>
                </p:txBody>
              </p:sp>
            </p:grpSp>
            <p:grpSp>
              <p:nvGrpSpPr>
                <p:cNvPr id="19" name="Group 18">
                  <a:extLst>
                    <a:ext uri="{FF2B5EF4-FFF2-40B4-BE49-F238E27FC236}">
                      <a16:creationId xmlns:a16="http://schemas.microsoft.com/office/drawing/2014/main" id="{A7935ACF-978D-DED8-DE85-8761E5B1A8FA}"/>
                    </a:ext>
                  </a:extLst>
                </p:cNvPr>
                <p:cNvGrpSpPr/>
                <p:nvPr/>
              </p:nvGrpSpPr>
              <p:grpSpPr>
                <a:xfrm>
                  <a:off x="378864" y="2132856"/>
                  <a:ext cx="1888880" cy="3762850"/>
                  <a:chOff x="3043160" y="2132856"/>
                  <a:chExt cx="1888880" cy="3762850"/>
                </a:xfrm>
              </p:grpSpPr>
              <p:sp>
                <p:nvSpPr>
                  <p:cNvPr id="21" name="Rounded Rectangle 20">
                    <a:extLst>
                      <a:ext uri="{FF2B5EF4-FFF2-40B4-BE49-F238E27FC236}">
                        <a16:creationId xmlns:a16="http://schemas.microsoft.com/office/drawing/2014/main" id="{396450B3-0C06-CAF2-9B7C-9FF7ED29D7AA}"/>
                      </a:ext>
                    </a:extLst>
                  </p:cNvPr>
                  <p:cNvSpPr/>
                  <p:nvPr/>
                </p:nvSpPr>
                <p:spPr>
                  <a:xfrm>
                    <a:off x="3043160" y="2132856"/>
                    <a:ext cx="758843" cy="3762849"/>
                  </a:xfrm>
                  <a:prstGeom prst="roundRect">
                    <a:avLst/>
                  </a:prstGeom>
                  <a:solidFill>
                    <a:srgbClr val="002060"/>
                  </a:solidFill>
                  <a:ln>
                    <a:solidFill>
                      <a:srgbClr val="002B82"/>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t>Statuts</a:t>
                    </a:r>
                    <a:r>
                      <a:rPr lang="nl-BE" sz="1600" dirty="0"/>
                      <a:t>  </a:t>
                    </a:r>
                    <a:r>
                      <a:rPr lang="nl-BE" sz="1600" dirty="0" err="1"/>
                      <a:t>sociaux</a:t>
                    </a:r>
                    <a:endParaRPr lang="nl-BE" sz="1600" dirty="0"/>
                  </a:p>
                </p:txBody>
              </p:sp>
              <p:sp>
                <p:nvSpPr>
                  <p:cNvPr id="22" name="Rounded Rectangle 21">
                    <a:extLst>
                      <a:ext uri="{FF2B5EF4-FFF2-40B4-BE49-F238E27FC236}">
                        <a16:creationId xmlns:a16="http://schemas.microsoft.com/office/drawing/2014/main" id="{65DE535D-A66B-405F-356E-45B25578A9E3}"/>
                      </a:ext>
                    </a:extLst>
                  </p:cNvPr>
                  <p:cNvSpPr/>
                  <p:nvPr/>
                </p:nvSpPr>
                <p:spPr>
                  <a:xfrm>
                    <a:off x="3823804" y="2132857"/>
                    <a:ext cx="1108236"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SPF </a:t>
                    </a:r>
                    <a:r>
                      <a:rPr lang="nl-BE" sz="1000" dirty="0" err="1">
                        <a:solidFill>
                          <a:sysClr val="windowText" lastClr="000000"/>
                        </a:solidFill>
                      </a:rPr>
                      <a:t>ou</a:t>
                    </a:r>
                    <a:r>
                      <a:rPr lang="nl-BE" sz="1000" dirty="0">
                        <a:solidFill>
                          <a:sysClr val="windowText" lastClr="000000"/>
                        </a:solidFill>
                      </a:rPr>
                      <a:t> IPSS</a:t>
                    </a:r>
                  </a:p>
                </p:txBody>
              </p:sp>
              <p:sp>
                <p:nvSpPr>
                  <p:cNvPr id="23" name="Rounded Rectangle 22">
                    <a:extLst>
                      <a:ext uri="{FF2B5EF4-FFF2-40B4-BE49-F238E27FC236}">
                        <a16:creationId xmlns:a16="http://schemas.microsoft.com/office/drawing/2014/main" id="{1BBC80D4-5AD0-BCE5-FA36-2CFD3E136750}"/>
                      </a:ext>
                    </a:extLst>
                  </p:cNvPr>
                  <p:cNvSpPr/>
                  <p:nvPr/>
                </p:nvSpPr>
                <p:spPr>
                  <a:xfrm>
                    <a:off x="3823804" y="2420676"/>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a:extLst>
                      <a:ext uri="{FF2B5EF4-FFF2-40B4-BE49-F238E27FC236}">
                        <a16:creationId xmlns:a16="http://schemas.microsoft.com/office/drawing/2014/main" id="{73C0FE47-9F48-B966-2CC7-D291F40E6888}"/>
                      </a:ext>
                    </a:extLst>
                  </p:cNvPr>
                  <p:cNvSpPr/>
                  <p:nvPr/>
                </p:nvSpPr>
                <p:spPr>
                  <a:xfrm>
                    <a:off x="3823804" y="2708382"/>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a:extLst>
                      <a:ext uri="{FF2B5EF4-FFF2-40B4-BE49-F238E27FC236}">
                        <a16:creationId xmlns:a16="http://schemas.microsoft.com/office/drawing/2014/main" id="{44A51793-B040-5CD4-043D-3A7B538A5A3D}"/>
                      </a:ext>
                    </a:extLst>
                  </p:cNvPr>
                  <p:cNvSpPr/>
                  <p:nvPr/>
                </p:nvSpPr>
                <p:spPr>
                  <a:xfrm>
                    <a:off x="3823804" y="2998031"/>
                    <a:ext cx="1108236"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a:extLst>
                      <a:ext uri="{FF2B5EF4-FFF2-40B4-BE49-F238E27FC236}">
                        <a16:creationId xmlns:a16="http://schemas.microsoft.com/office/drawing/2014/main" id="{A6B8CF1C-DC9D-DB20-3EFA-A3E5F7CCDB27}"/>
                      </a:ext>
                    </a:extLst>
                  </p:cNvPr>
                  <p:cNvSpPr/>
                  <p:nvPr/>
                </p:nvSpPr>
                <p:spPr>
                  <a:xfrm>
                    <a:off x="3823803" y="3283133"/>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a:extLst>
                      <a:ext uri="{FF2B5EF4-FFF2-40B4-BE49-F238E27FC236}">
                        <a16:creationId xmlns:a16="http://schemas.microsoft.com/office/drawing/2014/main" id="{1CAC2DA6-8496-DC48-7DB9-12D48AB09FF7}"/>
                      </a:ext>
                    </a:extLst>
                  </p:cNvPr>
                  <p:cNvSpPr/>
                  <p:nvPr/>
                </p:nvSpPr>
                <p:spPr>
                  <a:xfrm>
                    <a:off x="3823803" y="3575385"/>
                    <a:ext cx="1108237"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CPAS</a:t>
                    </a:r>
                  </a:p>
                </p:txBody>
              </p:sp>
              <p:sp>
                <p:nvSpPr>
                  <p:cNvPr id="28" name="Rounded Rectangle 27">
                    <a:extLst>
                      <a:ext uri="{FF2B5EF4-FFF2-40B4-BE49-F238E27FC236}">
                        <a16:creationId xmlns:a16="http://schemas.microsoft.com/office/drawing/2014/main" id="{BB85FCCD-BD8E-2011-9374-197DD9B35380}"/>
                      </a:ext>
                    </a:extLst>
                  </p:cNvPr>
                  <p:cNvSpPr/>
                  <p:nvPr/>
                </p:nvSpPr>
                <p:spPr>
                  <a:xfrm>
                    <a:off x="3823803" y="3860768"/>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a:extLst>
                      <a:ext uri="{FF2B5EF4-FFF2-40B4-BE49-F238E27FC236}">
                        <a16:creationId xmlns:a16="http://schemas.microsoft.com/office/drawing/2014/main" id="{3464A0DB-A73A-CEF3-760B-58A3608C98D6}"/>
                      </a:ext>
                    </a:extLst>
                  </p:cNvPr>
                  <p:cNvSpPr/>
                  <p:nvPr/>
                </p:nvSpPr>
                <p:spPr>
                  <a:xfrm>
                    <a:off x="3823803" y="4150416"/>
                    <a:ext cx="1108237"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a:extLst>
                      <a:ext uri="{FF2B5EF4-FFF2-40B4-BE49-F238E27FC236}">
                        <a16:creationId xmlns:a16="http://schemas.microsoft.com/office/drawing/2014/main" id="{370D188E-02D2-1E2E-2041-3F6505C3E4CB}"/>
                      </a:ext>
                    </a:extLst>
                  </p:cNvPr>
                  <p:cNvSpPr/>
                  <p:nvPr/>
                </p:nvSpPr>
                <p:spPr>
                  <a:xfrm>
                    <a:off x="3823802" y="4440557"/>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a:extLst>
                      <a:ext uri="{FF2B5EF4-FFF2-40B4-BE49-F238E27FC236}">
                        <a16:creationId xmlns:a16="http://schemas.microsoft.com/office/drawing/2014/main" id="{20F61B6A-061F-4161-0ABE-9D7E8E93C2C4}"/>
                      </a:ext>
                    </a:extLst>
                  </p:cNvPr>
                  <p:cNvSpPr/>
                  <p:nvPr/>
                </p:nvSpPr>
                <p:spPr>
                  <a:xfrm>
                    <a:off x="3823802" y="4727770"/>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a:extLst>
                      <a:ext uri="{FF2B5EF4-FFF2-40B4-BE49-F238E27FC236}">
                        <a16:creationId xmlns:a16="http://schemas.microsoft.com/office/drawing/2014/main" id="{0597D0F7-FB72-76F5-2146-DBBC456D2646}"/>
                      </a:ext>
                    </a:extLst>
                  </p:cNvPr>
                  <p:cNvSpPr/>
                  <p:nvPr/>
                </p:nvSpPr>
                <p:spPr>
                  <a:xfrm>
                    <a:off x="3823802" y="5017419"/>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a:extLst>
                      <a:ext uri="{FF2B5EF4-FFF2-40B4-BE49-F238E27FC236}">
                        <a16:creationId xmlns:a16="http://schemas.microsoft.com/office/drawing/2014/main" id="{ACD9AF92-BE0B-A3DF-DE4A-7BC46ACA1924}"/>
                      </a:ext>
                    </a:extLst>
                  </p:cNvPr>
                  <p:cNvSpPr/>
                  <p:nvPr/>
                </p:nvSpPr>
                <p:spPr>
                  <a:xfrm>
                    <a:off x="3823802" y="5314052"/>
                    <a:ext cx="1108238" cy="289648"/>
                  </a:xfrm>
                  <a:prstGeom prst="roundRect">
                    <a:avLst/>
                  </a:prstGeom>
                  <a:noFill/>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Mutuelles</a:t>
                    </a:r>
                    <a:endParaRPr lang="nl-BE" sz="1000" dirty="0">
                      <a:solidFill>
                        <a:sysClr val="windowText" lastClr="000000"/>
                      </a:solidFill>
                    </a:endParaRPr>
                  </a:p>
                </p:txBody>
              </p:sp>
              <p:sp>
                <p:nvSpPr>
                  <p:cNvPr id="34" name="Rounded Rectangle 33">
                    <a:extLst>
                      <a:ext uri="{FF2B5EF4-FFF2-40B4-BE49-F238E27FC236}">
                        <a16:creationId xmlns:a16="http://schemas.microsoft.com/office/drawing/2014/main" id="{97F9CCCF-5F8B-3FF1-46EB-54BAE2D32C6D}"/>
                      </a:ext>
                    </a:extLst>
                  </p:cNvPr>
                  <p:cNvSpPr/>
                  <p:nvPr/>
                </p:nvSpPr>
                <p:spPr>
                  <a:xfrm>
                    <a:off x="3823802" y="5606058"/>
                    <a:ext cx="1108238" cy="289648"/>
                  </a:xfrm>
                  <a:prstGeom prst="roundRect">
                    <a:avLst/>
                  </a:prstGeom>
                  <a:ln>
                    <a:solidFill>
                      <a:srgbClr val="002B82"/>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11" name="Straight Arrow Connector 10">
                <a:extLst>
                  <a:ext uri="{FF2B5EF4-FFF2-40B4-BE49-F238E27FC236}">
                    <a16:creationId xmlns:a16="http://schemas.microsoft.com/office/drawing/2014/main" id="{A256881D-290E-936F-B7C9-8AD9F91931FF}"/>
                  </a:ext>
                </a:extLst>
              </p:cNvPr>
              <p:cNvCxnSpPr/>
              <p:nvPr/>
            </p:nvCxnSpPr>
            <p:spPr>
              <a:xfrm>
                <a:off x="4196041" y="209441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528BCA6-E8F7-5E27-1DD2-52AE9DF1791F}"/>
                  </a:ext>
                </a:extLst>
              </p:cNvPr>
              <p:cNvCxnSpPr/>
              <p:nvPr/>
            </p:nvCxnSpPr>
            <p:spPr>
              <a:xfrm>
                <a:off x="4146583" y="159520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F9BBF8B-A6D7-ACCA-C3A5-39971BC0908B}"/>
                  </a:ext>
                </a:extLst>
              </p:cNvPr>
              <p:cNvCxnSpPr/>
              <p:nvPr/>
            </p:nvCxnSpPr>
            <p:spPr>
              <a:xfrm>
                <a:off x="4167216" y="300227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C6D23C1-78FB-07BD-5051-BCC85E912B4B}"/>
                  </a:ext>
                </a:extLst>
              </p:cNvPr>
              <p:cNvCxnSpPr/>
              <p:nvPr/>
            </p:nvCxnSpPr>
            <p:spPr>
              <a:xfrm>
                <a:off x="4167216" y="328919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0BD5FB94-C650-562D-2E44-FE541B763419}"/>
                  </a:ext>
                </a:extLst>
              </p:cNvPr>
              <p:cNvGrpSpPr/>
              <p:nvPr/>
            </p:nvGrpSpPr>
            <p:grpSpPr>
              <a:xfrm>
                <a:off x="5011585" y="2991357"/>
                <a:ext cx="4393079" cy="1700495"/>
                <a:chOff x="5011585" y="2991358"/>
                <a:chExt cx="4393079" cy="1700495"/>
              </a:xfrm>
            </p:grpSpPr>
            <p:grpSp>
              <p:nvGrpSpPr>
                <p:cNvPr id="59" name="Group 58">
                  <a:extLst>
                    <a:ext uri="{FF2B5EF4-FFF2-40B4-BE49-F238E27FC236}">
                      <a16:creationId xmlns:a16="http://schemas.microsoft.com/office/drawing/2014/main" id="{F3D5CD01-8EC8-284F-FF60-35C3E7D8B48A}"/>
                    </a:ext>
                  </a:extLst>
                </p:cNvPr>
                <p:cNvGrpSpPr/>
                <p:nvPr/>
              </p:nvGrpSpPr>
              <p:grpSpPr>
                <a:xfrm>
                  <a:off x="7577424" y="2991358"/>
                  <a:ext cx="1827240" cy="1668026"/>
                  <a:chOff x="7577424" y="2991358"/>
                  <a:chExt cx="1827240" cy="1668026"/>
                </a:xfrm>
              </p:grpSpPr>
              <p:sp>
                <p:nvSpPr>
                  <p:cNvPr id="66" name="Rectangle 65">
                    <a:extLst>
                      <a:ext uri="{FF2B5EF4-FFF2-40B4-BE49-F238E27FC236}">
                        <a16:creationId xmlns:a16="http://schemas.microsoft.com/office/drawing/2014/main" id="{7874DA74-9A0A-3B34-2FC0-BF87CF5BEABD}"/>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7" name="Rounded Rectangle 13">
                    <a:extLst>
                      <a:ext uri="{FF2B5EF4-FFF2-40B4-BE49-F238E27FC236}">
                        <a16:creationId xmlns:a16="http://schemas.microsoft.com/office/drawing/2014/main" id="{8D82B783-AB7B-6773-06C1-CFCE0AF42E02}"/>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Ville</a:t>
                    </a:r>
                    <a:r>
                      <a:rPr lang="nl-BE" sz="1400" dirty="0">
                        <a:solidFill>
                          <a:sysClr val="windowText" lastClr="000000"/>
                        </a:solidFill>
                      </a:rPr>
                      <a:t> de Charleroi</a:t>
                    </a:r>
                  </a:p>
                </p:txBody>
              </p:sp>
            </p:grpSp>
            <p:sp>
              <p:nvSpPr>
                <p:cNvPr id="60" name="TextBox 59">
                  <a:extLst>
                    <a:ext uri="{FF2B5EF4-FFF2-40B4-BE49-F238E27FC236}">
                      <a16:creationId xmlns:a16="http://schemas.microsoft.com/office/drawing/2014/main" id="{50B5501C-2420-79EF-B70D-E3B891F05E17}"/>
                    </a:ext>
                  </a:extLst>
                </p:cNvPr>
                <p:cNvSpPr txBox="1"/>
                <p:nvPr/>
              </p:nvSpPr>
              <p:spPr>
                <a:xfrm>
                  <a:off x="7577424" y="3178716"/>
                  <a:ext cx="1827240" cy="338554"/>
                </a:xfrm>
                <a:prstGeom prst="rect">
                  <a:avLst/>
                </a:prstGeom>
                <a:noFill/>
              </p:spPr>
              <p:txBody>
                <a:bodyPr wrap="square">
                  <a:spAutoFit/>
                </a:bodyPr>
                <a:lstStyle/>
                <a:p>
                  <a:pPr algn="ctr"/>
                  <a:r>
                    <a:rPr lang="nl-NL" sz="1600" dirty="0" err="1"/>
                    <a:t>Instances</a:t>
                  </a:r>
                  <a:r>
                    <a:rPr lang="nl-NL" sz="1600" dirty="0"/>
                    <a:t> </a:t>
                  </a:r>
                  <a:r>
                    <a:rPr lang="nl-NL" sz="1600" dirty="0" err="1"/>
                    <a:t>d’octroi</a:t>
                  </a:r>
                  <a:endParaRPr lang="en-US" sz="1600" dirty="0"/>
                </a:p>
              </p:txBody>
            </p:sp>
            <p:cxnSp>
              <p:nvCxnSpPr>
                <p:cNvPr id="61" name="Straight Arrow Connector 60">
                  <a:extLst>
                    <a:ext uri="{FF2B5EF4-FFF2-40B4-BE49-F238E27FC236}">
                      <a16:creationId xmlns:a16="http://schemas.microsoft.com/office/drawing/2014/main" id="{6594BE53-1E9C-BAD1-D6A8-08F40968D449}"/>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2" name="Group 61">
                  <a:extLst>
                    <a:ext uri="{FF2B5EF4-FFF2-40B4-BE49-F238E27FC236}">
                      <a16:creationId xmlns:a16="http://schemas.microsoft.com/office/drawing/2014/main" id="{7C636963-0C32-6425-8E7D-0A3BB7A8B3DB}"/>
                    </a:ext>
                  </a:extLst>
                </p:cNvPr>
                <p:cNvGrpSpPr/>
                <p:nvPr/>
              </p:nvGrpSpPr>
              <p:grpSpPr>
                <a:xfrm>
                  <a:off x="5011585" y="3023827"/>
                  <a:ext cx="1882019" cy="1668026"/>
                  <a:chOff x="4968043" y="3023827"/>
                  <a:chExt cx="1882019" cy="1668026"/>
                </a:xfrm>
              </p:grpSpPr>
              <p:sp>
                <p:nvSpPr>
                  <p:cNvPr id="63" name="Rectangle 62">
                    <a:extLst>
                      <a:ext uri="{FF2B5EF4-FFF2-40B4-BE49-F238E27FC236}">
                        <a16:creationId xmlns:a16="http://schemas.microsoft.com/office/drawing/2014/main" id="{850AA7F3-549F-D84F-6767-B44C1207D83F}"/>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Rounded Rectangle 15">
                    <a:extLst>
                      <a:ext uri="{FF2B5EF4-FFF2-40B4-BE49-F238E27FC236}">
                        <a16:creationId xmlns:a16="http://schemas.microsoft.com/office/drawing/2014/main" id="{5643B4D4-01C0-00B1-0690-25885A7CFBEB}"/>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err="1">
                        <a:solidFill>
                          <a:sysClr val="windowText" lastClr="000000"/>
                        </a:solidFill>
                      </a:rPr>
                      <a:t>Réduction</a:t>
                    </a:r>
                    <a:r>
                      <a:rPr lang="nl-BE" sz="1300" dirty="0">
                        <a:solidFill>
                          <a:sysClr val="windowText" lastClr="000000"/>
                        </a:solidFill>
                      </a:rPr>
                      <a:t> </a:t>
                    </a:r>
                  </a:p>
                  <a:p>
                    <a:pPr algn="ctr"/>
                    <a:r>
                      <a:rPr lang="nl-BE" sz="1300" dirty="0" err="1">
                        <a:solidFill>
                          <a:sysClr val="windowText" lastClr="000000"/>
                        </a:solidFill>
                      </a:rPr>
                      <a:t>sur</a:t>
                    </a:r>
                    <a:r>
                      <a:rPr lang="nl-BE" sz="1300" dirty="0">
                        <a:solidFill>
                          <a:sysClr val="windowText" lastClr="000000"/>
                        </a:solidFill>
                      </a:rPr>
                      <a:t> </a:t>
                    </a:r>
                    <a:r>
                      <a:rPr lang="nl-BE" sz="1300" dirty="0" err="1">
                        <a:solidFill>
                          <a:sysClr val="windowText" lastClr="000000"/>
                        </a:solidFill>
                      </a:rPr>
                      <a:t>l’impôt</a:t>
                    </a:r>
                    <a:r>
                      <a:rPr lang="nl-BE" sz="1300" dirty="0">
                        <a:solidFill>
                          <a:sysClr val="windowText" lastClr="000000"/>
                        </a:solidFill>
                      </a:rPr>
                      <a:t> pour </a:t>
                    </a:r>
                    <a:r>
                      <a:rPr lang="nl-BE" sz="1300" dirty="0" err="1">
                        <a:solidFill>
                          <a:sysClr val="windowText" lastClr="000000"/>
                        </a:solidFill>
                      </a:rPr>
                      <a:t>le</a:t>
                    </a:r>
                    <a:r>
                      <a:rPr lang="nl-BE" sz="1300" dirty="0">
                        <a:solidFill>
                          <a:sysClr val="windowText" lastClr="000000"/>
                        </a:solidFill>
                      </a:rPr>
                      <a:t> </a:t>
                    </a:r>
                    <a:r>
                      <a:rPr lang="nl-BE" sz="1300" dirty="0" err="1">
                        <a:solidFill>
                          <a:sysClr val="windowText" lastClr="000000"/>
                        </a:solidFill>
                      </a:rPr>
                      <a:t>traitement</a:t>
                    </a:r>
                    <a:r>
                      <a:rPr lang="nl-BE" sz="1300" dirty="0">
                        <a:solidFill>
                          <a:sysClr val="windowText" lastClr="000000"/>
                        </a:solidFill>
                      </a:rPr>
                      <a:t> des </a:t>
                    </a:r>
                    <a:r>
                      <a:rPr lang="nl-BE" sz="1300" dirty="0" err="1">
                        <a:solidFill>
                          <a:sysClr val="windowText" lastClr="000000"/>
                        </a:solidFill>
                      </a:rPr>
                      <a:t>déchets</a:t>
                    </a:r>
                    <a:endParaRPr lang="nl-BE" sz="1300" dirty="0">
                      <a:solidFill>
                        <a:sysClr val="windowText" lastClr="000000"/>
                      </a:solidFill>
                    </a:endParaRPr>
                  </a:p>
                </p:txBody>
              </p:sp>
              <p:sp>
                <p:nvSpPr>
                  <p:cNvPr id="65" name="TextBox 64">
                    <a:extLst>
                      <a:ext uri="{FF2B5EF4-FFF2-40B4-BE49-F238E27FC236}">
                        <a16:creationId xmlns:a16="http://schemas.microsoft.com/office/drawing/2014/main" id="{8332C5B1-8239-E0A9-62F5-3BBAF6718AEB}"/>
                      </a:ext>
                    </a:extLst>
                  </p:cNvPr>
                  <p:cNvSpPr txBox="1"/>
                  <p:nvPr/>
                </p:nvSpPr>
                <p:spPr>
                  <a:xfrm>
                    <a:off x="4968043" y="3133226"/>
                    <a:ext cx="1827241" cy="307776"/>
                  </a:xfrm>
                  <a:prstGeom prst="rect">
                    <a:avLst/>
                  </a:prstGeom>
                  <a:noFill/>
                </p:spPr>
                <p:txBody>
                  <a:bodyPr wrap="square" anchor="ctr">
                    <a:spAutoFit/>
                  </a:bodyPr>
                  <a:lstStyle/>
                  <a:p>
                    <a:pPr algn="ctr"/>
                    <a:r>
                      <a:rPr lang="en-US" sz="1600" dirty="0"/>
                      <a:t>Droit </a:t>
                    </a:r>
                    <a:r>
                      <a:rPr lang="en-US" sz="1600" dirty="0" err="1"/>
                      <a:t>complémentaire</a:t>
                    </a:r>
                    <a:endParaRPr lang="en-US" sz="1600" dirty="0"/>
                  </a:p>
                </p:txBody>
              </p:sp>
            </p:grpSp>
          </p:grpSp>
        </p:grpSp>
        <p:sp>
          <p:nvSpPr>
            <p:cNvPr id="4" name="Rounded Rectangle 25">
              <a:extLst>
                <a:ext uri="{FF2B5EF4-FFF2-40B4-BE49-F238E27FC236}">
                  <a16:creationId xmlns:a16="http://schemas.microsoft.com/office/drawing/2014/main" id="{A30BA859-E344-57F3-E913-711C2DFB00F3}"/>
                </a:ext>
              </a:extLst>
            </p:cNvPr>
            <p:cNvSpPr>
              <a:spLocks noChangeAspect="1"/>
            </p:cNvSpPr>
            <p:nvPr/>
          </p:nvSpPr>
          <p:spPr>
            <a:xfrm rot="5400000">
              <a:off x="3055010" y="5545786"/>
              <a:ext cx="485687" cy="1726667"/>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BE" sz="1600" dirty="0" err="1">
                  <a:ea typeface="Verdana" panose="020B0604030504040204" pitchFamily="34" charset="0"/>
                  <a:cs typeface="Verdana" panose="020B0604030504040204" pitchFamily="34" charset="0"/>
                </a:rPr>
                <a:t>Revenus</a:t>
              </a:r>
              <a:endParaRPr lang="nl-BE" sz="1600" dirty="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684046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59778-3AD8-DB7D-BE60-14ABC20C6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00335-5B42-F086-024E-921506883A80}"/>
              </a:ext>
            </a:extLst>
          </p:cNvPr>
          <p:cNvSpPr>
            <a:spLocks noGrp="1"/>
          </p:cNvSpPr>
          <p:nvPr>
            <p:ph type="title"/>
          </p:nvPr>
        </p:nvSpPr>
        <p:spPr>
          <a:noFill/>
        </p:spPr>
        <p:txBody>
          <a:bodyPr>
            <a:normAutofit/>
          </a:bodyPr>
          <a:lstStyle/>
          <a:p>
            <a:r>
              <a:rPr lang="fr-FR" altLang="en-US" dirty="0"/>
              <a:t>Statuts sociaux harmonisés (SSH) </a:t>
            </a:r>
            <a:r>
              <a:rPr lang="en-BE" altLang="en-US" dirty="0"/>
              <a:t>-</a:t>
            </a:r>
            <a:r>
              <a:rPr lang="fr-FR" altLang="en-US" dirty="0"/>
              <a:t> </a:t>
            </a:r>
            <a:r>
              <a:rPr lang="en-BE" altLang="en-US" dirty="0" err="1"/>
              <a:t>détail</a:t>
            </a:r>
            <a:r>
              <a:rPr lang="en-BE" altLang="en-US" dirty="0"/>
              <a:t> </a:t>
            </a:r>
            <a:r>
              <a:rPr lang="fr-FR" altLang="en-US" dirty="0"/>
              <a:t>approche </a:t>
            </a:r>
            <a:r>
              <a:rPr lang="fr-BE" altLang="en-US" dirty="0"/>
              <a:t>2</a:t>
            </a:r>
            <a:endParaRPr lang="fr-BE" dirty="0"/>
          </a:p>
        </p:txBody>
      </p:sp>
      <p:sp>
        <p:nvSpPr>
          <p:cNvPr id="3" name="Content Placeholder 2">
            <a:extLst>
              <a:ext uri="{FF2B5EF4-FFF2-40B4-BE49-F238E27FC236}">
                <a16:creationId xmlns:a16="http://schemas.microsoft.com/office/drawing/2014/main" id="{0E71751E-BDDE-C142-0472-988D5400C84B}"/>
              </a:ext>
            </a:extLst>
          </p:cNvPr>
          <p:cNvSpPr>
            <a:spLocks noGrp="1"/>
          </p:cNvSpPr>
          <p:nvPr>
            <p:ph idx="1"/>
          </p:nvPr>
        </p:nvSpPr>
        <p:spPr/>
        <p:txBody>
          <a:bodyPr>
            <a:normAutofit/>
          </a:bodyPr>
          <a:lstStyle/>
          <a:p>
            <a:r>
              <a:rPr lang="fr-FR" b="1" dirty="0"/>
              <a:t>consultation en ligne des sources authentiques par les instances d’octroi (IO)</a:t>
            </a:r>
          </a:p>
          <a:p>
            <a:pPr lvl="1"/>
            <a:r>
              <a:rPr lang="fr-BE" dirty="0"/>
              <a:t>en ligne et de manière interactive pour des dossiers spécifiques</a:t>
            </a:r>
          </a:p>
          <a:p>
            <a:pPr lvl="1"/>
            <a:r>
              <a:rPr lang="fr-BE" dirty="0"/>
              <a:t>possibilité de vérifier si le bénéficiaire potentiel satisfait aux critères à une date donnée </a:t>
            </a:r>
          </a:p>
          <a:p>
            <a:pPr lvl="1"/>
            <a:r>
              <a:rPr lang="fr-BE" dirty="0"/>
              <a:t>possibilité d’accorder un droit à tout bénéficiaire potentiel qui n’est pas connu au préalable</a:t>
            </a:r>
          </a:p>
          <a:p>
            <a:pPr lvl="2"/>
            <a:r>
              <a:rPr lang="fr-BE" dirty="0"/>
              <a:t>utilisateur des transports en commun </a:t>
            </a:r>
          </a:p>
          <a:p>
            <a:pPr lvl="1"/>
            <a:r>
              <a:rPr lang="fr-BE" dirty="0"/>
              <a:t>possibilité de vérifier si une personne satisfait à un ensemble de critères fixés dans la délibération du CSI (exemple: domicile, statut à un moment donné, ...)</a:t>
            </a:r>
          </a:p>
          <a:p>
            <a:pPr lvl="1"/>
            <a:r>
              <a:rPr lang="fr-BE" dirty="0"/>
              <a:t>quelques exemples </a:t>
            </a:r>
          </a:p>
          <a:p>
            <a:pPr lvl="2"/>
            <a:r>
              <a:rPr lang="fr-BE" dirty="0"/>
              <a:t>allocations familiales complémentaires en Communauté germanophone et en Région wallonne</a:t>
            </a:r>
          </a:p>
          <a:p>
            <a:pPr lvl="2"/>
            <a:r>
              <a:rPr lang="fr-BE" dirty="0"/>
              <a:t>titres-services supplémentaires (WSE)</a:t>
            </a:r>
          </a:p>
          <a:p>
            <a:pPr lvl="2"/>
            <a:r>
              <a:rPr lang="fr-BE" dirty="0"/>
              <a:t>carte intervention majorée et carte d’accompagnateur gratuit (SNCB) </a:t>
            </a:r>
          </a:p>
          <a:p>
            <a:pPr lvl="2"/>
            <a:r>
              <a:rPr lang="fr-BE" dirty="0"/>
              <a:t>Prime </a:t>
            </a:r>
            <a:r>
              <a:rPr lang="fr-BE" dirty="0" err="1"/>
              <a:t>Bruxell’Air</a:t>
            </a:r>
            <a:r>
              <a:rPr lang="fr-BE" dirty="0"/>
              <a:t> (Bruxelles Mobilité)</a:t>
            </a:r>
          </a:p>
          <a:p>
            <a:pPr lvl="3">
              <a:buFont typeface="Arial" panose="020B0604020202020204" pitchFamily="34" charset="0"/>
              <a:buChar char="•"/>
            </a:pPr>
            <a:endParaRPr lang="fr-FR" dirty="0"/>
          </a:p>
          <a:p>
            <a:pPr lvl="3">
              <a:buFont typeface="Arial" panose="020B0604020202020204" pitchFamily="34" charset="0"/>
              <a:buChar char="•"/>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sp>
        <p:nvSpPr>
          <p:cNvPr id="4" name="Espace réservé du numéro de diapositive 3">
            <a:extLst>
              <a:ext uri="{FF2B5EF4-FFF2-40B4-BE49-F238E27FC236}">
                <a16:creationId xmlns:a16="http://schemas.microsoft.com/office/drawing/2014/main" id="{4AE38FAD-27A6-6A92-5974-6F7ABACE0AFA}"/>
              </a:ext>
            </a:extLst>
          </p:cNvPr>
          <p:cNvSpPr>
            <a:spLocks noGrp="1"/>
          </p:cNvSpPr>
          <p:nvPr>
            <p:ph type="sldNum" sz="quarter" idx="12"/>
          </p:nvPr>
        </p:nvSpPr>
        <p:spPr/>
        <p:txBody>
          <a:bodyPr/>
          <a:lstStyle/>
          <a:p>
            <a:fld id="{4ABFC991-18F6-485A-BE0B-9061B9D5CD41}" type="slidenum">
              <a:rPr lang="en-US" smtClean="0"/>
              <a:pPr/>
              <a:t>71</a:t>
            </a:fld>
            <a:endParaRPr lang="en-US" dirty="0"/>
          </a:p>
        </p:txBody>
      </p:sp>
    </p:spTree>
    <p:extLst>
      <p:ext uri="{BB962C8B-B14F-4D97-AF65-F5344CB8AC3E}">
        <p14:creationId xmlns:p14="http://schemas.microsoft.com/office/powerpoint/2010/main" val="14039401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2871F-A68E-DA3C-ED29-42AF55359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EE592-602A-ECFB-5377-1AF15FC800F3}"/>
              </a:ext>
            </a:extLst>
          </p:cNvPr>
          <p:cNvSpPr>
            <a:spLocks noGrp="1"/>
          </p:cNvSpPr>
          <p:nvPr>
            <p:ph type="title"/>
          </p:nvPr>
        </p:nvSpPr>
        <p:spPr>
          <a:noFill/>
        </p:spPr>
        <p:txBody>
          <a:bodyPr>
            <a:normAutofit/>
          </a:bodyPr>
          <a:lstStyle/>
          <a:p>
            <a:r>
              <a:rPr lang="fr-FR" altLang="en-US" dirty="0"/>
              <a:t>Statuts sociaux harmonisés (SSH) </a:t>
            </a:r>
            <a:r>
              <a:rPr lang="en-BE" altLang="en-US" dirty="0"/>
              <a:t>-</a:t>
            </a:r>
            <a:r>
              <a:rPr lang="fr-FR" altLang="en-US" dirty="0"/>
              <a:t> </a:t>
            </a:r>
            <a:r>
              <a:rPr lang="en-BE" altLang="en-US" dirty="0" err="1"/>
              <a:t>détail</a:t>
            </a:r>
            <a:r>
              <a:rPr lang="en-BE" altLang="en-US" dirty="0"/>
              <a:t> </a:t>
            </a:r>
            <a:r>
              <a:rPr lang="fr-FR" altLang="en-US" dirty="0"/>
              <a:t>approche </a:t>
            </a:r>
            <a:r>
              <a:rPr lang="fr-BE" altLang="en-US" dirty="0"/>
              <a:t>3</a:t>
            </a:r>
            <a:endParaRPr lang="fr-BE" dirty="0"/>
          </a:p>
        </p:txBody>
      </p:sp>
      <p:sp>
        <p:nvSpPr>
          <p:cNvPr id="3" name="Content Placeholder 2">
            <a:extLst>
              <a:ext uri="{FF2B5EF4-FFF2-40B4-BE49-F238E27FC236}">
                <a16:creationId xmlns:a16="http://schemas.microsoft.com/office/drawing/2014/main" id="{A3673DB2-ECB9-C31F-CAF4-7C27BBCC7C17}"/>
              </a:ext>
            </a:extLst>
          </p:cNvPr>
          <p:cNvSpPr>
            <a:spLocks noGrp="1"/>
          </p:cNvSpPr>
          <p:nvPr>
            <p:ph idx="1"/>
          </p:nvPr>
        </p:nvSpPr>
        <p:spPr/>
        <p:txBody>
          <a:bodyPr>
            <a:normAutofit lnSpcReduction="10000"/>
          </a:bodyPr>
          <a:lstStyle/>
          <a:p>
            <a:r>
              <a:rPr lang="fr-BE" b="1" dirty="0"/>
              <a:t>depuis février 2019 </a:t>
            </a:r>
            <a:r>
              <a:rPr lang="fr-BE" b="1" dirty="0" err="1"/>
              <a:t>MyBEnefits.fgov</a:t>
            </a:r>
            <a:r>
              <a:rPr lang="fr-BE" b="1" dirty="0"/>
              <a:t> </a:t>
            </a:r>
          </a:p>
          <a:p>
            <a:pPr lvl="1"/>
            <a:r>
              <a:rPr lang="fr-BE" dirty="0"/>
              <a:t>outil supplémentaire via une appli mobile &amp; application web</a:t>
            </a:r>
          </a:p>
          <a:p>
            <a:pPr lvl="1"/>
            <a:r>
              <a:rPr lang="fr-BE" dirty="0"/>
              <a:t>permettant au citoyen de consulter lui-même ses statuts sociaux à la date du jour et de les prouver pour faire valoir ses droits auprès de différentes instances d’octroi</a:t>
            </a:r>
          </a:p>
          <a:p>
            <a:pPr lvl="1"/>
            <a:r>
              <a:rPr lang="fr-BE" dirty="0"/>
              <a:t>permettant au professionnel, principalement les instances d’octroi qui ne sont pas des partenaires classiques de la BCSS, de vérifier les données </a:t>
            </a:r>
          </a:p>
          <a:p>
            <a:pPr lvl="2"/>
            <a:r>
              <a:rPr lang="fr-BE" sz="1800" dirty="0"/>
              <a:t>acteurs qui ne travaillent typiquement pas avec la BCSS (p.ex. centre sportif, garderie, musée, centre de loisirs, parc d’attractions, ...)</a:t>
            </a:r>
          </a:p>
          <a:p>
            <a:pPr lvl="2"/>
            <a:r>
              <a:rPr lang="fr-BE" sz="1800" dirty="0"/>
              <a:t>acteurs qui ne disposent pas (encore) d'un flux de données automatique (p.ex. </a:t>
            </a:r>
            <a:r>
              <a:rPr lang="en-BE" sz="1800" dirty="0"/>
              <a:t>dans le cadre de l’</a:t>
            </a:r>
            <a:r>
              <a:rPr lang="fr-BE" sz="1800" dirty="0"/>
              <a:t>aide juridique pro deo, réduction taxe communale, ...) </a:t>
            </a:r>
          </a:p>
          <a:p>
            <a:pPr lvl="1"/>
            <a:r>
              <a:rPr lang="fr-BE" dirty="0"/>
              <a:t>permettant au citoyen et au professionnel de consulter/communiquer des avantages dans le secteur de la culture, des loisirs et du sport</a:t>
            </a:r>
          </a:p>
          <a:p>
            <a:r>
              <a:rPr lang="fr-FR" b="1" dirty="0">
                <a:solidFill>
                  <a:schemeClr val="bg1">
                    <a:lumMod val="65000"/>
                  </a:schemeClr>
                </a:solidFill>
              </a:rPr>
              <a:t>depuis novembre 2024 MyGov.be</a:t>
            </a:r>
          </a:p>
          <a:p>
            <a:pPr lvl="1"/>
            <a:r>
              <a:rPr lang="fr-BE" dirty="0">
                <a:solidFill>
                  <a:schemeClr val="bg1">
                    <a:lumMod val="65000"/>
                  </a:schemeClr>
                </a:solidFill>
              </a:rPr>
              <a:t>le portefeuille digital offre la possibilité pour le citoyen de consulter ses propres statuts sociaux et aussi ceux de ses enfants jusqu’à 12 ans</a:t>
            </a:r>
            <a:endParaRPr lang="fr-FR" dirty="0">
              <a:solidFill>
                <a:schemeClr val="bg1">
                  <a:lumMod val="65000"/>
                </a:schemeClr>
              </a:solidFill>
            </a:endParaRPr>
          </a:p>
          <a:p>
            <a:pPr marL="0" indent="0">
              <a:buNone/>
            </a:pPr>
            <a:endParaRPr lang="fr-BE" dirty="0"/>
          </a:p>
        </p:txBody>
      </p:sp>
      <p:sp>
        <p:nvSpPr>
          <p:cNvPr id="4" name="Espace réservé du numéro de diapositive 3">
            <a:extLst>
              <a:ext uri="{FF2B5EF4-FFF2-40B4-BE49-F238E27FC236}">
                <a16:creationId xmlns:a16="http://schemas.microsoft.com/office/drawing/2014/main" id="{AEA50DB7-6E50-2CF7-25B8-3D0B6ACB881E}"/>
              </a:ext>
            </a:extLst>
          </p:cNvPr>
          <p:cNvSpPr>
            <a:spLocks noGrp="1"/>
          </p:cNvSpPr>
          <p:nvPr>
            <p:ph type="sldNum" sz="quarter" idx="12"/>
          </p:nvPr>
        </p:nvSpPr>
        <p:spPr/>
        <p:txBody>
          <a:bodyPr/>
          <a:lstStyle/>
          <a:p>
            <a:fld id="{4ABFC991-18F6-485A-BE0B-9061B9D5CD41}" type="slidenum">
              <a:rPr lang="en-US" smtClean="0"/>
              <a:pPr/>
              <a:t>72</a:t>
            </a:fld>
            <a:endParaRPr lang="en-US" dirty="0"/>
          </a:p>
        </p:txBody>
      </p:sp>
    </p:spTree>
    <p:extLst>
      <p:ext uri="{BB962C8B-B14F-4D97-AF65-F5344CB8AC3E}">
        <p14:creationId xmlns:p14="http://schemas.microsoft.com/office/powerpoint/2010/main" val="3194204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E7E5-D5FD-3A04-E9CC-E9E868169D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B8964-84D8-7CE1-9ADF-B45ED1917607}"/>
              </a:ext>
            </a:extLst>
          </p:cNvPr>
          <p:cNvSpPr>
            <a:spLocks noGrp="1"/>
          </p:cNvSpPr>
          <p:nvPr>
            <p:ph type="title"/>
          </p:nvPr>
        </p:nvSpPr>
        <p:spPr>
          <a:noFill/>
        </p:spPr>
        <p:txBody>
          <a:bodyPr/>
          <a:lstStyle/>
          <a:p>
            <a:r>
              <a:rPr lang="en-US" dirty="0"/>
              <a:t>Application </a:t>
            </a:r>
            <a:r>
              <a:rPr lang="en-US" dirty="0" err="1"/>
              <a:t>MyBEnefits</a:t>
            </a:r>
            <a:endParaRPr lang="en-US" dirty="0"/>
          </a:p>
        </p:txBody>
      </p:sp>
      <p:grpSp>
        <p:nvGrpSpPr>
          <p:cNvPr id="4" name="Group 3">
            <a:extLst>
              <a:ext uri="{FF2B5EF4-FFF2-40B4-BE49-F238E27FC236}">
                <a16:creationId xmlns:a16="http://schemas.microsoft.com/office/drawing/2014/main" id="{101659EF-0B58-9D83-8B8C-68F712226DC6}"/>
              </a:ext>
            </a:extLst>
          </p:cNvPr>
          <p:cNvGrpSpPr>
            <a:grpSpLocks noChangeAspect="1"/>
          </p:cNvGrpSpPr>
          <p:nvPr/>
        </p:nvGrpSpPr>
        <p:grpSpPr>
          <a:xfrm>
            <a:off x="2639617" y="836713"/>
            <a:ext cx="6612671" cy="4243809"/>
            <a:chOff x="1080762" y="1437671"/>
            <a:chExt cx="6011517" cy="3858008"/>
          </a:xfrm>
        </p:grpSpPr>
        <p:cxnSp>
          <p:nvCxnSpPr>
            <p:cNvPr id="5" name="Straight Connector 4">
              <a:extLst>
                <a:ext uri="{FF2B5EF4-FFF2-40B4-BE49-F238E27FC236}">
                  <a16:creationId xmlns:a16="http://schemas.microsoft.com/office/drawing/2014/main" id="{6B042E8F-7D74-7552-22FF-02CFA151FD62}"/>
                </a:ext>
              </a:extLst>
            </p:cNvPr>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pic>
          <p:nvPicPr>
            <p:cNvPr id="6" name="Picture 5">
              <a:extLst>
                <a:ext uri="{FF2B5EF4-FFF2-40B4-BE49-F238E27FC236}">
                  <a16:creationId xmlns:a16="http://schemas.microsoft.com/office/drawing/2014/main" id="{ACEF8990-7691-8902-A0EC-294AFB894E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46"/>
            <a:stretch/>
          </p:blipFill>
          <p:spPr>
            <a:xfrm>
              <a:off x="3481745" y="3055207"/>
              <a:ext cx="1354890" cy="500000"/>
            </a:xfrm>
            <a:prstGeom prst="rect">
              <a:avLst/>
            </a:prstGeom>
          </p:spPr>
        </p:pic>
        <p:grpSp>
          <p:nvGrpSpPr>
            <p:cNvPr id="7" name="Group 6">
              <a:extLst>
                <a:ext uri="{FF2B5EF4-FFF2-40B4-BE49-F238E27FC236}">
                  <a16:creationId xmlns:a16="http://schemas.microsoft.com/office/drawing/2014/main" id="{78B26BCB-5DFE-BB68-1590-5E10E428ABE3}"/>
                </a:ext>
              </a:extLst>
            </p:cNvPr>
            <p:cNvGrpSpPr>
              <a:grpSpLocks noChangeAspect="1"/>
            </p:cNvGrpSpPr>
            <p:nvPr/>
          </p:nvGrpSpPr>
          <p:grpSpPr>
            <a:xfrm>
              <a:off x="1080762" y="3026406"/>
              <a:ext cx="1327859" cy="1004912"/>
              <a:chOff x="1105409" y="1217477"/>
              <a:chExt cx="2771328" cy="2097316"/>
            </a:xfrm>
          </p:grpSpPr>
          <p:grpSp>
            <p:nvGrpSpPr>
              <p:cNvPr id="20" name="Group 19">
                <a:extLst>
                  <a:ext uri="{FF2B5EF4-FFF2-40B4-BE49-F238E27FC236}">
                    <a16:creationId xmlns:a16="http://schemas.microsoft.com/office/drawing/2014/main" id="{A696BB01-394B-C4F3-6967-A3D94AF9B199}"/>
                  </a:ext>
                </a:extLst>
              </p:cNvPr>
              <p:cNvGrpSpPr/>
              <p:nvPr/>
            </p:nvGrpSpPr>
            <p:grpSpPr>
              <a:xfrm>
                <a:off x="1722260" y="1217477"/>
                <a:ext cx="2154477" cy="1912859"/>
                <a:chOff x="6272189" y="1143001"/>
                <a:chExt cx="2154477" cy="1912859"/>
              </a:xfrm>
            </p:grpSpPr>
            <p:grpSp>
              <p:nvGrpSpPr>
                <p:cNvPr id="31" name="Group 30">
                  <a:extLst>
                    <a:ext uri="{FF2B5EF4-FFF2-40B4-BE49-F238E27FC236}">
                      <a16:creationId xmlns:a16="http://schemas.microsoft.com/office/drawing/2014/main" id="{65E91215-BAD2-C5A0-25DE-446ACF3F41A4}"/>
                    </a:ext>
                  </a:extLst>
                </p:cNvPr>
                <p:cNvGrpSpPr/>
                <p:nvPr/>
              </p:nvGrpSpPr>
              <p:grpSpPr>
                <a:xfrm>
                  <a:off x="6272189" y="1143001"/>
                  <a:ext cx="2154477" cy="1912859"/>
                  <a:chOff x="8392438" y="2018850"/>
                  <a:chExt cx="2154477" cy="1912859"/>
                </a:xfrm>
              </p:grpSpPr>
              <p:sp>
                <p:nvSpPr>
                  <p:cNvPr id="33" name="Rectangle 32">
                    <a:extLst>
                      <a:ext uri="{FF2B5EF4-FFF2-40B4-BE49-F238E27FC236}">
                        <a16:creationId xmlns:a16="http://schemas.microsoft.com/office/drawing/2014/main" id="{98765BA5-3AC2-7767-FF35-28352309C5B9}"/>
                      </a:ext>
                    </a:extLst>
                  </p:cNvPr>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C728E5C9-2549-4E04-74D5-A42DA84E3608}"/>
                      </a:ext>
                    </a:extLst>
                  </p:cNvPr>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67EA6A2E-D621-480C-1AFF-7954765F3A9E}"/>
                      </a:ext>
                    </a:extLst>
                  </p:cNvPr>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58D7C12-3902-CCB2-39EF-832DDB72B747}"/>
                      </a:ext>
                    </a:extLst>
                  </p:cNvPr>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7" name="Trapezoid 36">
                    <a:extLst>
                      <a:ext uri="{FF2B5EF4-FFF2-40B4-BE49-F238E27FC236}">
                        <a16:creationId xmlns:a16="http://schemas.microsoft.com/office/drawing/2014/main" id="{48C68BF8-C8FD-2D36-3213-889EF99E6EC5}"/>
                      </a:ext>
                    </a:extLst>
                  </p:cNvPr>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2" name="Picture 31">
                  <a:extLst>
                    <a:ext uri="{FF2B5EF4-FFF2-40B4-BE49-F238E27FC236}">
                      <a16:creationId xmlns:a16="http://schemas.microsoft.com/office/drawing/2014/main" id="{A8EC1BCC-932C-45F7-DBE9-8477B68FDBE9}"/>
                    </a:ext>
                  </a:extLst>
                </p:cNvPr>
                <p:cNvPicPr>
                  <a:picLocks noChangeAspect="1"/>
                </p:cNvPicPr>
                <p:nvPr/>
              </p:nvPicPr>
              <p:blipFill rotWithShape="1">
                <a:blip r:embed="rId3"/>
                <a:srcRect l="7383" t="25523" r="5946" b="-19351"/>
                <a:stretch/>
              </p:blipFill>
              <p:spPr>
                <a:xfrm>
                  <a:off x="6330375" y="1252762"/>
                  <a:ext cx="2046188" cy="1396877"/>
                </a:xfrm>
                <a:prstGeom prst="rect">
                  <a:avLst/>
                </a:prstGeom>
              </p:spPr>
            </p:pic>
          </p:grpSp>
          <p:grpSp>
            <p:nvGrpSpPr>
              <p:cNvPr id="21" name="Group 20">
                <a:extLst>
                  <a:ext uri="{FF2B5EF4-FFF2-40B4-BE49-F238E27FC236}">
                    <a16:creationId xmlns:a16="http://schemas.microsoft.com/office/drawing/2014/main" id="{0B2C7E24-6C7A-429F-90EA-84A2A9757D01}"/>
                  </a:ext>
                </a:extLst>
              </p:cNvPr>
              <p:cNvGrpSpPr>
                <a:grpSpLocks noChangeAspect="1"/>
              </p:cNvGrpSpPr>
              <p:nvPr/>
            </p:nvGrpSpPr>
            <p:grpSpPr>
              <a:xfrm>
                <a:off x="3084493" y="2096733"/>
                <a:ext cx="536248" cy="1138158"/>
                <a:chOff x="1171575" y="4572000"/>
                <a:chExt cx="700088" cy="1485900"/>
              </a:xfrm>
            </p:grpSpPr>
            <p:sp>
              <p:nvSpPr>
                <p:cNvPr id="27" name="Rounded Rectangle 26">
                  <a:extLst>
                    <a:ext uri="{FF2B5EF4-FFF2-40B4-BE49-F238E27FC236}">
                      <a16:creationId xmlns:a16="http://schemas.microsoft.com/office/drawing/2014/main" id="{26A86BD4-73BD-5896-B3E9-A46FD0702B06}"/>
                    </a:ext>
                  </a:extLst>
                </p:cNvPr>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8" name="Straight Connector 27">
                  <a:extLst>
                    <a:ext uri="{FF2B5EF4-FFF2-40B4-BE49-F238E27FC236}">
                      <a16:creationId xmlns:a16="http://schemas.microsoft.com/office/drawing/2014/main" id="{CD982962-7FBC-E350-E234-8D71A1A28982}"/>
                    </a:ext>
                  </a:extLst>
                </p:cNvPr>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9" name="Flowchart: Connector 28">
                  <a:extLst>
                    <a:ext uri="{FF2B5EF4-FFF2-40B4-BE49-F238E27FC236}">
                      <a16:creationId xmlns:a16="http://schemas.microsoft.com/office/drawing/2014/main" id="{DFC1F596-E7CB-B14B-75EF-FA69B49644D7}"/>
                    </a:ext>
                  </a:extLst>
                </p:cNvPr>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30" name="Picture 29">
                  <a:extLst>
                    <a:ext uri="{FF2B5EF4-FFF2-40B4-BE49-F238E27FC236}">
                      <a16:creationId xmlns:a16="http://schemas.microsoft.com/office/drawing/2014/main" id="{F45228EE-CED8-FE70-A933-9AED9C9083EF}"/>
                    </a:ext>
                  </a:extLst>
                </p:cNvPr>
                <p:cNvPicPr>
                  <a:picLocks noChangeAspect="1"/>
                </p:cNvPicPr>
                <p:nvPr/>
              </p:nvPicPr>
              <p:blipFill rotWithShape="1">
                <a:blip r:embed="rId4"/>
                <a:srcRect l="10039" t="16262" r="10675" b="10969"/>
                <a:stretch/>
              </p:blipFill>
              <p:spPr>
                <a:xfrm>
                  <a:off x="1252309" y="4740882"/>
                  <a:ext cx="538620" cy="1129355"/>
                </a:xfrm>
                <a:prstGeom prst="rect">
                  <a:avLst/>
                </a:prstGeom>
              </p:spPr>
            </p:pic>
          </p:grpSp>
          <p:grpSp>
            <p:nvGrpSpPr>
              <p:cNvPr id="22" name="Group 21">
                <a:extLst>
                  <a:ext uri="{FF2B5EF4-FFF2-40B4-BE49-F238E27FC236}">
                    <a16:creationId xmlns:a16="http://schemas.microsoft.com/office/drawing/2014/main" id="{3291FB71-2D62-B70A-9C83-0EBC4BF16969}"/>
                  </a:ext>
                </a:extLst>
              </p:cNvPr>
              <p:cNvGrpSpPr>
                <a:grpSpLocks noChangeAspect="1"/>
              </p:cNvGrpSpPr>
              <p:nvPr/>
            </p:nvGrpSpPr>
            <p:grpSpPr>
              <a:xfrm>
                <a:off x="1105409" y="1721372"/>
                <a:ext cx="1290162" cy="1593421"/>
                <a:chOff x="600075" y="1743075"/>
                <a:chExt cx="1843088" cy="2276316"/>
              </a:xfrm>
            </p:grpSpPr>
            <p:sp>
              <p:nvSpPr>
                <p:cNvPr id="23" name="Rounded Rectangle 22">
                  <a:extLst>
                    <a:ext uri="{FF2B5EF4-FFF2-40B4-BE49-F238E27FC236}">
                      <a16:creationId xmlns:a16="http://schemas.microsoft.com/office/drawing/2014/main" id="{9ED8738A-1A47-CE92-B3D8-BDD71F35103D}"/>
                    </a:ext>
                  </a:extLst>
                </p:cNvPr>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4A66F159-848C-4B03-84AF-0C3D5DED5B9F}"/>
                    </a:ext>
                  </a:extLst>
                </p:cNvPr>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5" name="Flowchart: Connector 24">
                  <a:extLst>
                    <a:ext uri="{FF2B5EF4-FFF2-40B4-BE49-F238E27FC236}">
                      <a16:creationId xmlns:a16="http://schemas.microsoft.com/office/drawing/2014/main" id="{07869391-BFED-046F-303B-58F9C78147D2}"/>
                    </a:ext>
                  </a:extLst>
                </p:cNvPr>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6" name="Picture 25">
                  <a:extLst>
                    <a:ext uri="{FF2B5EF4-FFF2-40B4-BE49-F238E27FC236}">
                      <a16:creationId xmlns:a16="http://schemas.microsoft.com/office/drawing/2014/main" id="{05218CB1-8C3E-0695-8029-427F1D26C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8" name="Group 7">
              <a:extLst>
                <a:ext uri="{FF2B5EF4-FFF2-40B4-BE49-F238E27FC236}">
                  <a16:creationId xmlns:a16="http://schemas.microsoft.com/office/drawing/2014/main" id="{E313861B-A418-85EF-B8B9-580C1953636F}"/>
                </a:ext>
              </a:extLst>
            </p:cNvPr>
            <p:cNvGrpSpPr/>
            <p:nvPr/>
          </p:nvGrpSpPr>
          <p:grpSpPr>
            <a:xfrm>
              <a:off x="4923692" y="1437671"/>
              <a:ext cx="2168587" cy="3858008"/>
              <a:chOff x="4923692" y="1437671"/>
              <a:chExt cx="2168587" cy="3858008"/>
            </a:xfrm>
          </p:grpSpPr>
          <p:grpSp>
            <p:nvGrpSpPr>
              <p:cNvPr id="9" name="Group 8">
                <a:extLst>
                  <a:ext uri="{FF2B5EF4-FFF2-40B4-BE49-F238E27FC236}">
                    <a16:creationId xmlns:a16="http://schemas.microsoft.com/office/drawing/2014/main" id="{CD50A028-E9F9-F81A-038D-F07F2827BE9C}"/>
                  </a:ext>
                </a:extLst>
              </p:cNvPr>
              <p:cNvGrpSpPr/>
              <p:nvPr/>
            </p:nvGrpSpPr>
            <p:grpSpPr>
              <a:xfrm>
                <a:off x="6258228" y="1437671"/>
                <a:ext cx="834051" cy="3858008"/>
                <a:chOff x="8344303" y="1087044"/>
                <a:chExt cx="1112068" cy="5144010"/>
              </a:xfrm>
            </p:grpSpPr>
            <p:sp>
              <p:nvSpPr>
                <p:cNvPr id="15" name="Flowchart: Magnetic Disk 14">
                  <a:extLst>
                    <a:ext uri="{FF2B5EF4-FFF2-40B4-BE49-F238E27FC236}">
                      <a16:creationId xmlns:a16="http://schemas.microsoft.com/office/drawing/2014/main" id="{F1EF7F2E-127F-142F-03E0-15EE849F9FD4}"/>
                    </a:ext>
                  </a:extLst>
                </p:cNvPr>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t>mutuelles</a:t>
                  </a:r>
                  <a:endParaRPr lang="en-GB" sz="1050" dirty="0"/>
                </a:p>
              </p:txBody>
            </p:sp>
            <p:sp>
              <p:nvSpPr>
                <p:cNvPr id="16" name="Flowchart: Magnetic Disk 15">
                  <a:extLst>
                    <a:ext uri="{FF2B5EF4-FFF2-40B4-BE49-F238E27FC236}">
                      <a16:creationId xmlns:a16="http://schemas.microsoft.com/office/drawing/2014/main" id="{4B3F1841-1AB2-9E6E-43B9-C71E60E99D02}"/>
                    </a:ext>
                  </a:extLst>
                </p:cNvPr>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CPAS</a:t>
                  </a:r>
                </a:p>
              </p:txBody>
            </p:sp>
            <p:sp>
              <p:nvSpPr>
                <p:cNvPr id="17" name="Flowchart: Magnetic Disk 16">
                  <a:extLst>
                    <a:ext uri="{FF2B5EF4-FFF2-40B4-BE49-F238E27FC236}">
                      <a16:creationId xmlns:a16="http://schemas.microsoft.com/office/drawing/2014/main" id="{237FE37D-6667-7F5B-CC75-095BD6722BCB}"/>
                    </a:ext>
                  </a:extLst>
                </p:cNvPr>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SFP</a:t>
                  </a:r>
                  <a:endParaRPr lang="en-GB" sz="1050" dirty="0"/>
                </a:p>
              </p:txBody>
            </p:sp>
            <p:sp>
              <p:nvSpPr>
                <p:cNvPr id="18" name="Flowchart: Magnetic Disk 17">
                  <a:extLst>
                    <a:ext uri="{FF2B5EF4-FFF2-40B4-BE49-F238E27FC236}">
                      <a16:creationId xmlns:a16="http://schemas.microsoft.com/office/drawing/2014/main" id="{84738D8E-BA22-0842-80A6-D7C4E6F33B37}"/>
                    </a:ext>
                  </a:extLst>
                </p:cNvPr>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9" name="Flowchart: Magnetic Disk 18">
                  <a:extLst>
                    <a:ext uri="{FF2B5EF4-FFF2-40B4-BE49-F238E27FC236}">
                      <a16:creationId xmlns:a16="http://schemas.microsoft.com/office/drawing/2014/main" id="{79772AEC-5DCF-F0E7-F84B-4071734DB2F3}"/>
                    </a:ext>
                  </a:extLst>
                </p:cNvPr>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10" name="Straight Connector 9">
                <a:extLst>
                  <a:ext uri="{FF2B5EF4-FFF2-40B4-BE49-F238E27FC236}">
                    <a16:creationId xmlns:a16="http://schemas.microsoft.com/office/drawing/2014/main" id="{41E37E91-D741-E05B-9106-214221748BE8}"/>
                  </a:ext>
                </a:extLst>
              </p:cNvPr>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a:extLst>
                  <a:ext uri="{FF2B5EF4-FFF2-40B4-BE49-F238E27FC236}">
                    <a16:creationId xmlns:a16="http://schemas.microsoft.com/office/drawing/2014/main" id="{C408094B-9AD0-B132-264D-9A209ABB07F1}"/>
                  </a:ext>
                </a:extLst>
              </p:cNvPr>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a:extLst>
                  <a:ext uri="{FF2B5EF4-FFF2-40B4-BE49-F238E27FC236}">
                    <a16:creationId xmlns:a16="http://schemas.microsoft.com/office/drawing/2014/main" id="{428FDC40-1370-3EEE-A879-9358A497FCD6}"/>
                  </a:ext>
                </a:extLst>
              </p:cNvPr>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a:extLst>
                  <a:ext uri="{FF2B5EF4-FFF2-40B4-BE49-F238E27FC236}">
                    <a16:creationId xmlns:a16="http://schemas.microsoft.com/office/drawing/2014/main" id="{9EFCE69A-EA54-92E5-8CF4-B6BB2EB3115B}"/>
                  </a:ext>
                </a:extLst>
              </p:cNvPr>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4" name="Straight Connector 13">
                <a:extLst>
                  <a:ext uri="{FF2B5EF4-FFF2-40B4-BE49-F238E27FC236}">
                    <a16:creationId xmlns:a16="http://schemas.microsoft.com/office/drawing/2014/main" id="{64A5DE86-BE0B-AB2F-BB79-65EDC43D9D50}"/>
                  </a:ext>
                </a:extLst>
              </p:cNvPr>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grpSp>
        <p:nvGrpSpPr>
          <p:cNvPr id="38" name="Group 37">
            <a:extLst>
              <a:ext uri="{FF2B5EF4-FFF2-40B4-BE49-F238E27FC236}">
                <a16:creationId xmlns:a16="http://schemas.microsoft.com/office/drawing/2014/main" id="{3EC21E5F-3B32-784F-02F6-43BB5B3F6D52}"/>
              </a:ext>
            </a:extLst>
          </p:cNvPr>
          <p:cNvGrpSpPr/>
          <p:nvPr/>
        </p:nvGrpSpPr>
        <p:grpSpPr>
          <a:xfrm>
            <a:off x="2567608" y="5263196"/>
            <a:ext cx="6696744" cy="1289216"/>
            <a:chOff x="1259632" y="4780941"/>
            <a:chExt cx="6696744" cy="1417151"/>
          </a:xfrm>
        </p:grpSpPr>
        <p:sp>
          <p:nvSpPr>
            <p:cNvPr id="39" name="Rectangle 38">
              <a:extLst>
                <a:ext uri="{FF2B5EF4-FFF2-40B4-BE49-F238E27FC236}">
                  <a16:creationId xmlns:a16="http://schemas.microsoft.com/office/drawing/2014/main" id="{12B5A675-47DA-A80D-C54E-87A351B61CF7}"/>
                </a:ext>
              </a:extLst>
            </p:cNvPr>
            <p:cNvSpPr/>
            <p:nvPr/>
          </p:nvSpPr>
          <p:spPr>
            <a:xfrm>
              <a:off x="1403648" y="4901493"/>
              <a:ext cx="6408711" cy="1116452"/>
            </a:xfrm>
            <a:prstGeom prst="rect">
              <a:avLst/>
            </a:prstGeom>
          </p:spPr>
          <p:txBody>
            <a:bodyPr wrap="square">
              <a:spAutoFit/>
            </a:bodyPr>
            <a:lstStyle/>
            <a:p>
              <a:pPr algn="ctr"/>
              <a:r>
                <a:rPr lang="fr-BE" sz="2000" dirty="0">
                  <a:solidFill>
                    <a:srgbClr val="0070C0"/>
                  </a:solidFill>
                  <a:latin typeface="+mj-lt"/>
                  <a:ea typeface="+mj-ea"/>
                  <a:cs typeface="+mj-cs"/>
                </a:rPr>
                <a:t>App mobile disponible pour appareils Android (</a:t>
              </a:r>
              <a:r>
                <a:rPr lang="fr-BE" sz="2000" b="1" dirty="0">
                  <a:solidFill>
                    <a:srgbClr val="0070C0"/>
                  </a:solidFill>
                  <a:latin typeface="Calibri" panose="020F0502020204030204" pitchFamily="34" charset="0"/>
                  <a:ea typeface="+mj-ea"/>
                  <a:cs typeface="Calibri" panose="020F0502020204030204" pitchFamily="34" charset="0"/>
                  <a:hlinkClick r:id="rId6"/>
                </a:rPr>
                <a:t>Google Play</a:t>
              </a:r>
              <a:r>
                <a:rPr lang="fr-BE" sz="2000" dirty="0">
                  <a:solidFill>
                    <a:srgbClr val="0070C0"/>
                  </a:solidFill>
                  <a:latin typeface="+mj-lt"/>
                  <a:ea typeface="+mj-ea"/>
                  <a:cs typeface="+mj-cs"/>
                </a:rPr>
                <a:t>) et appareils Apple (</a:t>
              </a:r>
              <a:r>
                <a:rPr lang="fr-BE" sz="2000" b="1" dirty="0">
                  <a:solidFill>
                    <a:srgbClr val="0070C0"/>
                  </a:solidFill>
                  <a:latin typeface="+mj-lt"/>
                  <a:ea typeface="+mj-ea"/>
                  <a:cs typeface="+mj-cs"/>
                  <a:hlinkClick r:id="rId7"/>
                </a:rPr>
                <a:t>App Store</a:t>
              </a:r>
              <a:r>
                <a:rPr lang="fr-BE" sz="2000" dirty="0">
                  <a:solidFill>
                    <a:srgbClr val="0070C0"/>
                  </a:solidFill>
                  <a:latin typeface="+mj-lt"/>
                  <a:ea typeface="+mj-ea"/>
                  <a:cs typeface="+mj-cs"/>
                </a:rPr>
                <a:t>)</a:t>
              </a:r>
            </a:p>
            <a:p>
              <a:pPr algn="ctr"/>
              <a:r>
                <a:rPr lang="fr-BE" sz="2000" dirty="0">
                  <a:solidFill>
                    <a:srgbClr val="0070C0"/>
                  </a:solidFill>
                  <a:latin typeface="+mj-lt"/>
                  <a:ea typeface="+mj-ea"/>
                  <a:cs typeface="+mj-cs"/>
                </a:rPr>
                <a:t>Application web </a:t>
              </a:r>
              <a:r>
                <a:rPr lang="fr-BE" sz="2000" b="1" dirty="0">
                  <a:hlinkClick r:id="rId8"/>
                </a:rPr>
                <a:t>www.mybenefits.fgov.be</a:t>
              </a:r>
              <a:endParaRPr lang="fr-BE" sz="1400" b="1" dirty="0"/>
            </a:p>
          </p:txBody>
        </p:sp>
        <p:sp>
          <p:nvSpPr>
            <p:cNvPr id="40" name="Rounded Rectangle 39">
              <a:extLst>
                <a:ext uri="{FF2B5EF4-FFF2-40B4-BE49-F238E27FC236}">
                  <a16:creationId xmlns:a16="http://schemas.microsoft.com/office/drawing/2014/main" id="{8842E939-1707-D129-1919-06EB58244A00}"/>
                </a:ext>
              </a:extLst>
            </p:cNvPr>
            <p:cNvSpPr/>
            <p:nvPr/>
          </p:nvSpPr>
          <p:spPr>
            <a:xfrm>
              <a:off x="1259632" y="4780941"/>
              <a:ext cx="6696744" cy="1417151"/>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Espace réservé du numéro de diapositive 2">
            <a:extLst>
              <a:ext uri="{FF2B5EF4-FFF2-40B4-BE49-F238E27FC236}">
                <a16:creationId xmlns:a16="http://schemas.microsoft.com/office/drawing/2014/main" id="{A040E520-2E12-56FF-5122-E279C3715DB4}"/>
              </a:ext>
            </a:extLst>
          </p:cNvPr>
          <p:cNvSpPr>
            <a:spLocks noGrp="1"/>
          </p:cNvSpPr>
          <p:nvPr>
            <p:ph type="sldNum" sz="quarter" idx="12"/>
          </p:nvPr>
        </p:nvSpPr>
        <p:spPr/>
        <p:txBody>
          <a:bodyPr/>
          <a:lstStyle/>
          <a:p>
            <a:fld id="{4ABFC991-18F6-485A-BE0B-9061B9D5CD41}" type="slidenum">
              <a:rPr lang="en-US" smtClean="0"/>
              <a:pPr/>
              <a:t>73</a:t>
            </a:fld>
            <a:endParaRPr lang="en-US" dirty="0"/>
          </a:p>
        </p:txBody>
      </p:sp>
    </p:spTree>
    <p:extLst>
      <p:ext uri="{BB962C8B-B14F-4D97-AF65-F5344CB8AC3E}">
        <p14:creationId xmlns:p14="http://schemas.microsoft.com/office/powerpoint/2010/main" val="20499293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a:t>Application MyBEnefits</a:t>
            </a:r>
            <a:r>
              <a:rPr lang="en-BE" dirty="0"/>
              <a:t> - c</a:t>
            </a:r>
            <a:r>
              <a:rPr lang="fr-BE" dirty="0" err="1"/>
              <a:t>onnexion</a:t>
            </a:r>
            <a:r>
              <a:rPr lang="fr-BE" dirty="0"/>
              <a:t> sécurisée</a:t>
            </a:r>
          </a:p>
        </p:txBody>
      </p:sp>
      <p:sp>
        <p:nvSpPr>
          <p:cNvPr id="3" name="Content Placeholder 2"/>
          <p:cNvSpPr>
            <a:spLocks noGrp="1"/>
          </p:cNvSpPr>
          <p:nvPr>
            <p:ph idx="1"/>
          </p:nvPr>
        </p:nvSpPr>
        <p:spPr/>
        <p:txBody>
          <a:bodyPr/>
          <a:lstStyle/>
          <a:p>
            <a:r>
              <a:rPr lang="fr-BE" dirty="0"/>
              <a:t> citoyen: identification requise</a:t>
            </a:r>
          </a:p>
          <a:p>
            <a:pPr lvl="1"/>
            <a:r>
              <a:rPr lang="fr-BE" dirty="0"/>
              <a:t>consultation du statut </a:t>
            </a:r>
            <a:endParaRPr lang="en-BE" dirty="0"/>
          </a:p>
          <a:p>
            <a:pPr lvl="1"/>
            <a:r>
              <a:rPr lang="fr-BE" sz="1800" dirty="0"/>
              <a:t>informations à caractère personnel : niveau de sécurité suffisamment élevé</a:t>
            </a:r>
          </a:p>
          <a:p>
            <a:pPr lvl="2"/>
            <a:r>
              <a:rPr lang="en-BE" sz="1800" dirty="0"/>
              <a:t>MyGov.be</a:t>
            </a:r>
          </a:p>
          <a:p>
            <a:pPr lvl="2"/>
            <a:r>
              <a:rPr lang="fr-BE" sz="1800" dirty="0"/>
              <a:t>e-ID</a:t>
            </a:r>
          </a:p>
          <a:p>
            <a:pPr lvl="2"/>
            <a:r>
              <a:rPr lang="fr-BE" sz="1800" dirty="0"/>
              <a:t>ITSME </a:t>
            </a:r>
          </a:p>
          <a:p>
            <a:pPr lvl="2"/>
            <a:r>
              <a:rPr lang="fr-BE" sz="1800" dirty="0"/>
              <a:t>Time-</a:t>
            </a:r>
            <a:r>
              <a:rPr lang="fr-BE" sz="1800" dirty="0" err="1"/>
              <a:t>based</a:t>
            </a:r>
            <a:r>
              <a:rPr lang="fr-BE" sz="1800" dirty="0"/>
              <a:t> One-Time </a:t>
            </a:r>
            <a:r>
              <a:rPr lang="fr-BE" sz="1800" dirty="0" err="1"/>
              <a:t>Password</a:t>
            </a:r>
            <a:r>
              <a:rPr lang="fr-BE" sz="1800" dirty="0"/>
              <a:t> </a:t>
            </a:r>
          </a:p>
          <a:p>
            <a:pPr lvl="2"/>
            <a:r>
              <a:rPr lang="fr-BE" sz="1800" dirty="0" err="1"/>
              <a:t>Token</a:t>
            </a:r>
            <a:r>
              <a:rPr lang="fr-BE" sz="1800" dirty="0"/>
              <a:t> </a:t>
            </a:r>
          </a:p>
          <a:p>
            <a:pPr lvl="1"/>
            <a:r>
              <a:rPr lang="fr-BE" dirty="0"/>
              <a:t>Création code QR / éventuellement impression (uniquement via site web)</a:t>
            </a:r>
          </a:p>
          <a:p>
            <a:r>
              <a:rPr lang="fr-BE" dirty="0"/>
              <a:t> professionnel : pas besoin d'identification</a:t>
            </a:r>
          </a:p>
          <a:p>
            <a:pPr lvl="1"/>
            <a:r>
              <a:rPr lang="fr-BE" dirty="0"/>
              <a:t>lecture du code QR / code unique soumis par le citoyen</a:t>
            </a:r>
          </a:p>
          <a:p>
            <a:pPr lvl="1"/>
            <a:r>
              <a:rPr lang="fr-BE" dirty="0"/>
              <a:t>informations minimales: statut, code postal, chiffre de contrôle numéro RN</a:t>
            </a:r>
          </a:p>
        </p:txBody>
      </p:sp>
      <p:grpSp>
        <p:nvGrpSpPr>
          <p:cNvPr id="10" name="Groupe 9">
            <a:extLst>
              <a:ext uri="{FF2B5EF4-FFF2-40B4-BE49-F238E27FC236}">
                <a16:creationId xmlns:a16="http://schemas.microsoft.com/office/drawing/2014/main" id="{157C40EA-2A26-4079-8E34-8177C155D8C8}"/>
              </a:ext>
            </a:extLst>
          </p:cNvPr>
          <p:cNvGrpSpPr/>
          <p:nvPr/>
        </p:nvGrpSpPr>
        <p:grpSpPr>
          <a:xfrm>
            <a:off x="8754596" y="2688352"/>
            <a:ext cx="1791614" cy="1675871"/>
            <a:chOff x="8754596" y="2103136"/>
            <a:chExt cx="1791614" cy="1675871"/>
          </a:xfrm>
        </p:grpSpPr>
        <p:pic>
          <p:nvPicPr>
            <p:cNvPr id="7" name="Picture 6"/>
            <p:cNvPicPr>
              <a:picLocks noChangeAspect="1"/>
            </p:cNvPicPr>
            <p:nvPr/>
          </p:nvPicPr>
          <p:blipFill>
            <a:blip r:embed="rId2"/>
            <a:stretch>
              <a:fillRect/>
            </a:stretch>
          </p:blipFill>
          <p:spPr>
            <a:xfrm>
              <a:off x="9238351" y="3238939"/>
              <a:ext cx="622935" cy="540068"/>
            </a:xfrm>
            <a:prstGeom prst="rect">
              <a:avLst/>
            </a:prstGeom>
          </p:spPr>
        </p:pic>
        <p:pic>
          <p:nvPicPr>
            <p:cNvPr id="8" name="Picture 7"/>
            <p:cNvPicPr>
              <a:picLocks noChangeAspect="1"/>
            </p:cNvPicPr>
            <p:nvPr/>
          </p:nvPicPr>
          <p:blipFill>
            <a:blip r:embed="rId3"/>
            <a:stretch>
              <a:fillRect/>
            </a:stretch>
          </p:blipFill>
          <p:spPr>
            <a:xfrm>
              <a:off x="9048326" y="2762847"/>
              <a:ext cx="1002983" cy="408623"/>
            </a:xfrm>
            <a:prstGeom prst="rect">
              <a:avLst/>
            </a:prstGeom>
          </p:spPr>
        </p:pic>
        <p:pic>
          <p:nvPicPr>
            <p:cNvPr id="9" name="Image 8">
              <a:extLst>
                <a:ext uri="{FF2B5EF4-FFF2-40B4-BE49-F238E27FC236}">
                  <a16:creationId xmlns:a16="http://schemas.microsoft.com/office/drawing/2014/main" id="{8FB96348-E475-4530-95FA-77E956B984F8}"/>
                </a:ext>
              </a:extLst>
            </p:cNvPr>
            <p:cNvPicPr>
              <a:picLocks noChangeAspect="1"/>
            </p:cNvPicPr>
            <p:nvPr/>
          </p:nvPicPr>
          <p:blipFill>
            <a:blip r:embed="rId4"/>
            <a:stretch>
              <a:fillRect/>
            </a:stretch>
          </p:blipFill>
          <p:spPr>
            <a:xfrm>
              <a:off x="8754596" y="2103136"/>
              <a:ext cx="1791614" cy="625159"/>
            </a:xfrm>
            <a:prstGeom prst="rect">
              <a:avLst/>
            </a:prstGeom>
          </p:spPr>
        </p:pic>
      </p:grpSp>
      <p:sp>
        <p:nvSpPr>
          <p:cNvPr id="2" name="Espace réservé du numéro de diapositive 1">
            <a:extLst>
              <a:ext uri="{FF2B5EF4-FFF2-40B4-BE49-F238E27FC236}">
                <a16:creationId xmlns:a16="http://schemas.microsoft.com/office/drawing/2014/main" id="{5FA63F05-FEDE-A832-3569-7931F929F990}"/>
              </a:ext>
            </a:extLst>
          </p:cNvPr>
          <p:cNvSpPr>
            <a:spLocks noGrp="1"/>
          </p:cNvSpPr>
          <p:nvPr>
            <p:ph type="sldNum" sz="quarter" idx="12"/>
          </p:nvPr>
        </p:nvSpPr>
        <p:spPr/>
        <p:txBody>
          <a:bodyPr/>
          <a:lstStyle/>
          <a:p>
            <a:fld id="{4ABFC991-18F6-485A-BE0B-9061B9D5CD41}" type="slidenum">
              <a:rPr lang="en-US" smtClean="0"/>
              <a:pPr/>
              <a:t>74</a:t>
            </a:fld>
            <a:endParaRPr lang="en-US" dirty="0"/>
          </a:p>
        </p:txBody>
      </p:sp>
    </p:spTree>
    <p:extLst>
      <p:ext uri="{BB962C8B-B14F-4D97-AF65-F5344CB8AC3E}">
        <p14:creationId xmlns:p14="http://schemas.microsoft.com/office/powerpoint/2010/main" val="1249831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err="1"/>
              <a:t>MyBEnefits</a:t>
            </a:r>
            <a:r>
              <a:rPr lang="fr-FR" dirty="0"/>
              <a:t> - 3 Fonctionnalités</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87625" y="14683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 check » des statuts sociaux</a:t>
            </a:r>
          </a:p>
          <a:p>
            <a:r>
              <a:rPr lang="fr-FR" sz="1600" dirty="0">
                <a:solidFill>
                  <a:schemeClr val="tx1"/>
                </a:solidFill>
              </a:rPr>
              <a:t>- le citoyen après s’être identifié consulte en temps réel ses statuts sociaux et génère un code, preuve électronique valide qu’il peut montrer pour obtenir plus facilement ses droits et avantages sociaux</a:t>
            </a:r>
          </a:p>
          <a:p>
            <a:r>
              <a:rPr lang="fr-FR" sz="1600" dirty="0">
                <a:solidFill>
                  <a:schemeClr val="tx1"/>
                </a:solidFill>
              </a:rPr>
              <a:t>- l’utilisateur « professionnel » (Instance d’Octroi), sans identification/authentification/intégration technique, lit et contrôle le code qui est généré et présenté par un citoyen pour octroyer un avantage</a:t>
            </a:r>
            <a:endParaRPr lang="en-US" sz="1600" dirty="0">
              <a:solidFill>
                <a:schemeClr val="tx1"/>
              </a:solidFill>
            </a:endParaRP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21615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consulter les avantages sociaux</a:t>
            </a:r>
          </a:p>
          <a:p>
            <a:pPr marL="34200" lvl="1"/>
            <a:r>
              <a:rPr lang="fr-FR" sz="1600" dirty="0">
                <a:solidFill>
                  <a:schemeClr val="tx1"/>
                </a:solidFill>
              </a:rPr>
              <a:t>- plus de 200 avantages réservés aux personnes avec des statuts sociaux sont répertoriés actuellement </a:t>
            </a:r>
          </a:p>
          <a:p>
            <a:pPr marL="34200" lvl="1"/>
            <a:r>
              <a:rPr lang="fr-FR" sz="1600" dirty="0">
                <a:solidFill>
                  <a:schemeClr val="tx1"/>
                </a:solidFill>
              </a:rPr>
              <a:t>présentés sous forme de listes dynamiques</a:t>
            </a:r>
          </a:p>
          <a:p>
            <a:pPr marL="34200" lvl="1"/>
            <a:r>
              <a:rPr lang="fr-FR" sz="1600" dirty="0">
                <a:solidFill>
                  <a:schemeClr val="tx1"/>
                </a:solidFill>
              </a:rPr>
              <a:t>- intuitivement, l’utilisateur a la possibilité de filtrer les avantages repris en affinant au fur et à mesure ses recherches sur base de 3 critères : zone géographique, profil de l’utilisateur, catégorie d’avantages</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963927"/>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augmenter la visibilité et l’utilisation des avantages sociaux </a:t>
            </a:r>
          </a:p>
          <a:p>
            <a:pPr marL="34200" lvl="1"/>
            <a:r>
              <a:rPr lang="fr-FR" sz="1600" dirty="0">
                <a:solidFill>
                  <a:schemeClr val="tx1"/>
                </a:solidFill>
              </a:rPr>
              <a:t>- possibilité de faire remonter des informations au sujet de droits et avantages sociaux via la fonction </a:t>
            </a:r>
            <a:br>
              <a:rPr lang="fr-FR" sz="1600" dirty="0">
                <a:solidFill>
                  <a:schemeClr val="tx1"/>
                </a:solidFill>
              </a:rPr>
            </a:br>
            <a:r>
              <a:rPr lang="fr-FR" sz="1600" dirty="0">
                <a:solidFill>
                  <a:schemeClr val="tx1"/>
                </a:solidFill>
              </a:rPr>
              <a:t>« Communiquer un avantage »</a:t>
            </a:r>
          </a:p>
          <a:p>
            <a:pPr marL="34200" lvl="1"/>
            <a:r>
              <a:rPr lang="fr-FR" sz="1600" dirty="0">
                <a:solidFill>
                  <a:schemeClr val="tx1"/>
                </a:solidFill>
              </a:rPr>
              <a:t>- quelques cases à cocher et à compléter vont permettre de partager les infos pour enrichir la liste avec de nouveaux avantages recensés sur le territoire </a:t>
            </a:r>
          </a:p>
          <a:p>
            <a:pPr marL="34200" lvl="1"/>
            <a:r>
              <a:rPr lang="fr-FR" sz="1600" dirty="0">
                <a:solidFill>
                  <a:schemeClr val="tx1"/>
                </a:solidFill>
              </a:rPr>
              <a:t>- focus placé sur le trio loisir, sport et culture</a:t>
            </a:r>
          </a:p>
          <a:p>
            <a:endParaRPr lang="en-BE" dirty="0">
              <a:solidFill>
                <a:schemeClr val="tx1"/>
              </a:solidFill>
            </a:endParaRPr>
          </a:p>
        </p:txBody>
      </p:sp>
      <p:sp>
        <p:nvSpPr>
          <p:cNvPr id="3" name="Espace réservé du numéro de diapositive 2">
            <a:extLst>
              <a:ext uri="{FF2B5EF4-FFF2-40B4-BE49-F238E27FC236}">
                <a16:creationId xmlns:a16="http://schemas.microsoft.com/office/drawing/2014/main" id="{6540774F-14EC-949D-163B-22044BE6939B}"/>
              </a:ext>
            </a:extLst>
          </p:cNvPr>
          <p:cNvSpPr>
            <a:spLocks noGrp="1"/>
          </p:cNvSpPr>
          <p:nvPr>
            <p:ph type="sldNum" sz="quarter" idx="12"/>
          </p:nvPr>
        </p:nvSpPr>
        <p:spPr/>
        <p:txBody>
          <a:bodyPr/>
          <a:lstStyle/>
          <a:p>
            <a:fld id="{4ABFC991-18F6-485A-BE0B-9061B9D5CD41}" type="slidenum">
              <a:rPr lang="en-US" smtClean="0"/>
              <a:pPr/>
              <a:t>75</a:t>
            </a:fld>
            <a:endParaRPr lang="en-US" dirty="0"/>
          </a:p>
        </p:txBody>
      </p:sp>
    </p:spTree>
    <p:extLst>
      <p:ext uri="{BB962C8B-B14F-4D97-AF65-F5344CB8AC3E}">
        <p14:creationId xmlns:p14="http://schemas.microsoft.com/office/powerpoint/2010/main" val="28520428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0817" y="1635607"/>
            <a:ext cx="8001000" cy="5087303"/>
          </a:xfrm>
          <a:prstGeom prst="rect">
            <a:avLst/>
          </a:prstGeom>
        </p:spPr>
      </p:pic>
      <p:sp>
        <p:nvSpPr>
          <p:cNvPr id="7" name="Title 1"/>
          <p:cNvSpPr>
            <a:spLocks noGrp="1"/>
          </p:cNvSpPr>
          <p:nvPr>
            <p:ph type="title"/>
          </p:nvPr>
        </p:nvSpPr>
        <p:spPr>
          <a:xfrm>
            <a:off x="838200" y="365125"/>
            <a:ext cx="10515600" cy="1325563"/>
          </a:xfrm>
          <a:noFill/>
        </p:spPr>
        <p:txBody>
          <a:bodyPr/>
          <a:lstStyle/>
          <a:p>
            <a:r>
              <a:rPr lang="en-US" dirty="0" err="1"/>
              <a:t>Statuts</a:t>
            </a:r>
            <a:r>
              <a:rPr lang="en-US" dirty="0"/>
              <a:t> </a:t>
            </a:r>
            <a:r>
              <a:rPr lang="en-US" dirty="0" err="1"/>
              <a:t>sociaux</a:t>
            </a:r>
            <a:r>
              <a:rPr lang="en-US" dirty="0"/>
              <a:t> - </a:t>
            </a:r>
            <a:r>
              <a:rPr lang="fr-BE" dirty="0"/>
              <a:t>consultation &amp; création de code</a:t>
            </a:r>
            <a:endParaRPr lang="en-US" dirty="0"/>
          </a:p>
        </p:txBody>
      </p:sp>
      <p:sp>
        <p:nvSpPr>
          <p:cNvPr id="2" name="Espace réservé du numéro de diapositive 1">
            <a:extLst>
              <a:ext uri="{FF2B5EF4-FFF2-40B4-BE49-F238E27FC236}">
                <a16:creationId xmlns:a16="http://schemas.microsoft.com/office/drawing/2014/main" id="{348091CC-DBC0-AE46-791B-8909BFDBCA0C}"/>
              </a:ext>
            </a:extLst>
          </p:cNvPr>
          <p:cNvSpPr>
            <a:spLocks noGrp="1"/>
          </p:cNvSpPr>
          <p:nvPr>
            <p:ph type="sldNum" sz="quarter" idx="12"/>
          </p:nvPr>
        </p:nvSpPr>
        <p:spPr/>
        <p:txBody>
          <a:bodyPr/>
          <a:lstStyle/>
          <a:p>
            <a:fld id="{4ABFC991-18F6-485A-BE0B-9061B9D5CD41}" type="slidenum">
              <a:rPr lang="en-US" smtClean="0"/>
              <a:pPr/>
              <a:t>76</a:t>
            </a:fld>
            <a:endParaRPr lang="en-US" dirty="0"/>
          </a:p>
        </p:txBody>
      </p:sp>
    </p:spTree>
    <p:extLst>
      <p:ext uri="{BB962C8B-B14F-4D97-AF65-F5344CB8AC3E}">
        <p14:creationId xmlns:p14="http://schemas.microsoft.com/office/powerpoint/2010/main" val="222523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3172" y="1796178"/>
            <a:ext cx="10287000" cy="4954905"/>
          </a:xfrm>
          <a:prstGeom prst="rect">
            <a:avLst/>
          </a:prstGeom>
        </p:spPr>
      </p:pic>
      <p:sp>
        <p:nvSpPr>
          <p:cNvPr id="5" name="Title 1"/>
          <p:cNvSpPr>
            <a:spLocks noGrp="1"/>
          </p:cNvSpPr>
          <p:nvPr>
            <p:ph type="title"/>
          </p:nvPr>
        </p:nvSpPr>
        <p:spPr>
          <a:xfrm>
            <a:off x="838200" y="365125"/>
            <a:ext cx="10515600" cy="1325563"/>
          </a:xfrm>
          <a:noFill/>
        </p:spPr>
        <p:txBody>
          <a:bodyPr/>
          <a:lstStyle/>
          <a:p>
            <a:r>
              <a:rPr lang="en-US" dirty="0" err="1"/>
              <a:t>Professionnel</a:t>
            </a:r>
            <a:r>
              <a:rPr lang="en-US" dirty="0"/>
              <a:t> - « Check » des </a:t>
            </a:r>
            <a:r>
              <a:rPr lang="en-US" dirty="0" err="1"/>
              <a:t>statuts</a:t>
            </a:r>
            <a:r>
              <a:rPr lang="en-US" dirty="0"/>
              <a:t> </a:t>
            </a:r>
            <a:r>
              <a:rPr lang="en-US" dirty="0" err="1"/>
              <a:t>sociaux</a:t>
            </a:r>
            <a:endParaRPr lang="en-US" dirty="0"/>
          </a:p>
        </p:txBody>
      </p:sp>
      <p:sp>
        <p:nvSpPr>
          <p:cNvPr id="2" name="Espace réservé du numéro de diapositive 1">
            <a:extLst>
              <a:ext uri="{FF2B5EF4-FFF2-40B4-BE49-F238E27FC236}">
                <a16:creationId xmlns:a16="http://schemas.microsoft.com/office/drawing/2014/main" id="{895954AC-DF10-E8C5-1497-C24C6F2A7B1A}"/>
              </a:ext>
            </a:extLst>
          </p:cNvPr>
          <p:cNvSpPr>
            <a:spLocks noGrp="1"/>
          </p:cNvSpPr>
          <p:nvPr>
            <p:ph type="sldNum" sz="quarter" idx="12"/>
          </p:nvPr>
        </p:nvSpPr>
        <p:spPr/>
        <p:txBody>
          <a:bodyPr/>
          <a:lstStyle/>
          <a:p>
            <a:fld id="{4ABFC991-18F6-485A-BE0B-9061B9D5CD41}" type="slidenum">
              <a:rPr lang="en-US" smtClean="0"/>
              <a:pPr/>
              <a:t>77</a:t>
            </a:fld>
            <a:endParaRPr lang="en-US" dirty="0"/>
          </a:p>
        </p:txBody>
      </p:sp>
    </p:spTree>
    <p:extLst>
      <p:ext uri="{BB962C8B-B14F-4D97-AF65-F5344CB8AC3E}">
        <p14:creationId xmlns:p14="http://schemas.microsoft.com/office/powerpoint/2010/main" val="27052953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solidFill>
                  <a:srgbClr val="008CB2"/>
                </a:solidFill>
              </a:rPr>
              <a:t>Consulter les </a:t>
            </a:r>
            <a:r>
              <a:rPr lang="en-US" dirty="0" err="1">
                <a:solidFill>
                  <a:srgbClr val="008CB2"/>
                </a:solidFill>
              </a:rPr>
              <a:t>avantages</a:t>
            </a:r>
            <a:r>
              <a:rPr lang="en-US" dirty="0">
                <a:solidFill>
                  <a:srgbClr val="008CB2"/>
                </a:solidFill>
              </a:rPr>
              <a:t> </a:t>
            </a:r>
            <a:r>
              <a:rPr lang="en-US" dirty="0" err="1">
                <a:solidFill>
                  <a:srgbClr val="008CB2"/>
                </a:solidFill>
              </a:rPr>
              <a:t>sociaux</a:t>
            </a:r>
            <a:endParaRPr lang="en-US" dirty="0">
              <a:solidFill>
                <a:srgbClr val="008CB2"/>
              </a:solidFill>
            </a:endParaRPr>
          </a:p>
        </p:txBody>
      </p:sp>
      <p:sp>
        <p:nvSpPr>
          <p:cNvPr id="6" name="Content Placeholder 5"/>
          <p:cNvSpPr>
            <a:spLocks noGrp="1"/>
          </p:cNvSpPr>
          <p:nvPr>
            <p:ph idx="1"/>
          </p:nvPr>
        </p:nvSpPr>
        <p:spPr/>
        <p:txBody>
          <a:bodyPr>
            <a:normAutofit/>
          </a:bodyPr>
          <a:lstStyle/>
          <a:p>
            <a:pPr marL="0" indent="0">
              <a:buNone/>
            </a:pPr>
            <a:r>
              <a:rPr lang="en-US" sz="1900" dirty="0" err="1"/>
              <a:t>vue</a:t>
            </a:r>
            <a:r>
              <a:rPr lang="en-US" sz="1900" dirty="0"/>
              <a:t> par </a:t>
            </a:r>
            <a:r>
              <a:rPr lang="en-US" sz="1900" dirty="0" err="1"/>
              <a:t>défaut</a:t>
            </a:r>
            <a:endParaRPr lang="en-US" sz="1900" dirty="0"/>
          </a:p>
          <a:p>
            <a:endParaRPr lang="en-US" sz="1800" dirty="0"/>
          </a:p>
        </p:txBody>
      </p:sp>
      <p:sp>
        <p:nvSpPr>
          <p:cNvPr id="7" name="Content Placeholder 6"/>
          <p:cNvSpPr>
            <a:spLocks noGrp="1"/>
          </p:cNvSpPr>
          <p:nvPr>
            <p:ph sz="half" idx="4294967295"/>
          </p:nvPr>
        </p:nvSpPr>
        <p:spPr>
          <a:xfrm>
            <a:off x="6172200" y="1825625"/>
            <a:ext cx="5181600" cy="4351338"/>
          </a:xfrm>
        </p:spPr>
        <p:txBody>
          <a:bodyPr>
            <a:normAutofit/>
          </a:bodyPr>
          <a:lstStyle/>
          <a:p>
            <a:pPr marL="0" indent="0">
              <a:buNone/>
            </a:pPr>
            <a:r>
              <a:rPr lang="en-US" sz="1900" dirty="0" err="1"/>
              <a:t>vue</a:t>
            </a:r>
            <a:r>
              <a:rPr lang="en-US" sz="1900" dirty="0"/>
              <a:t> avec </a:t>
            </a:r>
            <a:r>
              <a:rPr lang="en-US" sz="1900" dirty="0" err="1"/>
              <a:t>filtres</a:t>
            </a:r>
            <a:endParaRPr lang="en-US" sz="1900" dirty="0"/>
          </a:p>
        </p:txBody>
      </p:sp>
      <p:pic>
        <p:nvPicPr>
          <p:cNvPr id="4" name="Picture 3"/>
          <p:cNvPicPr>
            <a:picLocks noChangeAspect="1"/>
          </p:cNvPicPr>
          <p:nvPr/>
        </p:nvPicPr>
        <p:blipFill>
          <a:blip r:embed="rId2"/>
          <a:stretch>
            <a:fillRect/>
          </a:stretch>
        </p:blipFill>
        <p:spPr>
          <a:xfrm>
            <a:off x="2571750" y="1503432"/>
            <a:ext cx="2560320" cy="5246370"/>
          </a:xfrm>
          <a:prstGeom prst="rect">
            <a:avLst/>
          </a:prstGeom>
        </p:spPr>
      </p:pic>
      <p:pic>
        <p:nvPicPr>
          <p:cNvPr id="5" name="Picture 4"/>
          <p:cNvPicPr>
            <a:picLocks noChangeAspect="1"/>
          </p:cNvPicPr>
          <p:nvPr/>
        </p:nvPicPr>
        <p:blipFill>
          <a:blip r:embed="rId3"/>
          <a:stretch>
            <a:fillRect/>
          </a:stretch>
        </p:blipFill>
        <p:spPr>
          <a:xfrm>
            <a:off x="7905750" y="1436757"/>
            <a:ext cx="2560320" cy="5246370"/>
          </a:xfrm>
          <a:prstGeom prst="rect">
            <a:avLst/>
          </a:prstGeom>
        </p:spPr>
      </p:pic>
      <p:sp>
        <p:nvSpPr>
          <p:cNvPr id="3" name="Espace réservé du numéro de diapositive 2">
            <a:extLst>
              <a:ext uri="{FF2B5EF4-FFF2-40B4-BE49-F238E27FC236}">
                <a16:creationId xmlns:a16="http://schemas.microsoft.com/office/drawing/2014/main" id="{198F06F0-0F00-6DE2-7A23-BB60D3D4623F}"/>
              </a:ext>
            </a:extLst>
          </p:cNvPr>
          <p:cNvSpPr>
            <a:spLocks noGrp="1"/>
          </p:cNvSpPr>
          <p:nvPr>
            <p:ph type="sldNum" sz="quarter" idx="12"/>
          </p:nvPr>
        </p:nvSpPr>
        <p:spPr/>
        <p:txBody>
          <a:bodyPr/>
          <a:lstStyle/>
          <a:p>
            <a:fld id="{4ABFC991-18F6-485A-BE0B-9061B9D5CD41}" type="slidenum">
              <a:rPr lang="en-US" smtClean="0"/>
              <a:pPr/>
              <a:t>78</a:t>
            </a:fld>
            <a:endParaRPr lang="en-US" dirty="0"/>
          </a:p>
        </p:txBody>
      </p:sp>
    </p:spTree>
    <p:extLst>
      <p:ext uri="{BB962C8B-B14F-4D97-AF65-F5344CB8AC3E}">
        <p14:creationId xmlns:p14="http://schemas.microsoft.com/office/powerpoint/2010/main" val="13957865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fr-FR" dirty="0">
                <a:solidFill>
                  <a:srgbClr val="008CB2"/>
                </a:solidFill>
              </a:rPr>
              <a:t>Augmenter la visibilité et l’utilisation</a:t>
            </a:r>
            <a:br>
              <a:rPr lang="fr-FR" dirty="0">
                <a:solidFill>
                  <a:srgbClr val="008CB2"/>
                </a:solidFill>
              </a:rPr>
            </a:br>
            <a:r>
              <a:rPr lang="fr-FR" dirty="0">
                <a:solidFill>
                  <a:srgbClr val="008CB2"/>
                </a:solidFill>
              </a:rPr>
              <a:t>des avantages sociaux </a:t>
            </a:r>
            <a:endParaRPr lang="en-US" dirty="0">
              <a:solidFill>
                <a:srgbClr val="008CB2"/>
              </a:solidFill>
            </a:endParaRPr>
          </a:p>
        </p:txBody>
      </p:sp>
      <p:sp>
        <p:nvSpPr>
          <p:cNvPr id="4" name="Content Placeholder 3"/>
          <p:cNvSpPr>
            <a:spLocks noGrp="1"/>
          </p:cNvSpPr>
          <p:nvPr>
            <p:ph idx="1"/>
          </p:nvPr>
        </p:nvSpPr>
        <p:spPr/>
        <p:txBody>
          <a:bodyPr>
            <a:normAutofit/>
          </a:bodyPr>
          <a:lstStyle/>
          <a:p>
            <a:pPr marL="0" indent="0">
              <a:buNone/>
            </a:pPr>
            <a:r>
              <a:rPr lang="en-US" sz="1800" dirty="0" err="1"/>
              <a:t>Webapp</a:t>
            </a:r>
            <a:endParaRPr lang="en-US" sz="1800" dirty="0"/>
          </a:p>
        </p:txBody>
      </p:sp>
      <p:sp>
        <p:nvSpPr>
          <p:cNvPr id="5" name="Content Placeholder 4"/>
          <p:cNvSpPr>
            <a:spLocks noGrp="1"/>
          </p:cNvSpPr>
          <p:nvPr>
            <p:ph sz="half" idx="4294967295"/>
          </p:nvPr>
        </p:nvSpPr>
        <p:spPr>
          <a:xfrm>
            <a:off x="7010400" y="1825625"/>
            <a:ext cx="5181600" cy="4351338"/>
          </a:xfrm>
        </p:spPr>
        <p:txBody>
          <a:bodyPr>
            <a:normAutofit/>
          </a:bodyPr>
          <a:lstStyle/>
          <a:p>
            <a:pPr marL="457200" lvl="1" indent="0">
              <a:buNone/>
            </a:pPr>
            <a:r>
              <a:rPr lang="en-US" sz="1800" dirty="0"/>
              <a:t>App mobile</a:t>
            </a:r>
          </a:p>
        </p:txBody>
      </p:sp>
      <p:pic>
        <p:nvPicPr>
          <p:cNvPr id="6" name="Picture 5"/>
          <p:cNvPicPr>
            <a:picLocks noChangeAspect="1"/>
          </p:cNvPicPr>
          <p:nvPr/>
        </p:nvPicPr>
        <p:blipFill>
          <a:blip r:embed="rId2"/>
          <a:stretch>
            <a:fillRect/>
          </a:stretch>
        </p:blipFill>
        <p:spPr>
          <a:xfrm>
            <a:off x="1763472" y="1825625"/>
            <a:ext cx="5181600" cy="4848225"/>
          </a:xfrm>
          <a:prstGeom prst="rect">
            <a:avLst/>
          </a:prstGeom>
        </p:spPr>
      </p:pic>
      <p:pic>
        <p:nvPicPr>
          <p:cNvPr id="7" name="Picture 6"/>
          <p:cNvPicPr>
            <a:picLocks noChangeAspect="1"/>
          </p:cNvPicPr>
          <p:nvPr/>
        </p:nvPicPr>
        <p:blipFill>
          <a:blip r:embed="rId3"/>
          <a:stretch>
            <a:fillRect/>
          </a:stretch>
        </p:blipFill>
        <p:spPr>
          <a:xfrm>
            <a:off x="8668453" y="1754187"/>
            <a:ext cx="2386013" cy="4919663"/>
          </a:xfrm>
          <a:prstGeom prst="rect">
            <a:avLst/>
          </a:prstGeom>
        </p:spPr>
      </p:pic>
      <p:sp>
        <p:nvSpPr>
          <p:cNvPr id="3" name="Espace réservé du numéro de diapositive 2">
            <a:extLst>
              <a:ext uri="{FF2B5EF4-FFF2-40B4-BE49-F238E27FC236}">
                <a16:creationId xmlns:a16="http://schemas.microsoft.com/office/drawing/2014/main" id="{4A00BB81-24C8-5F2C-A4CC-04CF5464FFBB}"/>
              </a:ext>
            </a:extLst>
          </p:cNvPr>
          <p:cNvSpPr>
            <a:spLocks noGrp="1"/>
          </p:cNvSpPr>
          <p:nvPr>
            <p:ph type="sldNum" sz="quarter" idx="12"/>
          </p:nvPr>
        </p:nvSpPr>
        <p:spPr/>
        <p:txBody>
          <a:bodyPr/>
          <a:lstStyle/>
          <a:p>
            <a:fld id="{4ABFC991-18F6-485A-BE0B-9061B9D5CD41}" type="slidenum">
              <a:rPr lang="en-US" smtClean="0"/>
              <a:pPr/>
              <a:t>79</a:t>
            </a:fld>
            <a:endParaRPr lang="en-US" dirty="0"/>
          </a:p>
        </p:txBody>
      </p:sp>
    </p:spTree>
    <p:extLst>
      <p:ext uri="{BB962C8B-B14F-4D97-AF65-F5344CB8AC3E}">
        <p14:creationId xmlns:p14="http://schemas.microsoft.com/office/powerpoint/2010/main" val="119433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Attentes</a:t>
            </a:r>
            <a:r>
              <a:rPr lang="en-US" dirty="0"/>
              <a:t> &gt; des </a:t>
            </a:r>
            <a:r>
              <a:rPr lang="en-US" dirty="0" err="1"/>
              <a:t>autorités</a:t>
            </a:r>
            <a:endParaRPr lang="en-US" dirty="0"/>
          </a:p>
        </p:txBody>
      </p:sp>
      <p:sp>
        <p:nvSpPr>
          <p:cNvPr id="3" name="Content Placeholder 2"/>
          <p:cNvSpPr>
            <a:spLocks noGrp="1"/>
          </p:cNvSpPr>
          <p:nvPr>
            <p:ph idx="1"/>
          </p:nvPr>
        </p:nvSpPr>
        <p:spPr/>
        <p:txBody>
          <a:bodyPr>
            <a:normAutofit fontScale="92500" lnSpcReduction="10000"/>
          </a:bodyPr>
          <a:lstStyle/>
          <a:p>
            <a:r>
              <a:rPr lang="nl-NL" sz="2000" dirty="0"/>
              <a:t>des citoyens/des </a:t>
            </a:r>
            <a:r>
              <a:rPr lang="nl-NL" sz="2000" dirty="0" err="1"/>
              <a:t>entreprises</a:t>
            </a:r>
            <a:r>
              <a:rPr lang="nl-NL" sz="2000" dirty="0"/>
              <a:t> </a:t>
            </a:r>
            <a:r>
              <a:rPr lang="nl-NL" sz="2000" dirty="0" err="1"/>
              <a:t>satisfaits</a:t>
            </a:r>
            <a:r>
              <a:rPr lang="nl-NL" sz="2000" dirty="0"/>
              <a:t> par des services </a:t>
            </a:r>
            <a:r>
              <a:rPr lang="nl-NL" sz="2000" dirty="0" err="1"/>
              <a:t>intégrés</a:t>
            </a:r>
            <a:r>
              <a:rPr lang="nl-NL" sz="2000" dirty="0"/>
              <a:t> </a:t>
            </a:r>
            <a:r>
              <a:rPr lang="nl-NL" dirty="0" err="1"/>
              <a:t>qui</a:t>
            </a:r>
            <a:r>
              <a:rPr lang="nl-NL" dirty="0"/>
              <a:t> </a:t>
            </a:r>
            <a:r>
              <a:rPr lang="nl-NL" dirty="0" err="1"/>
              <a:t>répondent</a:t>
            </a:r>
            <a:r>
              <a:rPr lang="nl-NL" dirty="0"/>
              <a:t> à </a:t>
            </a:r>
            <a:r>
              <a:rPr lang="nl-NL" dirty="0" err="1"/>
              <a:t>leurs</a:t>
            </a:r>
            <a:r>
              <a:rPr lang="nl-NL" dirty="0"/>
              <a:t> </a:t>
            </a:r>
            <a:r>
              <a:rPr lang="nl-NL" dirty="0" err="1"/>
              <a:t>attentes</a:t>
            </a:r>
            <a:r>
              <a:rPr lang="nl-NL" dirty="0"/>
              <a:t>, </a:t>
            </a:r>
            <a:r>
              <a:rPr lang="nl-NL" dirty="0" err="1"/>
              <a:t>avec</a:t>
            </a:r>
            <a:r>
              <a:rPr lang="nl-NL" dirty="0"/>
              <a:t> des charges </a:t>
            </a:r>
            <a:r>
              <a:rPr lang="nl-NL" dirty="0" err="1"/>
              <a:t>administratives</a:t>
            </a:r>
            <a:r>
              <a:rPr lang="nl-NL" dirty="0"/>
              <a:t> </a:t>
            </a:r>
            <a:r>
              <a:rPr lang="nl-NL" dirty="0" err="1"/>
              <a:t>minimales</a:t>
            </a:r>
            <a:r>
              <a:rPr lang="nl-NL" dirty="0"/>
              <a:t> </a:t>
            </a:r>
          </a:p>
          <a:p>
            <a:r>
              <a:rPr lang="nl-NL" dirty="0" err="1"/>
              <a:t>maximaliser</a:t>
            </a:r>
            <a:r>
              <a:rPr lang="nl-NL" dirty="0"/>
              <a:t> </a:t>
            </a:r>
            <a:r>
              <a:rPr lang="nl-NL" dirty="0" err="1"/>
              <a:t>l’efficacité</a:t>
            </a:r>
            <a:r>
              <a:rPr lang="nl-NL" dirty="0"/>
              <a:t> des </a:t>
            </a:r>
            <a:r>
              <a:rPr lang="nl-NL" dirty="0" err="1"/>
              <a:t>politiques</a:t>
            </a:r>
            <a:r>
              <a:rPr lang="nl-NL" dirty="0"/>
              <a:t> </a:t>
            </a:r>
            <a:r>
              <a:rPr lang="nl-NL" dirty="0" err="1"/>
              <a:t>sociales</a:t>
            </a:r>
            <a:endParaRPr lang="nl-NL" dirty="0"/>
          </a:p>
          <a:p>
            <a:r>
              <a:rPr lang="nl-NL" dirty="0" err="1"/>
              <a:t>un</a:t>
            </a:r>
            <a:r>
              <a:rPr lang="nl-NL" dirty="0"/>
              <a:t> </a:t>
            </a:r>
            <a:r>
              <a:rPr lang="nl-NL" dirty="0" err="1"/>
              <a:t>contrôle</a:t>
            </a:r>
            <a:r>
              <a:rPr lang="nl-NL" dirty="0"/>
              <a:t> des </a:t>
            </a:r>
            <a:r>
              <a:rPr lang="nl-NL" dirty="0" err="1"/>
              <a:t>coûts</a:t>
            </a:r>
            <a:r>
              <a:rPr lang="nl-NL" dirty="0"/>
              <a:t> pour </a:t>
            </a:r>
            <a:r>
              <a:rPr lang="nl-NL" dirty="0" err="1"/>
              <a:t>toutes</a:t>
            </a:r>
            <a:r>
              <a:rPr lang="nl-NL" dirty="0"/>
              <a:t> les </a:t>
            </a:r>
            <a:r>
              <a:rPr lang="nl-NL" dirty="0" err="1"/>
              <a:t>parties</a:t>
            </a:r>
            <a:r>
              <a:rPr lang="nl-NL" dirty="0"/>
              <a:t> </a:t>
            </a:r>
            <a:r>
              <a:rPr lang="nl-NL" dirty="0" err="1"/>
              <a:t>concernées</a:t>
            </a:r>
            <a:endParaRPr lang="nl-NL" dirty="0"/>
          </a:p>
          <a:p>
            <a:r>
              <a:rPr lang="fr-FR" dirty="0"/>
              <a:t>optimaliser l’efficience du fonctionnement des autorités publiques et des instances privées chargées de missions d'intérêt public</a:t>
            </a:r>
          </a:p>
          <a:p>
            <a:r>
              <a:rPr lang="nl-NL" dirty="0" err="1"/>
              <a:t>une</a:t>
            </a:r>
            <a:r>
              <a:rPr lang="nl-NL" dirty="0"/>
              <a:t> </a:t>
            </a:r>
            <a:r>
              <a:rPr lang="nl-NL" dirty="0" err="1"/>
              <a:t>utilisation</a:t>
            </a:r>
            <a:r>
              <a:rPr lang="nl-NL" dirty="0"/>
              <a:t> </a:t>
            </a:r>
            <a:r>
              <a:rPr lang="nl-NL" dirty="0" err="1"/>
              <a:t>pro-active</a:t>
            </a:r>
            <a:r>
              <a:rPr lang="nl-NL" dirty="0"/>
              <a:t> de </a:t>
            </a:r>
            <a:r>
              <a:rPr lang="nl-NL" dirty="0" err="1"/>
              <a:t>l’information</a:t>
            </a:r>
            <a:r>
              <a:rPr lang="nl-NL" dirty="0"/>
              <a:t> pour</a:t>
            </a:r>
          </a:p>
          <a:p>
            <a:pPr lvl="1"/>
            <a:r>
              <a:rPr lang="nl-NL" dirty="0" err="1"/>
              <a:t>l’octroi</a:t>
            </a:r>
            <a:r>
              <a:rPr lang="nl-NL" dirty="0"/>
              <a:t> </a:t>
            </a:r>
            <a:r>
              <a:rPr lang="nl-NL" dirty="0" err="1"/>
              <a:t>automatique</a:t>
            </a:r>
            <a:r>
              <a:rPr lang="nl-NL" dirty="0"/>
              <a:t> de </a:t>
            </a:r>
            <a:r>
              <a:rPr lang="nl-NL" dirty="0" err="1"/>
              <a:t>droits</a:t>
            </a:r>
            <a:r>
              <a:rPr lang="nl-NL" dirty="0"/>
              <a:t> </a:t>
            </a:r>
          </a:p>
          <a:p>
            <a:pPr lvl="1"/>
            <a:r>
              <a:rPr lang="nl-NL" dirty="0"/>
              <a:t>la pré-</a:t>
            </a:r>
            <a:r>
              <a:rPr lang="nl-NL" dirty="0" err="1"/>
              <a:t>introduction</a:t>
            </a:r>
            <a:r>
              <a:rPr lang="nl-NL" dirty="0"/>
              <a:t> de </a:t>
            </a:r>
            <a:r>
              <a:rPr lang="nl-NL" dirty="0" err="1"/>
              <a:t>données</a:t>
            </a:r>
            <a:r>
              <a:rPr lang="nl-NL" dirty="0"/>
              <a:t> </a:t>
            </a:r>
            <a:r>
              <a:rPr lang="nl-NL" dirty="0" err="1"/>
              <a:t>lors</a:t>
            </a:r>
            <a:r>
              <a:rPr lang="nl-NL" dirty="0"/>
              <a:t> de la collecte </a:t>
            </a:r>
            <a:r>
              <a:rPr lang="nl-NL" dirty="0" err="1"/>
              <a:t>d’informations</a:t>
            </a:r>
            <a:endParaRPr lang="nl-NL" dirty="0"/>
          </a:p>
          <a:p>
            <a:pPr lvl="1"/>
            <a:r>
              <a:rPr lang="fr-FR" dirty="0"/>
              <a:t>la communication d’informations ciblées aux intéressés</a:t>
            </a:r>
            <a:endParaRPr lang="nl-NL" dirty="0"/>
          </a:p>
          <a:p>
            <a:r>
              <a:rPr lang="fr-FR" dirty="0"/>
              <a:t>un soutien approprié à la politique</a:t>
            </a:r>
          </a:p>
          <a:p>
            <a:r>
              <a:rPr lang="fr-FR" dirty="0"/>
              <a:t>promouvoir l’inclusion sociale</a:t>
            </a:r>
          </a:p>
          <a:p>
            <a:r>
              <a:rPr lang="fr-FR" dirty="0"/>
              <a:t>éviter et lutter contre la fraude</a:t>
            </a:r>
          </a:p>
          <a:p>
            <a:pPr marL="0" indent="0">
              <a:buNone/>
            </a:pPr>
            <a:endParaRPr lang="nl-NL" dirty="0"/>
          </a:p>
          <a:p>
            <a:endParaRPr lang="en-US" dirty="0"/>
          </a:p>
        </p:txBody>
      </p:sp>
      <p:sp>
        <p:nvSpPr>
          <p:cNvPr id="4" name="Espace réservé du numéro de diapositive 3">
            <a:extLst>
              <a:ext uri="{FF2B5EF4-FFF2-40B4-BE49-F238E27FC236}">
                <a16:creationId xmlns:a16="http://schemas.microsoft.com/office/drawing/2014/main" id="{3716D5A3-5668-4C30-BC1E-EE10B24D8CD8}"/>
              </a:ext>
            </a:extLst>
          </p:cNvPr>
          <p:cNvSpPr>
            <a:spLocks noGrp="1"/>
          </p:cNvSpPr>
          <p:nvPr>
            <p:ph type="sldNum" sz="quarter" idx="12"/>
          </p:nvPr>
        </p:nvSpPr>
        <p:spPr/>
        <p:txBody>
          <a:bodyPr/>
          <a:lstStyle/>
          <a:p>
            <a:fld id="{4ABFC991-18F6-485A-BE0B-9061B9D5CD41}" type="slidenum">
              <a:rPr lang="en-US" smtClean="0"/>
              <a:pPr/>
              <a:t>8</a:t>
            </a:fld>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20F5-81F5-690F-678A-B24559A3F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84646-EE1B-029A-071C-E871E21C41EF}"/>
              </a:ext>
            </a:extLst>
          </p:cNvPr>
          <p:cNvSpPr>
            <a:spLocks noGrp="1"/>
          </p:cNvSpPr>
          <p:nvPr>
            <p:ph type="title"/>
          </p:nvPr>
        </p:nvSpPr>
        <p:spPr>
          <a:noFill/>
        </p:spPr>
        <p:txBody>
          <a:bodyPr>
            <a:normAutofit/>
          </a:bodyPr>
          <a:lstStyle/>
          <a:p>
            <a:r>
              <a:rPr lang="fr-FR" altLang="en-US" dirty="0"/>
              <a:t>Statuts sociaux harmonisés (SSH) </a:t>
            </a:r>
            <a:r>
              <a:rPr lang="en-BE" altLang="en-US" dirty="0"/>
              <a:t>-</a:t>
            </a:r>
            <a:r>
              <a:rPr lang="fr-FR" altLang="en-US" dirty="0"/>
              <a:t> </a:t>
            </a:r>
            <a:r>
              <a:rPr lang="en-BE" altLang="en-US" dirty="0" err="1"/>
              <a:t>détail</a:t>
            </a:r>
            <a:r>
              <a:rPr lang="en-BE" altLang="en-US" dirty="0"/>
              <a:t> </a:t>
            </a:r>
            <a:r>
              <a:rPr lang="fr-FR" altLang="en-US" dirty="0"/>
              <a:t>approche </a:t>
            </a:r>
            <a:r>
              <a:rPr lang="fr-BE" altLang="en-US" dirty="0"/>
              <a:t>3</a:t>
            </a:r>
            <a:endParaRPr lang="fr-BE" dirty="0"/>
          </a:p>
        </p:txBody>
      </p:sp>
      <p:sp>
        <p:nvSpPr>
          <p:cNvPr id="3" name="Content Placeholder 2">
            <a:extLst>
              <a:ext uri="{FF2B5EF4-FFF2-40B4-BE49-F238E27FC236}">
                <a16:creationId xmlns:a16="http://schemas.microsoft.com/office/drawing/2014/main" id="{12507A9D-9094-5459-1E42-00F27AA7ED07}"/>
              </a:ext>
            </a:extLst>
          </p:cNvPr>
          <p:cNvSpPr>
            <a:spLocks noGrp="1"/>
          </p:cNvSpPr>
          <p:nvPr>
            <p:ph idx="1"/>
          </p:nvPr>
        </p:nvSpPr>
        <p:spPr/>
        <p:txBody>
          <a:bodyPr>
            <a:normAutofit lnSpcReduction="10000"/>
          </a:bodyPr>
          <a:lstStyle/>
          <a:p>
            <a:r>
              <a:rPr lang="fr-BE" b="1" dirty="0">
                <a:solidFill>
                  <a:schemeClr val="bg1">
                    <a:lumMod val="65000"/>
                  </a:schemeClr>
                </a:solidFill>
              </a:rPr>
              <a:t>depuis février 2019 </a:t>
            </a:r>
            <a:r>
              <a:rPr lang="fr-BE" b="1" dirty="0" err="1">
                <a:solidFill>
                  <a:schemeClr val="bg1">
                    <a:lumMod val="65000"/>
                  </a:schemeClr>
                </a:solidFill>
              </a:rPr>
              <a:t>MyBEnefits.fgov</a:t>
            </a:r>
            <a:r>
              <a:rPr lang="fr-BE" b="1" dirty="0">
                <a:solidFill>
                  <a:schemeClr val="bg1">
                    <a:lumMod val="65000"/>
                  </a:schemeClr>
                </a:solidFill>
              </a:rPr>
              <a:t> </a:t>
            </a:r>
          </a:p>
          <a:p>
            <a:pPr lvl="1"/>
            <a:r>
              <a:rPr lang="fr-BE" dirty="0">
                <a:solidFill>
                  <a:schemeClr val="bg1">
                    <a:lumMod val="65000"/>
                  </a:schemeClr>
                </a:solidFill>
              </a:rPr>
              <a:t>outil supplémentaire via une appli mobile &amp; application web</a:t>
            </a:r>
          </a:p>
          <a:p>
            <a:pPr lvl="1"/>
            <a:r>
              <a:rPr lang="fr-BE" dirty="0">
                <a:solidFill>
                  <a:schemeClr val="bg1">
                    <a:lumMod val="65000"/>
                  </a:schemeClr>
                </a:solidFill>
              </a:rPr>
              <a:t>permettant au citoyen de consulter lui-même ses statuts sociaux à la date du jour et de les prouver pour faire valoir ses droits auprès de différentes instances d’octroi</a:t>
            </a:r>
          </a:p>
          <a:p>
            <a:pPr lvl="1"/>
            <a:r>
              <a:rPr lang="fr-BE" dirty="0">
                <a:solidFill>
                  <a:schemeClr val="bg1">
                    <a:lumMod val="65000"/>
                  </a:schemeClr>
                </a:solidFill>
              </a:rPr>
              <a:t>permettant au professionnel, principalement les instances d’octroi qui ne sont pas des partenaires classiques de la BCSS, de vérifier les données </a:t>
            </a:r>
          </a:p>
          <a:p>
            <a:pPr lvl="2"/>
            <a:r>
              <a:rPr lang="fr-BE" sz="1800" dirty="0">
                <a:solidFill>
                  <a:schemeClr val="bg1">
                    <a:lumMod val="65000"/>
                  </a:schemeClr>
                </a:solidFill>
              </a:rPr>
              <a:t>acteurs qui ne travaillent typiquement pas avec la BCSS (p.ex. centre sportif, garderie, musée, centre de loisirs, parc d’attractions, ...)</a:t>
            </a:r>
          </a:p>
          <a:p>
            <a:pPr lvl="2"/>
            <a:r>
              <a:rPr lang="fr-BE" sz="1800" dirty="0">
                <a:solidFill>
                  <a:schemeClr val="bg1">
                    <a:lumMod val="65000"/>
                  </a:schemeClr>
                </a:solidFill>
              </a:rPr>
              <a:t>acteurs qui ne disposent pas (encore) d'un flux de données automatique (p.ex. </a:t>
            </a:r>
            <a:r>
              <a:rPr lang="en-BE" sz="1800" dirty="0">
                <a:solidFill>
                  <a:schemeClr val="bg1">
                    <a:lumMod val="65000"/>
                  </a:schemeClr>
                </a:solidFill>
              </a:rPr>
              <a:t>dans le cadre de l’</a:t>
            </a:r>
            <a:r>
              <a:rPr lang="fr-BE" sz="1800" dirty="0">
                <a:solidFill>
                  <a:schemeClr val="bg1">
                    <a:lumMod val="65000"/>
                  </a:schemeClr>
                </a:solidFill>
              </a:rPr>
              <a:t>aide juridique pro deo, réduction taxe communale, ...) </a:t>
            </a:r>
          </a:p>
          <a:p>
            <a:pPr lvl="1"/>
            <a:r>
              <a:rPr lang="fr-BE" dirty="0">
                <a:solidFill>
                  <a:schemeClr val="bg1">
                    <a:lumMod val="65000"/>
                  </a:schemeClr>
                </a:solidFill>
              </a:rPr>
              <a:t>permettant au citoyen et au professionnel de consulter/communiquer des avantages dans le secteur de la culture, des loisirs et du sport</a:t>
            </a:r>
          </a:p>
          <a:p>
            <a:r>
              <a:rPr lang="fr-FR" b="1" dirty="0"/>
              <a:t>depuis novembre 2024 MyGov.be</a:t>
            </a:r>
          </a:p>
          <a:p>
            <a:pPr lvl="1"/>
            <a:r>
              <a:rPr lang="fr-BE" dirty="0"/>
              <a:t>le portefeuille digital offre la possibilité pour le citoyen de consulter ses propres statuts sociaux et aussi ceux de ses enfants jusqu’à 12 ans</a:t>
            </a:r>
            <a:endParaRPr lang="fr-FR" dirty="0"/>
          </a:p>
          <a:p>
            <a:pPr marL="0" indent="0">
              <a:buNone/>
            </a:pPr>
            <a:endParaRPr lang="fr-BE" dirty="0"/>
          </a:p>
        </p:txBody>
      </p:sp>
      <p:sp>
        <p:nvSpPr>
          <p:cNvPr id="4" name="Espace réservé du numéro de diapositive 3">
            <a:extLst>
              <a:ext uri="{FF2B5EF4-FFF2-40B4-BE49-F238E27FC236}">
                <a16:creationId xmlns:a16="http://schemas.microsoft.com/office/drawing/2014/main" id="{E443ED17-A638-D93F-5E2F-185738684EBC}"/>
              </a:ext>
            </a:extLst>
          </p:cNvPr>
          <p:cNvSpPr>
            <a:spLocks noGrp="1"/>
          </p:cNvSpPr>
          <p:nvPr>
            <p:ph type="sldNum" sz="quarter" idx="12"/>
          </p:nvPr>
        </p:nvSpPr>
        <p:spPr/>
        <p:txBody>
          <a:bodyPr/>
          <a:lstStyle/>
          <a:p>
            <a:fld id="{4ABFC991-18F6-485A-BE0B-9061B9D5CD41}" type="slidenum">
              <a:rPr lang="en-US" smtClean="0"/>
              <a:pPr/>
              <a:t>80</a:t>
            </a:fld>
            <a:endParaRPr lang="en-US" dirty="0"/>
          </a:p>
        </p:txBody>
      </p:sp>
    </p:spTree>
    <p:extLst>
      <p:ext uri="{BB962C8B-B14F-4D97-AF65-F5344CB8AC3E}">
        <p14:creationId xmlns:p14="http://schemas.microsoft.com/office/powerpoint/2010/main" val="3521141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68700-CA3F-44D7-511A-2A281BEFA16E}"/>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0922AA9B-2C0D-D1A7-FA6D-14386A37411A}"/>
              </a:ext>
            </a:extLst>
          </p:cNvPr>
          <p:cNvSpPr>
            <a:spLocks noGrp="1"/>
          </p:cNvSpPr>
          <p:nvPr>
            <p:ph type="title"/>
          </p:nvPr>
        </p:nvSpPr>
        <p:spPr/>
        <p:txBody>
          <a:bodyPr/>
          <a:lstStyle/>
          <a:p>
            <a:r>
              <a:rPr lang="nl-BE" dirty="0"/>
              <a:t>Application MyBEnefits </a:t>
            </a:r>
            <a:r>
              <a:rPr lang="en-BE" dirty="0"/>
              <a:t>&gt; </a:t>
            </a:r>
            <a:r>
              <a:rPr lang="nl-BE" dirty="0"/>
              <a:t>MyGov.be </a:t>
            </a:r>
          </a:p>
        </p:txBody>
      </p:sp>
      <p:sp>
        <p:nvSpPr>
          <p:cNvPr id="7" name="Espace réservé du contenu 6">
            <a:extLst>
              <a:ext uri="{FF2B5EF4-FFF2-40B4-BE49-F238E27FC236}">
                <a16:creationId xmlns:a16="http://schemas.microsoft.com/office/drawing/2014/main" id="{0865C962-B8BE-40A4-CC03-E3C2B3341D45}"/>
              </a:ext>
            </a:extLst>
          </p:cNvPr>
          <p:cNvSpPr>
            <a:spLocks noGrp="1"/>
          </p:cNvSpPr>
          <p:nvPr>
            <p:ph idx="1"/>
          </p:nvPr>
        </p:nvSpPr>
        <p:spPr/>
        <p:txBody>
          <a:bodyPr/>
          <a:lstStyle/>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MyBEnefits</a:t>
            </a:r>
          </a:p>
          <a:p>
            <a:pPr marL="561975" lvl="1" indent="-342900">
              <a:buFont typeface="Montserrat" panose="00000500000000000000" pitchFamily="2" charset="0"/>
              <a:buChar char="-"/>
            </a:pPr>
            <a:r>
              <a:rPr lang="fr-FR" sz="2000" dirty="0">
                <a:solidFill>
                  <a:srgbClr val="384653"/>
                </a:solidFill>
              </a:rPr>
              <a:t>plus de </a:t>
            </a:r>
            <a:r>
              <a:rPr lang="fr-FR" sz="2000" b="1" dirty="0">
                <a:solidFill>
                  <a:srgbClr val="384653"/>
                </a:solidFill>
              </a:rPr>
              <a:t>40.000</a:t>
            </a:r>
            <a:r>
              <a:rPr lang="fr-FR" sz="2000" dirty="0">
                <a:solidFill>
                  <a:srgbClr val="384653"/>
                </a:solidFill>
              </a:rPr>
              <a:t> demandes d’attestation de statuts sociaux</a:t>
            </a:r>
          </a:p>
          <a:p>
            <a:pPr marL="561975" lvl="1" indent="-342900">
              <a:buFont typeface="Montserrat" panose="00000500000000000000" pitchFamily="2" charset="0"/>
              <a:buChar char="-"/>
            </a:pPr>
            <a:r>
              <a:rPr lang="fr-FR" sz="2000" b="1" dirty="0">
                <a:solidFill>
                  <a:srgbClr val="384653"/>
                </a:solidFill>
              </a:rPr>
              <a:t>120.000</a:t>
            </a:r>
            <a:r>
              <a:rPr lang="fr-FR" sz="2000" dirty="0">
                <a:solidFill>
                  <a:srgbClr val="384653"/>
                </a:solidFill>
              </a:rPr>
              <a:t> consultations d’avantages dans le secteur de la culture et des loisirs</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MyGov.be</a:t>
            </a:r>
          </a:p>
          <a:p>
            <a:pPr marL="561975" lvl="1" indent="-342900">
              <a:buFont typeface="Montserrat" panose="00000500000000000000" pitchFamily="2" charset="0"/>
              <a:buChar char="-"/>
            </a:pPr>
            <a:r>
              <a:rPr lang="fr-FR" sz="2000" dirty="0">
                <a:solidFill>
                  <a:srgbClr val="384653"/>
                </a:solidFill>
              </a:rPr>
              <a:t>plus de </a:t>
            </a:r>
            <a:r>
              <a:rPr lang="fr-FR" sz="2000" b="1" dirty="0">
                <a:solidFill>
                  <a:srgbClr val="384653"/>
                </a:solidFill>
              </a:rPr>
              <a:t>90.000</a:t>
            </a:r>
            <a:r>
              <a:rPr lang="fr-FR" sz="2000" dirty="0">
                <a:solidFill>
                  <a:srgbClr val="384653"/>
                </a:solidFill>
              </a:rPr>
              <a:t> demandes d’attestation de statuts sociaux</a:t>
            </a:r>
          </a:p>
        </p:txBody>
      </p:sp>
      <p:sp>
        <p:nvSpPr>
          <p:cNvPr id="2" name="Espace réservé du numéro de diapositive 1">
            <a:extLst>
              <a:ext uri="{FF2B5EF4-FFF2-40B4-BE49-F238E27FC236}">
                <a16:creationId xmlns:a16="http://schemas.microsoft.com/office/drawing/2014/main" id="{757B1644-D518-B2A5-7029-37E775408FAE}"/>
              </a:ext>
            </a:extLst>
          </p:cNvPr>
          <p:cNvSpPr>
            <a:spLocks noGrp="1"/>
          </p:cNvSpPr>
          <p:nvPr>
            <p:ph type="sldNum" sz="quarter" idx="12"/>
          </p:nvPr>
        </p:nvSpPr>
        <p:spPr/>
        <p:txBody>
          <a:bodyPr/>
          <a:lstStyle/>
          <a:p>
            <a:fld id="{4ABFC991-18F6-485A-BE0B-9061B9D5CD41}" type="slidenum">
              <a:rPr lang="en-US" smtClean="0"/>
              <a:pPr/>
              <a:t>81</a:t>
            </a:fld>
            <a:endParaRPr lang="en-US" dirty="0"/>
          </a:p>
        </p:txBody>
      </p:sp>
    </p:spTree>
    <p:extLst>
      <p:ext uri="{BB962C8B-B14F-4D97-AF65-F5344CB8AC3E}">
        <p14:creationId xmlns:p14="http://schemas.microsoft.com/office/powerpoint/2010/main" val="41692734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5BC3-17C1-1E4F-9062-BD05D96FA96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F32C534-1FEE-6DD0-EEA9-08D9500D6714}"/>
              </a:ext>
            </a:extLst>
          </p:cNvPr>
          <p:cNvSpPr>
            <a:spLocks noGrp="1"/>
          </p:cNvSpPr>
          <p:nvPr>
            <p:ph type="sldNum" sz="quarter" idx="12"/>
          </p:nvPr>
        </p:nvSpPr>
        <p:spPr/>
        <p:txBody>
          <a:bodyPr/>
          <a:lstStyle/>
          <a:p>
            <a:fld id="{4ABFC991-18F6-485A-BE0B-9061B9D5CD41}" type="slidenum">
              <a:rPr lang="en-US" smtClean="0"/>
              <a:pPr/>
              <a:t>82</a:t>
            </a:fld>
            <a:endParaRPr lang="en-US" dirty="0"/>
          </a:p>
        </p:txBody>
      </p:sp>
      <p:graphicFrame>
        <p:nvGraphicFramePr>
          <p:cNvPr id="6" name="Graphique 5">
            <a:extLst>
              <a:ext uri="{FF2B5EF4-FFF2-40B4-BE49-F238E27FC236}">
                <a16:creationId xmlns:a16="http://schemas.microsoft.com/office/drawing/2014/main" id="{61EBBB34-7B8D-396B-3391-935356F758C1}"/>
              </a:ext>
            </a:extLst>
          </p:cNvPr>
          <p:cNvGraphicFramePr>
            <a:graphicFrameLocks/>
          </p:cNvGraphicFramePr>
          <p:nvPr/>
        </p:nvGraphicFramePr>
        <p:xfrm>
          <a:off x="1243118" y="526624"/>
          <a:ext cx="9628082" cy="6090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7047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B13F-D478-86B6-BA94-B7573C7185BE}"/>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66D84368-1075-F7D8-FD8B-44CF1071A478}"/>
              </a:ext>
            </a:extLst>
          </p:cNvPr>
          <p:cNvSpPr>
            <a:spLocks noGrp="1"/>
          </p:cNvSpPr>
          <p:nvPr>
            <p:ph type="title"/>
          </p:nvPr>
        </p:nvSpPr>
        <p:spPr/>
        <p:txBody>
          <a:bodyPr/>
          <a:lstStyle/>
          <a:p>
            <a:r>
              <a:rPr lang="nl-BE" dirty="0"/>
              <a:t>Application MyBEnefits </a:t>
            </a:r>
            <a:r>
              <a:rPr lang="en-BE" dirty="0"/>
              <a:t>&gt; </a:t>
            </a:r>
            <a:r>
              <a:rPr lang="nl-BE" dirty="0"/>
              <a:t>MyGov.be </a:t>
            </a:r>
          </a:p>
        </p:txBody>
      </p:sp>
      <p:sp>
        <p:nvSpPr>
          <p:cNvPr id="7" name="Espace réservé du contenu 6">
            <a:extLst>
              <a:ext uri="{FF2B5EF4-FFF2-40B4-BE49-F238E27FC236}">
                <a16:creationId xmlns:a16="http://schemas.microsoft.com/office/drawing/2014/main" id="{E68C4F95-76AE-5DBE-7273-3BFDB7D49D38}"/>
              </a:ext>
            </a:extLst>
          </p:cNvPr>
          <p:cNvSpPr>
            <a:spLocks noGrp="1"/>
          </p:cNvSpPr>
          <p:nvPr>
            <p:ph idx="1"/>
          </p:nvPr>
        </p:nvSpPr>
        <p:spPr/>
        <p:txBody>
          <a:bodyPr/>
          <a:lstStyle/>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suppression de l’application mobile MyBEnefits (remplacée par MyGov.be)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repositionnement du site web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MyBenefits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(migration d’une partie des fonctionnalités vers MyData.belgium.be)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information du public cible</a:t>
            </a:r>
          </a:p>
        </p:txBody>
      </p:sp>
      <p:sp>
        <p:nvSpPr>
          <p:cNvPr id="2" name="Espace réservé du numéro de diapositive 1">
            <a:extLst>
              <a:ext uri="{FF2B5EF4-FFF2-40B4-BE49-F238E27FC236}">
                <a16:creationId xmlns:a16="http://schemas.microsoft.com/office/drawing/2014/main" id="{33AEC616-5D03-673F-5445-A8965968C030}"/>
              </a:ext>
            </a:extLst>
          </p:cNvPr>
          <p:cNvSpPr>
            <a:spLocks noGrp="1"/>
          </p:cNvSpPr>
          <p:nvPr>
            <p:ph type="sldNum" sz="quarter" idx="12"/>
          </p:nvPr>
        </p:nvSpPr>
        <p:spPr/>
        <p:txBody>
          <a:bodyPr/>
          <a:lstStyle/>
          <a:p>
            <a:fld id="{4ABFC991-18F6-485A-BE0B-9061B9D5CD41}" type="slidenum">
              <a:rPr lang="en-US" smtClean="0"/>
              <a:pPr/>
              <a:t>83</a:t>
            </a:fld>
            <a:endParaRPr lang="en-US" dirty="0"/>
          </a:p>
        </p:txBody>
      </p:sp>
    </p:spTree>
    <p:extLst>
      <p:ext uri="{BB962C8B-B14F-4D97-AF65-F5344CB8AC3E}">
        <p14:creationId xmlns:p14="http://schemas.microsoft.com/office/powerpoint/2010/main" val="1928461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39BDE-FB83-F0A2-C10A-4ACAEF4121D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BDBA02-2044-070B-5496-56CB71CB021C}"/>
              </a:ext>
            </a:extLst>
          </p:cNvPr>
          <p:cNvSpPr>
            <a:spLocks noGrp="1"/>
          </p:cNvSpPr>
          <p:nvPr>
            <p:ph type="sldNum" sz="quarter" idx="12"/>
          </p:nvPr>
        </p:nvSpPr>
        <p:spPr/>
        <p:txBody>
          <a:bodyPr/>
          <a:lstStyle/>
          <a:p>
            <a:fld id="{4ABFC991-18F6-485A-BE0B-9061B9D5CD41}" type="slidenum">
              <a:rPr lang="en-US" smtClean="0"/>
              <a:pPr/>
              <a:t>84</a:t>
            </a:fld>
            <a:endParaRPr lang="en-US" dirty="0"/>
          </a:p>
        </p:txBody>
      </p:sp>
      <p:sp>
        <p:nvSpPr>
          <p:cNvPr id="3" name="Espace réservé du contenu 2">
            <a:extLst>
              <a:ext uri="{FF2B5EF4-FFF2-40B4-BE49-F238E27FC236}">
                <a16:creationId xmlns:a16="http://schemas.microsoft.com/office/drawing/2014/main" id="{1996E8E8-11F1-0233-17F2-E03F0192D2C5}"/>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outil administratif universel, accessible, simple, sécurisé et respectueux de la vie privée </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authentification de l'identité (numérique) sur base de la source authentique Registre national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possibilité de charger et d'enregistrer des justificatifs numériques pour une vérification hors ligne</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fonctionnalités</a:t>
            </a:r>
            <a:endParaRPr kumimoji="0" lang="en-B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conserver des documents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officiels</a:t>
            </a: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accéder</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à My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eBox</a:t>
            </a: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ses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requêtes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via un guichet </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gérer</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ses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données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et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préférences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8E2E2AD5-DCDB-3288-89CE-313B41BB39C9}"/>
              </a:ext>
            </a:extLst>
          </p:cNvPr>
          <p:cNvSpPr>
            <a:spLocks noGrp="1"/>
          </p:cNvSpPr>
          <p:nvPr>
            <p:ph type="title"/>
          </p:nvPr>
        </p:nvSpPr>
        <p:spPr/>
        <p:txBody>
          <a:bodyPr/>
          <a:lstStyle/>
          <a:p>
            <a:r>
              <a:rPr lang="fr-FR" dirty="0"/>
              <a:t>MyGOV.be – portefeuille d’identité digital belge</a:t>
            </a:r>
            <a:endParaRPr lang="nl-BE" dirty="0"/>
          </a:p>
        </p:txBody>
      </p:sp>
      <p:pic>
        <p:nvPicPr>
          <p:cNvPr id="5" name="Afbeelding 8">
            <a:extLst>
              <a:ext uri="{FF2B5EF4-FFF2-40B4-BE49-F238E27FC236}">
                <a16:creationId xmlns:a16="http://schemas.microsoft.com/office/drawing/2014/main" id="{B2BF77A7-27AB-CFE2-3118-D3C5926820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7255" y="1145972"/>
            <a:ext cx="2324745" cy="5030991"/>
          </a:xfrm>
          <a:prstGeom prst="rect">
            <a:avLst/>
          </a:prstGeom>
        </p:spPr>
      </p:pic>
      <p:pic>
        <p:nvPicPr>
          <p:cNvPr id="6" name="Afbeelding 10">
            <a:extLst>
              <a:ext uri="{FF2B5EF4-FFF2-40B4-BE49-F238E27FC236}">
                <a16:creationId xmlns:a16="http://schemas.microsoft.com/office/drawing/2014/main" id="{A4CDF1C0-6EB1-2FE4-B852-28162E554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550" y="1298420"/>
            <a:ext cx="2324745" cy="5030991"/>
          </a:xfrm>
          <a:prstGeom prst="rect">
            <a:avLst/>
          </a:prstGeom>
        </p:spPr>
      </p:pic>
      <p:pic>
        <p:nvPicPr>
          <p:cNvPr id="7" name="Afbeelding 12">
            <a:extLst>
              <a:ext uri="{FF2B5EF4-FFF2-40B4-BE49-F238E27FC236}">
                <a16:creationId xmlns:a16="http://schemas.microsoft.com/office/drawing/2014/main" id="{F2A44370-8F0F-46F4-58A4-D20C13851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430" y="1461884"/>
            <a:ext cx="2324745" cy="5030991"/>
          </a:xfrm>
          <a:prstGeom prst="rect">
            <a:avLst/>
          </a:prstGeom>
        </p:spPr>
      </p:pic>
      <p:pic>
        <p:nvPicPr>
          <p:cNvPr id="8" name="Afbeelding 14">
            <a:extLst>
              <a:ext uri="{FF2B5EF4-FFF2-40B4-BE49-F238E27FC236}">
                <a16:creationId xmlns:a16="http://schemas.microsoft.com/office/drawing/2014/main" id="{C31EEEE8-C119-40E7-BA22-CA3A27138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5979" y="1625349"/>
            <a:ext cx="2324745" cy="5030990"/>
          </a:xfrm>
          <a:prstGeom prst="rect">
            <a:avLst/>
          </a:prstGeom>
        </p:spPr>
      </p:pic>
    </p:spTree>
    <p:extLst>
      <p:ext uri="{BB962C8B-B14F-4D97-AF65-F5344CB8AC3E}">
        <p14:creationId xmlns:p14="http://schemas.microsoft.com/office/powerpoint/2010/main" val="6840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B52F-B573-C40E-0EB5-3BD18A3D800E}"/>
            </a:ext>
          </a:extLst>
        </p:cNvPr>
        <p:cNvGrpSpPr/>
        <p:nvPr/>
      </p:nvGrpSpPr>
      <p:grpSpPr>
        <a:xfrm>
          <a:off x="0" y="0"/>
          <a:ext cx="0" cy="0"/>
          <a:chOff x="0" y="0"/>
          <a:chExt cx="0" cy="0"/>
        </a:xfrm>
      </p:grpSpPr>
      <p:pic>
        <p:nvPicPr>
          <p:cNvPr id="18" name="Afbeelding 12">
            <a:extLst>
              <a:ext uri="{FF2B5EF4-FFF2-40B4-BE49-F238E27FC236}">
                <a16:creationId xmlns:a16="http://schemas.microsoft.com/office/drawing/2014/main" id="{B0EFBF72-BAC3-6DE7-B913-C447B887A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50" y="556212"/>
            <a:ext cx="2272950" cy="4918897"/>
          </a:xfrm>
          <a:prstGeom prst="rect">
            <a:avLst/>
          </a:prstGeom>
        </p:spPr>
      </p:pic>
      <p:sp>
        <p:nvSpPr>
          <p:cNvPr id="2" name="Espace réservé du numéro de diapositive 1">
            <a:extLst>
              <a:ext uri="{FF2B5EF4-FFF2-40B4-BE49-F238E27FC236}">
                <a16:creationId xmlns:a16="http://schemas.microsoft.com/office/drawing/2014/main" id="{EDC1B696-8F44-AE52-37B1-54066BF593B1}"/>
              </a:ext>
            </a:extLst>
          </p:cNvPr>
          <p:cNvSpPr>
            <a:spLocks noGrp="1"/>
          </p:cNvSpPr>
          <p:nvPr>
            <p:ph type="sldNum" sz="quarter" idx="12"/>
          </p:nvPr>
        </p:nvSpPr>
        <p:spPr/>
        <p:txBody>
          <a:bodyPr/>
          <a:lstStyle/>
          <a:p>
            <a:fld id="{4ABFC991-18F6-485A-BE0B-9061B9D5CD41}" type="slidenum">
              <a:rPr lang="en-US" smtClean="0"/>
              <a:pPr/>
              <a:t>85</a:t>
            </a:fld>
            <a:endParaRPr lang="en-US" dirty="0"/>
          </a:p>
        </p:txBody>
      </p:sp>
      <p:sp>
        <p:nvSpPr>
          <p:cNvPr id="3" name="Espace réservé du contenu 2">
            <a:extLst>
              <a:ext uri="{FF2B5EF4-FFF2-40B4-BE49-F238E27FC236}">
                <a16:creationId xmlns:a16="http://schemas.microsoft.com/office/drawing/2014/main" id="{40CD4803-A68F-AB8B-3394-0EB6CD4328A0}"/>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application MyGov.be pour les citoyens dans laquelle ils trouvent dans la partie Documents</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carte d'identité</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permis de conduire </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certificat(s) d'immatriculation</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extrait de l'acte de naissance et mariage</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carte isi+</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statuts sociaux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MyBenefits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D31BC789-2E98-9210-30E2-14AD51F91EEA}"/>
              </a:ext>
            </a:extLst>
          </p:cNvPr>
          <p:cNvSpPr>
            <a:spLocks noGrp="1"/>
          </p:cNvSpPr>
          <p:nvPr>
            <p:ph type="title"/>
          </p:nvPr>
        </p:nvSpPr>
        <p:spPr/>
        <p:txBody>
          <a:bodyPr/>
          <a:lstStyle/>
          <a:p>
            <a:r>
              <a:rPr lang="fr-FR" dirty="0"/>
              <a:t>MyGOV.be – </a:t>
            </a:r>
            <a:r>
              <a:rPr lang="en-BE" dirty="0"/>
              <a:t>Documents</a:t>
            </a:r>
            <a:endParaRPr lang="nl-BE" dirty="0"/>
          </a:p>
        </p:txBody>
      </p:sp>
      <p:pic>
        <p:nvPicPr>
          <p:cNvPr id="17" name="Afbeelding 20">
            <a:extLst>
              <a:ext uri="{FF2B5EF4-FFF2-40B4-BE49-F238E27FC236}">
                <a16:creationId xmlns:a16="http://schemas.microsoft.com/office/drawing/2014/main" id="{BA17FA7A-0C35-E0E2-FB9C-8690F42E5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8912" y="969551"/>
            <a:ext cx="2272950" cy="4918897"/>
          </a:xfrm>
          <a:prstGeom prst="rect">
            <a:avLst/>
          </a:prstGeom>
        </p:spPr>
      </p:pic>
      <p:pic>
        <p:nvPicPr>
          <p:cNvPr id="19" name="Afbeelding 8">
            <a:extLst>
              <a:ext uri="{FF2B5EF4-FFF2-40B4-BE49-F238E27FC236}">
                <a16:creationId xmlns:a16="http://schemas.microsoft.com/office/drawing/2014/main" id="{D56567EF-D68D-C7A3-4056-11D1D1BED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374" y="1266257"/>
            <a:ext cx="2272950" cy="4918897"/>
          </a:xfrm>
          <a:prstGeom prst="rect">
            <a:avLst/>
          </a:prstGeom>
        </p:spPr>
      </p:pic>
      <p:pic>
        <p:nvPicPr>
          <p:cNvPr id="20" name="Afbeelding 18">
            <a:extLst>
              <a:ext uri="{FF2B5EF4-FFF2-40B4-BE49-F238E27FC236}">
                <a16:creationId xmlns:a16="http://schemas.microsoft.com/office/drawing/2014/main" id="{38F2B874-BD9A-C750-C9E4-900FA32DFF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5774" y="1562963"/>
            <a:ext cx="2272950" cy="4918897"/>
          </a:xfrm>
          <a:prstGeom prst="rect">
            <a:avLst/>
          </a:prstGeom>
        </p:spPr>
      </p:pic>
      <p:pic>
        <p:nvPicPr>
          <p:cNvPr id="21" name="Picture 6">
            <a:extLst>
              <a:ext uri="{FF2B5EF4-FFF2-40B4-BE49-F238E27FC236}">
                <a16:creationId xmlns:a16="http://schemas.microsoft.com/office/drawing/2014/main" id="{F539B76D-87DE-D0DD-7074-CBC8EAC142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3236" y="1859669"/>
            <a:ext cx="2272950" cy="4918897"/>
          </a:xfrm>
          <a:prstGeom prst="rect">
            <a:avLst/>
          </a:prstGeom>
        </p:spPr>
      </p:pic>
    </p:spTree>
    <p:extLst>
      <p:ext uri="{BB962C8B-B14F-4D97-AF65-F5344CB8AC3E}">
        <p14:creationId xmlns:p14="http://schemas.microsoft.com/office/powerpoint/2010/main" val="169033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Carte </a:t>
            </a:r>
            <a:r>
              <a:rPr lang="en-BE" dirty="0"/>
              <a:t>isi</a:t>
            </a:r>
            <a:r>
              <a:rPr lang="en-BE" baseline="30000" dirty="0"/>
              <a:t>+</a:t>
            </a:r>
            <a:endParaRPr lang="en-US" dirty="0"/>
          </a:p>
        </p:txBody>
      </p:sp>
      <p:sp>
        <p:nvSpPr>
          <p:cNvPr id="3" name="Content Placeholder 2"/>
          <p:cNvSpPr>
            <a:spLocks noGrp="1"/>
          </p:cNvSpPr>
          <p:nvPr>
            <p:ph idx="1"/>
          </p:nvPr>
        </p:nvSpPr>
        <p:spPr/>
        <p:txBody>
          <a:bodyPr>
            <a:normAutofit/>
          </a:bodyPr>
          <a:lstStyle/>
          <a:p>
            <a:r>
              <a:rPr lang="fr-FR" dirty="0"/>
              <a:t>système mis en place pour </a:t>
            </a:r>
          </a:p>
          <a:p>
            <a:pPr lvl="1"/>
            <a:r>
              <a:rPr lang="fr-FR" dirty="0"/>
              <a:t>la consultation en ligne sécurisée et en temps réel des données administratives gérées par les organismes assureurs via </a:t>
            </a:r>
            <a:r>
              <a:rPr lang="fr-FR" dirty="0" err="1"/>
              <a:t>MyCareNet</a:t>
            </a:r>
            <a:endParaRPr lang="fr-FR" dirty="0"/>
          </a:p>
          <a:p>
            <a:pPr lvl="1"/>
            <a:r>
              <a:rPr lang="fr-FR" dirty="0"/>
              <a:t>l’identification certaine via le NISS, disponible sur les titre</a:t>
            </a:r>
            <a:r>
              <a:rPr lang="en-BE" dirty="0"/>
              <a:t>s</a:t>
            </a:r>
            <a:r>
              <a:rPr lang="fr-FR" dirty="0"/>
              <a:t> d’identité électroniques  et sur la carte résiduaire isi+</a:t>
            </a:r>
          </a:p>
          <a:p>
            <a:r>
              <a:rPr lang="fr-FR" dirty="0"/>
              <a:t>la carte </a:t>
            </a:r>
            <a:r>
              <a:rPr lang="fr-FR" dirty="0" err="1"/>
              <a:t>isi</a:t>
            </a:r>
            <a:r>
              <a:rPr lang="fr-FR" dirty="0"/>
              <a:t>+ est distribuée </a:t>
            </a:r>
          </a:p>
          <a:p>
            <a:pPr lvl="1"/>
            <a:r>
              <a:rPr lang="fr-FR" dirty="0"/>
              <a:t>aux personnes qui ne peuvent pas disposer d’un titre d’identité électronique et qui disposent d’une couverture sociale pour se faire soigner en Belgique</a:t>
            </a:r>
          </a:p>
          <a:p>
            <a:pPr lvl="2"/>
            <a:r>
              <a:rPr lang="fr-FR" dirty="0"/>
              <a:t>les frontaliers qui habitent à l’étranger et travaillent en Belgique </a:t>
            </a:r>
          </a:p>
          <a:p>
            <a:pPr lvl="2"/>
            <a:r>
              <a:rPr lang="fr-FR" dirty="0"/>
              <a:t>les personnes pensionnées de nationalité étrangère qui sont parties à l’étranger après avoir travaillé en Belgique et cotisé au système belge de sécurité sociale</a:t>
            </a:r>
          </a:p>
          <a:p>
            <a:pPr lvl="1"/>
            <a:r>
              <a:rPr lang="fr-FR" dirty="0"/>
              <a:t>à tous les enfants &lt; 12 ans </a:t>
            </a:r>
          </a:p>
          <a:p>
            <a:r>
              <a:rPr lang="en-BE" dirty="0"/>
              <a:t>&gt; 3</a:t>
            </a:r>
            <a:r>
              <a:rPr lang="fr-FR" dirty="0"/>
              <a:t> millions de cartes isi+ ont été produites</a:t>
            </a:r>
            <a:r>
              <a:rPr lang="en-BE" dirty="0"/>
              <a:t> au total</a:t>
            </a:r>
            <a:r>
              <a:rPr lang="fr-FR" dirty="0"/>
              <a:t> (dont 152.595 en 2025)</a:t>
            </a:r>
          </a:p>
        </p:txBody>
      </p:sp>
      <p:sp>
        <p:nvSpPr>
          <p:cNvPr id="4" name="Espace réservé du numéro de diapositive 3">
            <a:extLst>
              <a:ext uri="{FF2B5EF4-FFF2-40B4-BE49-F238E27FC236}">
                <a16:creationId xmlns:a16="http://schemas.microsoft.com/office/drawing/2014/main" id="{C9B02039-5D76-13BA-7980-366583307D69}"/>
              </a:ext>
            </a:extLst>
          </p:cNvPr>
          <p:cNvSpPr>
            <a:spLocks noGrp="1"/>
          </p:cNvSpPr>
          <p:nvPr>
            <p:ph type="sldNum" sz="quarter" idx="12"/>
          </p:nvPr>
        </p:nvSpPr>
        <p:spPr/>
        <p:txBody>
          <a:bodyPr/>
          <a:lstStyle/>
          <a:p>
            <a:fld id="{4ABFC991-18F6-485A-BE0B-9061B9D5CD41}" type="slidenum">
              <a:rPr lang="en-US" smtClean="0"/>
              <a:pPr/>
              <a:t>86</a:t>
            </a:fld>
            <a:endParaRPr lang="en-US" dirty="0"/>
          </a:p>
        </p:txBody>
      </p:sp>
    </p:spTree>
    <p:extLst>
      <p:ext uri="{BB962C8B-B14F-4D97-AF65-F5344CB8AC3E}">
        <p14:creationId xmlns:p14="http://schemas.microsoft.com/office/powerpoint/2010/main" val="3653639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Carte isi</a:t>
            </a:r>
            <a:r>
              <a:rPr lang="en-BE" baseline="30000" dirty="0"/>
              <a:t>+</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236538" indent="-236538">
              <a:buFont typeface="Arial" panose="020B0604020202020204" pitchFamily="34" charset="0"/>
              <a:buChar char="•"/>
            </a:pP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1.557.788</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actives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(au 01/01/26) </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production du  service pour l’émission de cartes isi+ digitales par les OA</a:t>
            </a:r>
          </a:p>
          <a:p>
            <a:pPr marL="504825" lvl="1" indent="-285750">
              <a:buFont typeface="Montserrat" panose="00000500000000000000" pitchFamily="2" charset="0"/>
              <a:buChar char="-"/>
            </a:pP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81.816</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digitales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émises depuis juin (pour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13.304</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physiques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production en mai du service REST permettant aux OA la consultation  des cartes isi+ dans la DB des cartes et l’affichage d’une version digitale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toutes les cartes isi+ physiques actives restent valables et sont systématiquement disponibles en version digitale</a:t>
            </a:r>
            <a:endParaRPr lang="en-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le contrat pour la production des cartes physiques arrive à échéance en avril 2026</a:t>
            </a:r>
          </a:p>
          <a:p>
            <a:pPr marL="236538" indent="-236538"/>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plus aucune carte physique ne sera délivrée</a:t>
            </a:r>
          </a:p>
          <a:p>
            <a:pPr marL="236538" indent="-236538"/>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préparation de la fonctionnalité « partage de la carte isi+ »  (avec la famille, l’école, …)</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87</a:t>
            </a:fld>
            <a:endParaRPr lang="en-US" dirty="0"/>
          </a:p>
        </p:txBody>
      </p:sp>
    </p:spTree>
    <p:extLst>
      <p:ext uri="{BB962C8B-B14F-4D97-AF65-F5344CB8AC3E}">
        <p14:creationId xmlns:p14="http://schemas.microsoft.com/office/powerpoint/2010/main" val="2891876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1C1A3-E9B2-4C79-888C-D1003447109B}"/>
              </a:ext>
            </a:extLst>
          </p:cNvPr>
          <p:cNvSpPr>
            <a:spLocks noGrp="1"/>
          </p:cNvSpPr>
          <p:nvPr>
            <p:ph type="title"/>
          </p:nvPr>
        </p:nvSpPr>
        <p:spPr/>
        <p:txBody>
          <a:bodyPr/>
          <a:lstStyle/>
          <a:p>
            <a:r>
              <a:rPr lang="en-US" dirty="0"/>
              <a:t>C</a:t>
            </a:r>
            <a:r>
              <a:rPr lang="en-BE" dirty="0" err="1"/>
              <a:t>artes</a:t>
            </a:r>
            <a:r>
              <a:rPr lang="en-BE" dirty="0"/>
              <a:t> isi</a:t>
            </a:r>
            <a:r>
              <a:rPr lang="en-BE" baseline="30000" dirty="0"/>
              <a:t>+</a:t>
            </a:r>
            <a:r>
              <a:rPr lang="en-BE" dirty="0"/>
              <a:t> </a:t>
            </a:r>
            <a:r>
              <a:rPr lang="en-BE" dirty="0" err="1"/>
              <a:t>digitales</a:t>
            </a:r>
            <a:endParaRPr lang="nl-BE" dirty="0"/>
          </a:p>
        </p:txBody>
      </p:sp>
      <p:sp>
        <p:nvSpPr>
          <p:cNvPr id="3" name="Espace réservé du contenu 2">
            <a:extLst>
              <a:ext uri="{FF2B5EF4-FFF2-40B4-BE49-F238E27FC236}">
                <a16:creationId xmlns:a16="http://schemas.microsoft.com/office/drawing/2014/main" id="{2EE36913-BAE3-4324-83FC-88E27B1A986E}"/>
              </a:ext>
            </a:extLst>
          </p:cNvPr>
          <p:cNvSpPr>
            <a:spLocks noGrp="1"/>
          </p:cNvSpPr>
          <p:nvPr>
            <p:ph idx="1"/>
          </p:nvPr>
        </p:nvSpPr>
        <p:spPr/>
        <p:txBody>
          <a:bodyPr/>
          <a:lstStyle/>
          <a:p>
            <a:r>
              <a:rPr lang="en-BE" dirty="0"/>
              <a:t>t</a:t>
            </a:r>
            <a:r>
              <a:rPr lang="nl-BE" dirty="0" err="1"/>
              <a:t>éléchargements</a:t>
            </a:r>
            <a:r>
              <a:rPr lang="en-BE" dirty="0"/>
              <a:t> </a:t>
            </a:r>
            <a:r>
              <a:rPr lang="en-BE" b="1" dirty="0"/>
              <a:t>via </a:t>
            </a:r>
            <a:r>
              <a:rPr lang="fr-FR" b="1" dirty="0"/>
              <a:t>MyGov.be </a:t>
            </a:r>
            <a:endParaRPr lang="en-BE" b="1" dirty="0"/>
          </a:p>
          <a:p>
            <a:pPr lvl="1"/>
            <a:r>
              <a:rPr lang="en-BE" sz="2000" dirty="0" err="1"/>
              <a:t>toutes</a:t>
            </a:r>
            <a:r>
              <a:rPr lang="en-BE" sz="2000" dirty="0"/>
              <a:t> les </a:t>
            </a:r>
            <a:r>
              <a:rPr lang="fr-FR" sz="2000" dirty="0"/>
              <a:t>carte</a:t>
            </a:r>
            <a:r>
              <a:rPr lang="en-BE" sz="2000" dirty="0"/>
              <a:t>s</a:t>
            </a:r>
            <a:r>
              <a:rPr lang="fr-FR" sz="2000" dirty="0"/>
              <a:t> isi+ digitale</a:t>
            </a:r>
            <a:r>
              <a:rPr lang="en-BE" sz="2000" dirty="0"/>
              <a:t>s</a:t>
            </a:r>
            <a:r>
              <a:rPr lang="fr-FR" sz="2000" dirty="0"/>
              <a:t> </a:t>
            </a:r>
            <a:r>
              <a:rPr lang="en-BE" sz="2000" dirty="0" err="1"/>
              <a:t>sont</a:t>
            </a:r>
            <a:r>
              <a:rPr lang="en-BE" sz="2000" dirty="0"/>
              <a:t> </a:t>
            </a:r>
            <a:r>
              <a:rPr lang="fr-FR" sz="2000" dirty="0"/>
              <a:t>disponible</a:t>
            </a:r>
            <a:r>
              <a:rPr lang="en-BE" sz="2000" dirty="0"/>
              <a:t>s</a:t>
            </a:r>
            <a:r>
              <a:rPr lang="fr-FR" sz="2000" dirty="0"/>
              <a:t> pour les 2 parents</a:t>
            </a:r>
            <a:r>
              <a:rPr lang="en-BE" sz="2000" dirty="0"/>
              <a:t> </a:t>
            </a:r>
          </a:p>
          <a:p>
            <a:pPr lvl="1"/>
            <a:r>
              <a:rPr lang="fr-FR" sz="2000" b="1" dirty="0"/>
              <a:t>42.599 cartes ont été téléchargées</a:t>
            </a:r>
            <a:r>
              <a:rPr lang="en-BE" sz="2000" b="1" dirty="0"/>
              <a:t> </a:t>
            </a:r>
            <a:r>
              <a:rPr lang="fr-FR" sz="2000" b="1" dirty="0"/>
              <a:t>en 2025</a:t>
            </a:r>
            <a:endParaRPr lang="en-BE" sz="2000" b="1" dirty="0"/>
          </a:p>
          <a:p>
            <a:pPr lvl="1"/>
            <a:endParaRPr lang="en-BE" sz="2000" b="1" dirty="0"/>
          </a:p>
          <a:p>
            <a:r>
              <a:rPr lang="en-BE" dirty="0"/>
              <a:t>t</a:t>
            </a:r>
            <a:r>
              <a:rPr lang="nl-BE" dirty="0" err="1"/>
              <a:t>éléchargements</a:t>
            </a:r>
            <a:r>
              <a:rPr lang="en-BE" dirty="0"/>
              <a:t> </a:t>
            </a:r>
            <a:r>
              <a:rPr lang="en-BE" b="1" dirty="0"/>
              <a:t>via </a:t>
            </a:r>
            <a:r>
              <a:rPr lang="fr-FR" b="1" dirty="0"/>
              <a:t>les applications mobiles et web des OA </a:t>
            </a:r>
            <a:endParaRPr lang="en-BE" b="1" dirty="0"/>
          </a:p>
          <a:p>
            <a:pPr lvl="1"/>
            <a:r>
              <a:rPr lang="fr-FR" sz="2000" dirty="0"/>
              <a:t>les cartes isi+ digitales sont disponibles pour les </a:t>
            </a:r>
            <a:r>
              <a:rPr lang="en-BE" sz="2000" dirty="0" err="1"/>
              <a:t>titulaires</a:t>
            </a:r>
            <a:endParaRPr lang="en-BE" sz="2000" dirty="0"/>
          </a:p>
          <a:p>
            <a:pPr lvl="1"/>
            <a:r>
              <a:rPr lang="fr-FR" sz="2000" b="1" dirty="0"/>
              <a:t>19.645 cartes ont été téléchargées depuis mai 2025</a:t>
            </a:r>
            <a:endParaRPr lang="nl-BE" sz="2000" b="1" dirty="0"/>
          </a:p>
        </p:txBody>
      </p:sp>
      <p:sp>
        <p:nvSpPr>
          <p:cNvPr id="4" name="Espace réservé du numéro de diapositive 3">
            <a:extLst>
              <a:ext uri="{FF2B5EF4-FFF2-40B4-BE49-F238E27FC236}">
                <a16:creationId xmlns:a16="http://schemas.microsoft.com/office/drawing/2014/main" id="{4C86C9F2-EEE6-4A64-9981-1BF87B738361}"/>
              </a:ext>
            </a:extLst>
          </p:cNvPr>
          <p:cNvSpPr>
            <a:spLocks noGrp="1"/>
          </p:cNvSpPr>
          <p:nvPr>
            <p:ph type="sldNum" sz="quarter" idx="12"/>
          </p:nvPr>
        </p:nvSpPr>
        <p:spPr/>
        <p:txBody>
          <a:bodyPr/>
          <a:lstStyle/>
          <a:p>
            <a:fld id="{4ABFC991-18F6-485A-BE0B-9061B9D5CD41}" type="slidenum">
              <a:rPr lang="en-US" smtClean="0"/>
              <a:pPr/>
              <a:t>88</a:t>
            </a:fld>
            <a:endParaRPr lang="en-US" dirty="0"/>
          </a:p>
        </p:txBody>
      </p:sp>
    </p:spTree>
    <p:extLst>
      <p:ext uri="{BB962C8B-B14F-4D97-AF65-F5344CB8AC3E}">
        <p14:creationId xmlns:p14="http://schemas.microsoft.com/office/powerpoint/2010/main" val="3251616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89</a:t>
            </a:fld>
            <a:endParaRPr lang="en-US" dirty="0"/>
          </a:p>
        </p:txBody>
      </p:sp>
      <p:pic>
        <p:nvPicPr>
          <p:cNvPr id="5" name="Tijdelijke aanduiding voor inhoud 7">
            <a:extLst>
              <a:ext uri="{FF2B5EF4-FFF2-40B4-BE49-F238E27FC236}">
                <a16:creationId xmlns:a16="http://schemas.microsoft.com/office/drawing/2014/main" id="{C14B59B9-F2B6-4425-A6B0-BAEA8E4109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238" b="89972" l="8824" r="89994">
                        <a14:foregroundMark x1="8824" y1="37525" x2="9036" y2="36110"/>
                        <a14:foregroundMark x1="50000" y1="9503" x2="59430" y2="10069"/>
                        <a14:foregroundMark x1="59430" y1="10069" x2="56004" y2="7521"/>
                        <a14:foregroundMark x1="56004" y1="8370" x2="58793" y2="7238"/>
                        <a14:foregroundMark x1="58793" y1="7238" x2="57065" y2="7521"/>
                      </a14:backgroundRemoval>
                    </a14:imgEffect>
                  </a14:imgLayer>
                </a14:imgProps>
              </a:ext>
              <a:ext uri="{28A0092B-C50C-407E-A947-70E740481C1C}">
                <a14:useLocalDpi xmlns:a14="http://schemas.microsoft.com/office/drawing/2010/main" val="0"/>
              </a:ext>
            </a:extLst>
          </a:blip>
          <a:stretch>
            <a:fillRect/>
          </a:stretch>
        </p:blipFill>
        <p:spPr>
          <a:xfrm>
            <a:off x="289560" y="1371501"/>
            <a:ext cx="5492900" cy="4114998"/>
          </a:xfrm>
          <a:prstGeom prst="rect">
            <a:avLst/>
          </a:prstGeom>
        </p:spPr>
      </p:pic>
      <p:pic>
        <p:nvPicPr>
          <p:cNvPr id="8" name="Picture 3">
            <a:extLst>
              <a:ext uri="{FF2B5EF4-FFF2-40B4-BE49-F238E27FC236}">
                <a16:creationId xmlns:a16="http://schemas.microsoft.com/office/drawing/2014/main" id="{FCB7CA8C-A04C-441D-B989-88AEC4273B2B}"/>
              </a:ext>
            </a:extLst>
          </p:cNvPr>
          <p:cNvPicPr>
            <a:picLocks noChangeAspect="1"/>
          </p:cNvPicPr>
          <p:nvPr/>
        </p:nvPicPr>
        <p:blipFill>
          <a:blip r:embed="rId4"/>
          <a:stretch>
            <a:fillRect/>
          </a:stretch>
        </p:blipFill>
        <p:spPr>
          <a:xfrm>
            <a:off x="753046" y="1371501"/>
            <a:ext cx="10685908" cy="4343499"/>
          </a:xfrm>
          <a:prstGeom prst="rect">
            <a:avLst/>
          </a:prstGeom>
        </p:spPr>
      </p:pic>
    </p:spTree>
    <p:extLst>
      <p:ext uri="{BB962C8B-B14F-4D97-AF65-F5344CB8AC3E}">
        <p14:creationId xmlns:p14="http://schemas.microsoft.com/office/powerpoint/2010/main" val="10323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Modèle Banque Carrefour</a:t>
              </a: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eBox</a:t>
            </a:r>
            <a:r>
              <a:rPr lang="en-US" dirty="0"/>
              <a:t> </a:t>
            </a:r>
            <a:r>
              <a:rPr lang="en-US" dirty="0" err="1"/>
              <a:t>citoyen</a:t>
            </a:r>
            <a:endParaRPr lang="en-US" dirty="0"/>
          </a:p>
        </p:txBody>
      </p:sp>
      <p:sp>
        <p:nvSpPr>
          <p:cNvPr id="3" name="Content Placeholder 2"/>
          <p:cNvSpPr>
            <a:spLocks noGrp="1"/>
          </p:cNvSpPr>
          <p:nvPr>
            <p:ph idx="1"/>
          </p:nvPr>
        </p:nvSpPr>
        <p:spPr/>
        <p:txBody>
          <a:bodyPr/>
          <a:lstStyle/>
          <a:p>
            <a:r>
              <a:rPr lang="en-US" dirty="0" err="1"/>
              <a:t>boîte</a:t>
            </a:r>
            <a:r>
              <a:rPr lang="en-US" dirty="0"/>
              <a:t> aux </a:t>
            </a:r>
            <a:r>
              <a:rPr lang="en-US" dirty="0" err="1"/>
              <a:t>lettres</a:t>
            </a:r>
            <a:r>
              <a:rPr lang="en-US" dirty="0"/>
              <a:t> </a:t>
            </a:r>
            <a:r>
              <a:rPr lang="en-US" dirty="0" err="1"/>
              <a:t>électronique</a:t>
            </a:r>
            <a:r>
              <a:rPr lang="en-US" dirty="0"/>
              <a:t> </a:t>
            </a:r>
            <a:r>
              <a:rPr lang="en-US" dirty="0" err="1"/>
              <a:t>permettant</a:t>
            </a:r>
            <a:r>
              <a:rPr lang="en-US" dirty="0"/>
              <a:t> au </a:t>
            </a:r>
            <a:r>
              <a:rPr lang="en-US" dirty="0" err="1"/>
              <a:t>citoyen</a:t>
            </a:r>
            <a:r>
              <a:rPr lang="en-US" dirty="0"/>
              <a:t> de </a:t>
            </a:r>
            <a:r>
              <a:rPr lang="en-US" dirty="0" err="1"/>
              <a:t>recevoir</a:t>
            </a:r>
            <a:r>
              <a:rPr lang="en-US" dirty="0"/>
              <a:t> des documents </a:t>
            </a:r>
            <a:r>
              <a:rPr lang="en-US" dirty="0" err="1"/>
              <a:t>officiels</a:t>
            </a:r>
            <a:r>
              <a:rPr lang="en-US" dirty="0"/>
              <a:t> de </a:t>
            </a:r>
            <a:r>
              <a:rPr lang="en-US" dirty="0" err="1"/>
              <a:t>manière</a:t>
            </a:r>
            <a:r>
              <a:rPr lang="en-US" dirty="0"/>
              <a:t> </a:t>
            </a:r>
            <a:r>
              <a:rPr lang="en-US" dirty="0" err="1"/>
              <a:t>centralisée</a:t>
            </a:r>
            <a:r>
              <a:rPr lang="en-US" dirty="0"/>
              <a:t> et </a:t>
            </a:r>
            <a:r>
              <a:rPr lang="en-US" dirty="0" err="1"/>
              <a:t>sécurisée</a:t>
            </a:r>
            <a:endParaRPr lang="en-US" dirty="0"/>
          </a:p>
          <a:p>
            <a:r>
              <a:rPr lang="en-US" dirty="0" err="1"/>
              <a:t>outil</a:t>
            </a:r>
            <a:r>
              <a:rPr lang="en-US" dirty="0"/>
              <a:t> </a:t>
            </a:r>
            <a:r>
              <a:rPr lang="en-US" dirty="0" err="1"/>
              <a:t>conçu</a:t>
            </a:r>
            <a:r>
              <a:rPr lang="en-US" dirty="0"/>
              <a:t> de </a:t>
            </a:r>
            <a:r>
              <a:rPr lang="en-US" dirty="0" err="1"/>
              <a:t>telle</a:t>
            </a:r>
            <a:r>
              <a:rPr lang="en-US" dirty="0"/>
              <a:t> </a:t>
            </a:r>
            <a:r>
              <a:rPr lang="en-US" dirty="0" err="1"/>
              <a:t>sorte</a:t>
            </a:r>
            <a:r>
              <a:rPr lang="en-US" dirty="0"/>
              <a:t> que le </a:t>
            </a:r>
            <a:r>
              <a:rPr lang="en-US" dirty="0" err="1"/>
              <a:t>citoyen</a:t>
            </a:r>
            <a:r>
              <a:rPr lang="en-US" dirty="0"/>
              <a:t> </a:t>
            </a:r>
            <a:r>
              <a:rPr lang="en-US" dirty="0" err="1"/>
              <a:t>s’annonce</a:t>
            </a:r>
            <a:r>
              <a:rPr lang="en-US" dirty="0"/>
              <a:t> </a:t>
            </a:r>
            <a:r>
              <a:rPr lang="en-US" dirty="0" err="1"/>
              <a:t>une</a:t>
            </a:r>
            <a:r>
              <a:rPr lang="en-US" dirty="0"/>
              <a:t> </a:t>
            </a:r>
            <a:r>
              <a:rPr lang="en-US" dirty="0" err="1"/>
              <a:t>seule</a:t>
            </a:r>
            <a:r>
              <a:rPr lang="en-US" dirty="0"/>
              <a:t> </a:t>
            </a:r>
            <a:r>
              <a:rPr lang="en-US" dirty="0" err="1"/>
              <a:t>fois</a:t>
            </a:r>
            <a:r>
              <a:rPr lang="en-US" dirty="0"/>
              <a:t> (‘single sign on’) pour </a:t>
            </a:r>
            <a:r>
              <a:rPr lang="en-US" dirty="0" err="1"/>
              <a:t>obtenir</a:t>
            </a:r>
            <a:r>
              <a:rPr lang="en-US" dirty="0"/>
              <a:t> </a:t>
            </a:r>
            <a:r>
              <a:rPr lang="en-US" dirty="0" err="1"/>
              <a:t>ensuite</a:t>
            </a:r>
            <a:r>
              <a:rPr lang="en-US" dirty="0"/>
              <a:t> </a:t>
            </a:r>
            <a:r>
              <a:rPr lang="en-US" dirty="0" err="1"/>
              <a:t>accès</a:t>
            </a:r>
            <a:r>
              <a:rPr lang="en-US" dirty="0"/>
              <a:t> à </a:t>
            </a:r>
            <a:r>
              <a:rPr lang="en-US" dirty="0" err="1"/>
              <a:t>tous</a:t>
            </a:r>
            <a:r>
              <a:rPr lang="en-US" dirty="0"/>
              <a:t> </a:t>
            </a:r>
            <a:r>
              <a:rPr lang="en-US" dirty="0" err="1"/>
              <a:t>ses</a:t>
            </a:r>
            <a:r>
              <a:rPr lang="en-US" dirty="0"/>
              <a:t> documents </a:t>
            </a:r>
            <a:r>
              <a:rPr lang="en-US" dirty="0" err="1"/>
              <a:t>personnels</a:t>
            </a:r>
            <a:r>
              <a:rPr lang="en-US" dirty="0"/>
              <a:t> via </a:t>
            </a:r>
            <a:r>
              <a:rPr lang="en-US" dirty="0" err="1"/>
              <a:t>l’interface</a:t>
            </a:r>
            <a:r>
              <a:rPr lang="en-US" dirty="0"/>
              <a:t> de son </a:t>
            </a:r>
            <a:r>
              <a:rPr lang="en-US" dirty="0" err="1"/>
              <a:t>choix</a:t>
            </a:r>
            <a:r>
              <a:rPr lang="en-US" dirty="0"/>
              <a:t> , </a:t>
            </a:r>
            <a:r>
              <a:rPr lang="en-US" dirty="0" err="1"/>
              <a:t>quel</a:t>
            </a:r>
            <a:r>
              <a:rPr lang="en-US" dirty="0"/>
              <a:t> que </a:t>
            </a:r>
            <a:r>
              <a:rPr lang="en-US" dirty="0" err="1"/>
              <a:t>soit</a:t>
            </a:r>
            <a:r>
              <a:rPr lang="en-US" dirty="0"/>
              <a:t> </a:t>
            </a:r>
            <a:r>
              <a:rPr lang="en-US" dirty="0" err="1"/>
              <a:t>l’endroit</a:t>
            </a:r>
            <a:r>
              <a:rPr lang="en-US" dirty="0"/>
              <a:t> </a:t>
            </a:r>
            <a:r>
              <a:rPr lang="en-US" dirty="0" err="1"/>
              <a:t>où</a:t>
            </a:r>
            <a:r>
              <a:rPr lang="en-US" dirty="0"/>
              <a:t> </a:t>
            </a:r>
            <a:r>
              <a:rPr lang="en-US" dirty="0" err="1"/>
              <a:t>ses</a:t>
            </a:r>
            <a:r>
              <a:rPr lang="en-US" dirty="0"/>
              <a:t> documents </a:t>
            </a:r>
            <a:r>
              <a:rPr lang="en-US" dirty="0" err="1"/>
              <a:t>sont</a:t>
            </a:r>
            <a:r>
              <a:rPr lang="en-US" dirty="0"/>
              <a:t> </a:t>
            </a:r>
            <a:r>
              <a:rPr lang="en-US" dirty="0" err="1"/>
              <a:t>enregistrés</a:t>
            </a:r>
            <a:endParaRPr lang="en-US" dirty="0"/>
          </a:p>
          <a:p>
            <a:r>
              <a:rPr lang="en-US" dirty="0"/>
              <a:t>transactions </a:t>
            </a:r>
            <a:r>
              <a:rPr lang="en-US" dirty="0" err="1"/>
              <a:t>électroniques</a:t>
            </a:r>
            <a:r>
              <a:rPr lang="en-US" dirty="0"/>
              <a:t> via application web </a:t>
            </a:r>
            <a:r>
              <a:rPr lang="en-US" dirty="0" err="1"/>
              <a:t>ou</a:t>
            </a:r>
            <a:r>
              <a:rPr lang="en-US" dirty="0"/>
              <a:t> app</a:t>
            </a:r>
          </a:p>
          <a:p>
            <a:r>
              <a:rPr lang="en-US" dirty="0"/>
              <a:t>architecture et </a:t>
            </a:r>
            <a:r>
              <a:rPr lang="en-US" dirty="0" err="1"/>
              <a:t>technologie</a:t>
            </a:r>
            <a:r>
              <a:rPr lang="en-US" dirty="0"/>
              <a:t> </a:t>
            </a:r>
            <a:r>
              <a:rPr lang="en-US" dirty="0" err="1"/>
              <a:t>identiques</a:t>
            </a:r>
            <a:r>
              <a:rPr lang="en-US" dirty="0"/>
              <a:t> à </a:t>
            </a:r>
            <a:r>
              <a:rPr lang="en-US" dirty="0" err="1"/>
              <a:t>celles</a:t>
            </a:r>
            <a:r>
              <a:rPr lang="en-US" dirty="0"/>
              <a:t> de </a:t>
            </a:r>
            <a:r>
              <a:rPr lang="en-US" dirty="0" err="1"/>
              <a:t>l’eBox</a:t>
            </a:r>
            <a:r>
              <a:rPr lang="en-US" dirty="0"/>
              <a:t> </a:t>
            </a:r>
            <a:r>
              <a:rPr lang="en-US" dirty="0" err="1"/>
              <a:t>entreprise</a:t>
            </a:r>
            <a:endParaRPr lang="en-US" dirty="0"/>
          </a:p>
          <a:p>
            <a:r>
              <a:rPr lang="fr-FR" dirty="0"/>
              <a:t>BCSS est Document Provider pour 35 institutions (secteur sécurité sociale et santé)</a:t>
            </a:r>
          </a:p>
        </p:txBody>
      </p:sp>
      <p:sp>
        <p:nvSpPr>
          <p:cNvPr id="4" name="Espace réservé du numéro de diapositive 3">
            <a:extLst>
              <a:ext uri="{FF2B5EF4-FFF2-40B4-BE49-F238E27FC236}">
                <a16:creationId xmlns:a16="http://schemas.microsoft.com/office/drawing/2014/main" id="{EFE4218D-6455-FD0E-E694-079E447A5EBF}"/>
              </a:ext>
            </a:extLst>
          </p:cNvPr>
          <p:cNvSpPr>
            <a:spLocks noGrp="1"/>
          </p:cNvSpPr>
          <p:nvPr>
            <p:ph type="sldNum" sz="quarter" idx="12"/>
          </p:nvPr>
        </p:nvSpPr>
        <p:spPr/>
        <p:txBody>
          <a:bodyPr/>
          <a:lstStyle/>
          <a:p>
            <a:fld id="{4ABFC991-18F6-485A-BE0B-9061B9D5CD41}" type="slidenum">
              <a:rPr lang="en-US" smtClean="0"/>
              <a:pPr/>
              <a:t>90</a:t>
            </a:fld>
            <a:endParaRPr lang="en-US" dirty="0"/>
          </a:p>
        </p:txBody>
      </p:sp>
    </p:spTree>
    <p:extLst>
      <p:ext uri="{BB962C8B-B14F-4D97-AF65-F5344CB8AC3E}">
        <p14:creationId xmlns:p14="http://schemas.microsoft.com/office/powerpoint/2010/main" val="22067259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err="1">
                <a:solidFill>
                  <a:srgbClr val="0070C0"/>
                </a:solidFill>
              </a:rPr>
              <a:t>eBox</a:t>
            </a:r>
            <a:r>
              <a:rPr lang="en-BE" dirty="0">
                <a:solidFill>
                  <a:srgbClr val="0070C0"/>
                </a:solidFill>
              </a:rPr>
              <a:t> </a:t>
            </a:r>
            <a:r>
              <a:rPr lang="en-BE" dirty="0" err="1">
                <a:solidFill>
                  <a:srgbClr val="0070C0"/>
                </a:solidFill>
              </a:rPr>
              <a:t>citoyen</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r>
              <a:rPr lang="nl-NL" dirty="0">
                <a:latin typeface="+mn-lt"/>
              </a:rPr>
              <a:t>au 31/12/202</a:t>
            </a:r>
            <a:r>
              <a:rPr lang="en-BE" dirty="0"/>
              <a:t>5</a:t>
            </a:r>
            <a:endParaRPr lang="nl-NL" dirty="0">
              <a:latin typeface="+mn-lt"/>
            </a:endParaRPr>
          </a:p>
          <a:p>
            <a:pPr lvl="1"/>
            <a:r>
              <a:rPr lang="nl-NL" b="1" dirty="0"/>
              <a:t>2</a:t>
            </a:r>
            <a:r>
              <a:rPr lang="en-BE" b="1" dirty="0"/>
              <a:t>50</a:t>
            </a:r>
            <a:r>
              <a:rPr lang="nl-NL" b="1" dirty="0"/>
              <a:t>.</a:t>
            </a:r>
            <a:r>
              <a:rPr lang="en-BE" b="1" dirty="0"/>
              <a:t>246</a:t>
            </a:r>
            <a:r>
              <a:rPr lang="nl-NL" b="1" dirty="0"/>
              <a:t>.</a:t>
            </a:r>
            <a:r>
              <a:rPr lang="en-BE" b="1" dirty="0"/>
              <a:t>741</a:t>
            </a:r>
            <a:r>
              <a:rPr lang="nl-NL" b="1" dirty="0"/>
              <a:t> </a:t>
            </a:r>
            <a:r>
              <a:rPr lang="fr-FR" dirty="0"/>
              <a:t>documents publiés via la BCSS</a:t>
            </a:r>
            <a:endParaRPr lang="nl-NL" dirty="0"/>
          </a:p>
          <a:p>
            <a:pPr lvl="1"/>
            <a:r>
              <a:rPr lang="nl-NL" b="1" dirty="0"/>
              <a:t>6.</a:t>
            </a:r>
            <a:r>
              <a:rPr lang="en-BE" b="1" dirty="0"/>
              <a:t>860</a:t>
            </a:r>
            <a:r>
              <a:rPr lang="nl-NL" b="1" dirty="0"/>
              <a:t>.</a:t>
            </a:r>
            <a:r>
              <a:rPr lang="en-BE" b="1" dirty="0"/>
              <a:t>831</a:t>
            </a:r>
            <a:r>
              <a:rPr lang="nl-NL" b="1" dirty="0"/>
              <a:t> </a:t>
            </a:r>
            <a:r>
              <a:rPr lang="fr-FR" dirty="0"/>
              <a:t>consentements </a:t>
            </a:r>
            <a:r>
              <a:rPr lang="en-BE" dirty="0" err="1"/>
              <a:t>numériques</a:t>
            </a:r>
            <a:r>
              <a:rPr lang="fr-FR" dirty="0"/>
              <a:t> (</a:t>
            </a:r>
            <a:r>
              <a:rPr lang="fr-FR" dirty="0" err="1"/>
              <a:t>My</a:t>
            </a:r>
            <a:r>
              <a:rPr lang="fr-FR" dirty="0"/>
              <a:t> </a:t>
            </a:r>
            <a:r>
              <a:rPr lang="fr-FR" dirty="0" err="1"/>
              <a:t>eBox</a:t>
            </a:r>
            <a:r>
              <a:rPr lang="fr-FR" dirty="0"/>
              <a:t> + </a:t>
            </a:r>
            <a:r>
              <a:rPr lang="fr-FR" dirty="0" err="1"/>
              <a:t>Doccle</a:t>
            </a:r>
            <a:r>
              <a:rPr lang="fr-FR" dirty="0"/>
              <a:t> + </a:t>
            </a:r>
            <a:r>
              <a:rPr lang="fr-FR" dirty="0" err="1"/>
              <a:t>Mijn</a:t>
            </a:r>
            <a:r>
              <a:rPr lang="fr-FR" dirty="0"/>
              <a:t> </a:t>
            </a:r>
            <a:r>
              <a:rPr lang="fr-FR" dirty="0" err="1"/>
              <a:t>BurgerProfile</a:t>
            </a:r>
            <a:r>
              <a:rPr lang="fr-FR" dirty="0"/>
              <a:t> + KBC + </a:t>
            </a:r>
            <a:r>
              <a:rPr lang="fr-FR" dirty="0" err="1"/>
              <a:t>IRISbox</a:t>
            </a:r>
            <a:r>
              <a:rPr lang="fr-FR" dirty="0"/>
              <a:t> + </a:t>
            </a:r>
            <a:r>
              <a:rPr lang="fr-FR" dirty="0" err="1"/>
              <a:t>Trusto</a:t>
            </a:r>
            <a:r>
              <a:rPr lang="fr-FR" dirty="0"/>
              <a:t>)</a:t>
            </a:r>
            <a:endParaRPr lang="nl-NL" dirty="0"/>
          </a:p>
          <a:p>
            <a:pPr lvl="1"/>
            <a:r>
              <a:rPr lang="en-BE" b="1" dirty="0"/>
              <a:t>4</a:t>
            </a:r>
            <a:r>
              <a:rPr lang="nl-NL" b="1" dirty="0"/>
              <a:t>.</a:t>
            </a:r>
            <a:r>
              <a:rPr lang="en-BE" b="1" dirty="0"/>
              <a:t>260</a:t>
            </a:r>
            <a:r>
              <a:rPr lang="nl-NL" b="1" dirty="0"/>
              <a:t>.</a:t>
            </a:r>
            <a:r>
              <a:rPr lang="en-BE" b="1" dirty="0"/>
              <a:t>010</a:t>
            </a:r>
            <a:r>
              <a:rPr lang="nl-NL" b="1" dirty="0"/>
              <a:t> </a:t>
            </a:r>
            <a:r>
              <a:rPr lang="nl-NL" b="1" dirty="0" err="1"/>
              <a:t>activations</a:t>
            </a:r>
            <a:r>
              <a:rPr lang="nl-NL" b="1" dirty="0"/>
              <a:t> </a:t>
            </a:r>
            <a:r>
              <a:rPr lang="nl-NL" b="1" dirty="0" err="1"/>
              <a:t>uniques</a:t>
            </a:r>
            <a:r>
              <a:rPr lang="nl-NL" b="1" dirty="0"/>
              <a:t> </a:t>
            </a:r>
            <a:r>
              <a:rPr lang="nl-NL" dirty="0"/>
              <a:t>= </a:t>
            </a:r>
            <a:r>
              <a:rPr lang="en-BE" b="1" dirty="0"/>
              <a:t>44</a:t>
            </a:r>
            <a:r>
              <a:rPr lang="nl-NL" b="1" dirty="0"/>
              <a:t>,</a:t>
            </a:r>
            <a:r>
              <a:rPr lang="en-BE" b="1" dirty="0"/>
              <a:t>82</a:t>
            </a:r>
            <a:r>
              <a:rPr lang="nl-NL" b="1" dirty="0"/>
              <a:t> % de</a:t>
            </a:r>
            <a:r>
              <a:rPr lang="en-BE" b="1" dirty="0"/>
              <a:t>s</a:t>
            </a:r>
            <a:r>
              <a:rPr lang="nl-NL" b="1" dirty="0"/>
              <a:t> </a:t>
            </a:r>
            <a:r>
              <a:rPr lang="nl-NL" b="1" dirty="0" err="1"/>
              <a:t>belges</a:t>
            </a:r>
            <a:r>
              <a:rPr lang="nl-NL" b="1" dirty="0"/>
              <a:t> </a:t>
            </a:r>
            <a:r>
              <a:rPr lang="nl-NL" dirty="0"/>
              <a:t>de 18 </a:t>
            </a:r>
            <a:r>
              <a:rPr lang="nl-NL" dirty="0" err="1"/>
              <a:t>ans</a:t>
            </a:r>
            <a:r>
              <a:rPr lang="nl-NL" dirty="0"/>
              <a:t> et +</a:t>
            </a:r>
          </a:p>
          <a:p>
            <a:pPr marL="342900" lvl="0" indent="-342900">
              <a:buFont typeface="Arial" panose="020B0604020202020204" pitchFamily="34" charset="0"/>
              <a:buChar char="•"/>
              <a:tabLst>
                <a:tab pos="457200" algn="l"/>
              </a:tabLst>
            </a:pPr>
            <a:r>
              <a:rPr lang="fr-FR" dirty="0">
                <a:latin typeface="+mn-lt"/>
              </a:rPr>
              <a:t>implémentations suite aux adaptation</a:t>
            </a:r>
            <a:r>
              <a:rPr lang="en-BE" dirty="0">
                <a:latin typeface="+mn-lt"/>
              </a:rPr>
              <a:t>s</a:t>
            </a:r>
            <a:r>
              <a:rPr lang="fr-FR" dirty="0">
                <a:latin typeface="+mn-lt"/>
              </a:rPr>
              <a:t> de la loi </a:t>
            </a:r>
            <a:r>
              <a:rPr lang="fr-FR" dirty="0" err="1">
                <a:latin typeface="+mn-lt"/>
              </a:rPr>
              <a:t>eBox</a:t>
            </a:r>
            <a:r>
              <a:rPr lang="fr-FR" dirty="0">
                <a:latin typeface="+mn-lt"/>
              </a:rPr>
              <a:t> en 2023</a:t>
            </a:r>
            <a:endParaRPr lang="nl-BE" dirty="0">
              <a:latin typeface="+mn-lt"/>
            </a:endParaRPr>
          </a:p>
          <a:p>
            <a:pPr marL="742950" lvl="1" indent="-285750">
              <a:buFont typeface="Calibri" panose="020F0502020204030204" pitchFamily="34" charset="0"/>
              <a:buChar char="-"/>
              <a:tabLst>
                <a:tab pos="914400" algn="l"/>
              </a:tabLst>
            </a:pPr>
            <a:r>
              <a:rPr lang="fr-FR" dirty="0"/>
              <a:t>nouvelles fonctionnalités : bidirectionnalité, envois recommandés, notifications et possibilité temporaire de copies papier</a:t>
            </a:r>
            <a:endParaRPr lang="nl-BE" dirty="0"/>
          </a:p>
          <a:p>
            <a:pPr marL="742950" lvl="1" indent="-285750">
              <a:buFont typeface="Calibri" panose="020F0502020204030204" pitchFamily="34" charset="0"/>
              <a:buChar char="-"/>
              <a:tabLst>
                <a:tab pos="914400" algn="l"/>
              </a:tabLst>
            </a:pPr>
            <a:r>
              <a:rPr lang="en-BE" dirty="0"/>
              <a:t>le </a:t>
            </a:r>
            <a:r>
              <a:rPr lang="fr-FR" dirty="0"/>
              <a:t>citoyen peut demander à recevoir une copie papier des messages </a:t>
            </a:r>
            <a:r>
              <a:rPr lang="fr-FR" dirty="0" err="1"/>
              <a:t>eBox</a:t>
            </a:r>
            <a:r>
              <a:rPr lang="fr-FR" dirty="0"/>
              <a:t> pour maximum 1 an, renouvelable une fois</a:t>
            </a:r>
            <a:endParaRPr lang="nl-BE" dirty="0"/>
          </a:p>
          <a:p>
            <a:pPr marL="922950" lvl="2" indent="-285750">
              <a:tabLst>
                <a:tab pos="914400" algn="l"/>
              </a:tabLst>
            </a:pPr>
            <a:r>
              <a:rPr lang="fr-FR" dirty="0"/>
              <a:t>entrée en vigueur </a:t>
            </a:r>
            <a:r>
              <a:rPr lang="en-BE" dirty="0" err="1"/>
              <a:t>en</a:t>
            </a:r>
            <a:r>
              <a:rPr lang="en-BE" dirty="0"/>
              <a:t> 2026, </a:t>
            </a:r>
            <a:r>
              <a:rPr lang="en-BE" dirty="0" err="1"/>
              <a:t>selon</a:t>
            </a:r>
            <a:r>
              <a:rPr lang="en-BE" dirty="0"/>
              <a:t> </a:t>
            </a:r>
            <a:r>
              <a:rPr lang="fr-FR" dirty="0"/>
              <a:t>un projet d’arrêté royal</a:t>
            </a:r>
            <a:r>
              <a:rPr lang="en-BE" dirty="0"/>
              <a:t> </a:t>
            </a:r>
            <a:r>
              <a:rPr lang="en-BE" dirty="0" err="1"/>
              <a:t>en</a:t>
            </a:r>
            <a:r>
              <a:rPr lang="en-BE" dirty="0"/>
              <a:t> </a:t>
            </a:r>
            <a:r>
              <a:rPr lang="en-BE" dirty="0" err="1"/>
              <a:t>cours</a:t>
            </a:r>
            <a:r>
              <a:rPr lang="en-BE" dirty="0"/>
              <a:t> </a:t>
            </a:r>
            <a:r>
              <a:rPr lang="nl-BE" dirty="0"/>
              <a:t>de </a:t>
            </a:r>
            <a:r>
              <a:rPr lang="nl-BE" dirty="0" err="1"/>
              <a:t>remaniement</a:t>
            </a:r>
            <a:endParaRPr lang="nl-BE" dirty="0"/>
          </a:p>
          <a:p>
            <a:pPr marL="922950" lvl="2" indent="-285750">
              <a:tabLst>
                <a:tab pos="914400" algn="l"/>
              </a:tabLst>
            </a:pPr>
            <a:r>
              <a:rPr lang="fr-FR" dirty="0"/>
              <a:t>le Collège </a:t>
            </a:r>
            <a:r>
              <a:rPr lang="en-BE" dirty="0"/>
              <a:t>des IPSS a </a:t>
            </a:r>
            <a:r>
              <a:rPr lang="fr-FR" dirty="0" err="1"/>
              <a:t>demand</a:t>
            </a:r>
            <a:r>
              <a:rPr lang="en-BE" dirty="0"/>
              <a:t>é</a:t>
            </a:r>
            <a:r>
              <a:rPr lang="fr-FR" dirty="0"/>
              <a:t> la suppression de cette disposition ou sa non-entrée en vigueur</a:t>
            </a:r>
            <a:r>
              <a:rPr lang="en-BE" dirty="0"/>
              <a:t>, </a:t>
            </a:r>
            <a:r>
              <a:rPr lang="fr-FR" dirty="0"/>
              <a:t> </a:t>
            </a:r>
            <a:r>
              <a:rPr lang="en-BE" dirty="0" err="1"/>
              <a:t>invoquant</a:t>
            </a:r>
            <a:r>
              <a:rPr lang="en-BE" dirty="0"/>
              <a:t> </a:t>
            </a:r>
            <a:r>
              <a:rPr lang="fr-FR" dirty="0"/>
              <a:t>des coûts et développements techniques importants pour la BCSS et les expéditeurs et une plus-value limitée pour le citoyen</a:t>
            </a:r>
            <a:endParaRPr lang="nl-BE" dirty="0"/>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91</a:t>
            </a:fld>
            <a:endParaRPr lang="en-US" dirty="0"/>
          </a:p>
        </p:txBody>
      </p:sp>
    </p:spTree>
    <p:extLst>
      <p:ext uri="{BB962C8B-B14F-4D97-AF65-F5344CB8AC3E}">
        <p14:creationId xmlns:p14="http://schemas.microsoft.com/office/powerpoint/2010/main" val="15535759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E62B-A14F-6F0B-DB0F-9C034BB56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244FF-BFFE-D906-A321-DC2840A8DC33}"/>
              </a:ext>
            </a:extLst>
          </p:cNvPr>
          <p:cNvSpPr>
            <a:spLocks noGrp="1"/>
          </p:cNvSpPr>
          <p:nvPr>
            <p:ph type="title"/>
          </p:nvPr>
        </p:nvSpPr>
        <p:spPr>
          <a:noFill/>
        </p:spPr>
        <p:txBody>
          <a:bodyPr/>
          <a:lstStyle/>
          <a:p>
            <a:r>
              <a:rPr lang="en-US" dirty="0"/>
              <a:t>CPAS</a:t>
            </a:r>
            <a:endParaRPr lang="en-US" strike="sngStrike" dirty="0"/>
          </a:p>
        </p:txBody>
      </p:sp>
      <p:sp>
        <p:nvSpPr>
          <p:cNvPr id="3" name="Content Placeholder 2">
            <a:extLst>
              <a:ext uri="{FF2B5EF4-FFF2-40B4-BE49-F238E27FC236}">
                <a16:creationId xmlns:a16="http://schemas.microsoft.com/office/drawing/2014/main" id="{D93A0EC4-649A-8F2B-BBB9-F6A3002C9D26}"/>
              </a:ext>
            </a:extLst>
          </p:cNvPr>
          <p:cNvSpPr>
            <a:spLocks noGrp="1"/>
          </p:cNvSpPr>
          <p:nvPr>
            <p:ph idx="1"/>
          </p:nvPr>
        </p:nvSpPr>
        <p:spPr>
          <a:xfrm>
            <a:off x="838200" y="1718045"/>
            <a:ext cx="10515600" cy="4958980"/>
          </a:xfrm>
        </p:spPr>
        <p:txBody>
          <a:bodyPr>
            <a:normAutofit/>
          </a:bodyPr>
          <a:lstStyle/>
          <a:p>
            <a:r>
              <a:rPr lang="fr-FR" sz="1900" dirty="0"/>
              <a:t>CPAS en ligne </a:t>
            </a:r>
          </a:p>
          <a:p>
            <a:pPr lvl="1"/>
            <a:r>
              <a:rPr lang="fr-FR" sz="1700" dirty="0"/>
              <a:t>désormais possibilité de déposer par voie électronique une demande d'aide auprès d'un CPAS</a:t>
            </a:r>
          </a:p>
          <a:p>
            <a:pPr lvl="1"/>
            <a:r>
              <a:rPr lang="fr-FR" sz="1700" dirty="0"/>
              <a:t>plus grande accessibilité et diminution du non-recours aux droits</a:t>
            </a:r>
          </a:p>
          <a:p>
            <a:pPr lvl="1"/>
            <a:r>
              <a:rPr lang="fr-FR" sz="1700" dirty="0"/>
              <a:t>un formulaire de demande </a:t>
            </a:r>
            <a:r>
              <a:rPr lang="en-BE" sz="1700" dirty="0"/>
              <a:t>est</a:t>
            </a:r>
            <a:r>
              <a:rPr lang="fr-FR" sz="1700" dirty="0"/>
              <a:t> disponible sur le portail de la sécurité sociale avec pré-remplissage, après authentification de l'identité</a:t>
            </a:r>
          </a:p>
          <a:p>
            <a:pPr lvl="1"/>
            <a:r>
              <a:rPr lang="fr-FR" sz="1700" dirty="0"/>
              <a:t>intégration dans les progiciels du CPAS pour le traitement des demandes</a:t>
            </a:r>
          </a:p>
          <a:p>
            <a:pPr lvl="1"/>
            <a:r>
              <a:rPr lang="fr-FR" sz="1700" dirty="0"/>
              <a:t>utilisation de l'</a:t>
            </a:r>
            <a:r>
              <a:rPr lang="fr-FR" sz="1700" dirty="0" err="1"/>
              <a:t>eBox</a:t>
            </a:r>
            <a:r>
              <a:rPr lang="fr-FR" sz="1700" dirty="0"/>
              <a:t> pour la communication avec le demandeur</a:t>
            </a:r>
          </a:p>
          <a:p>
            <a:r>
              <a:rPr lang="nl-NL" sz="1900" dirty="0" err="1"/>
              <a:t>PrimaVera</a:t>
            </a:r>
            <a:endParaRPr lang="nl-NL" sz="1900" dirty="0"/>
          </a:p>
          <a:p>
            <a:pPr lvl="1"/>
            <a:r>
              <a:rPr lang="fr-FR" sz="1700" dirty="0"/>
              <a:t>recours à un outil de calcul intelligent pour simuler, en fonction des moyens de subsistance du demandeur, le droit au revenu d'intégration et le montant</a:t>
            </a:r>
            <a:endParaRPr lang="nl-NL" sz="1700" dirty="0"/>
          </a:p>
          <a:p>
            <a:r>
              <a:rPr lang="fr-FR" sz="1900" dirty="0"/>
              <a:t>accès aux services du CPAS pour les associations d'aide sociale</a:t>
            </a:r>
          </a:p>
        </p:txBody>
      </p:sp>
      <p:sp>
        <p:nvSpPr>
          <p:cNvPr id="4" name="Espace réservé du numéro de diapositive 3">
            <a:extLst>
              <a:ext uri="{FF2B5EF4-FFF2-40B4-BE49-F238E27FC236}">
                <a16:creationId xmlns:a16="http://schemas.microsoft.com/office/drawing/2014/main" id="{A7A92904-0B88-5092-858C-FA000B5FCB86}"/>
              </a:ext>
            </a:extLst>
          </p:cNvPr>
          <p:cNvSpPr>
            <a:spLocks noGrp="1"/>
          </p:cNvSpPr>
          <p:nvPr>
            <p:ph type="sldNum" sz="quarter" idx="12"/>
          </p:nvPr>
        </p:nvSpPr>
        <p:spPr/>
        <p:txBody>
          <a:bodyPr/>
          <a:lstStyle/>
          <a:p>
            <a:fld id="{4ABFC991-18F6-485A-BE0B-9061B9D5CD41}" type="slidenum">
              <a:rPr lang="en-US" smtClean="0"/>
              <a:pPr/>
              <a:t>92</a:t>
            </a:fld>
            <a:endParaRPr lang="en-US" dirty="0"/>
          </a:p>
        </p:txBody>
      </p:sp>
    </p:spTree>
    <p:extLst>
      <p:ext uri="{BB962C8B-B14F-4D97-AF65-F5344CB8AC3E}">
        <p14:creationId xmlns:p14="http://schemas.microsoft.com/office/powerpoint/2010/main" val="41072677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3815A-7690-D1B8-E2F5-AF7F05578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9A417-6B2C-5CFE-64BF-9A19D9403E74}"/>
              </a:ext>
            </a:extLst>
          </p:cNvPr>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a:extLst>
              <a:ext uri="{FF2B5EF4-FFF2-40B4-BE49-F238E27FC236}">
                <a16:creationId xmlns:a16="http://schemas.microsoft.com/office/drawing/2014/main" id="{E62802F1-3295-93C5-F20D-6C69AE21C4EC}"/>
              </a:ext>
            </a:extLst>
          </p:cNvPr>
          <p:cNvSpPr>
            <a:spLocks noGrp="1"/>
          </p:cNvSpPr>
          <p:nvPr>
            <p:ph idx="1"/>
          </p:nvPr>
        </p:nvSpPr>
        <p:spPr/>
        <p:txBody>
          <a:bodyPr>
            <a:normAutofit fontScale="92500" lnSpcReduction="10000"/>
          </a:bodyPr>
          <a:lstStyle/>
          <a:p>
            <a:r>
              <a:rPr lang="fr-FR" dirty="0"/>
              <a:t>participation active au Collège de lutte contre la fraude fiscale et sociale</a:t>
            </a:r>
            <a:endParaRPr lang="en-BE" dirty="0"/>
          </a:p>
          <a:p>
            <a:pPr marL="236538" indent="-236538"/>
            <a:r>
              <a:rPr lang="fr-BE" dirty="0">
                <a:solidFill>
                  <a:srgbClr val="384653"/>
                </a:solidFill>
                <a:latin typeface="Calibri" panose="020F0502020204030204" pitchFamily="34" charset="0"/>
                <a:ea typeface="Calibri"/>
                <a:cs typeface="Calibri" panose="020F0502020204030204" pitchFamily="34" charset="0"/>
              </a:rPr>
              <a:t>plan de lutte contre la fraude avec 4 clusters stratégiques</a:t>
            </a:r>
          </a:p>
          <a:p>
            <a:pPr marL="504825" lvl="1" indent="-285750">
              <a:buFont typeface="Montserrat" panose="00000500000000000000" pitchFamily="2" charset="0"/>
              <a:buChar char="-"/>
            </a:pPr>
            <a:r>
              <a:rPr lang="fr-BE" dirty="0">
                <a:solidFill>
                  <a:srgbClr val="384653"/>
                </a:solidFill>
                <a:latin typeface="Calibri" panose="020F0502020204030204" pitchFamily="34" charset="0"/>
                <a:ea typeface="Calibri"/>
                <a:cs typeface="Calibri" panose="020F0502020204030204" pitchFamily="34" charset="0"/>
              </a:rPr>
              <a:t>gestion, coordination et intelligence collective</a:t>
            </a:r>
          </a:p>
          <a:p>
            <a:pPr marL="504825" lvl="1" indent="-285750">
              <a:buFont typeface="Montserrat" panose="00000500000000000000" pitchFamily="2" charset="0"/>
              <a:buChar char="-"/>
            </a:pPr>
            <a:r>
              <a:rPr lang="fr-BE" dirty="0">
                <a:solidFill>
                  <a:srgbClr val="384653"/>
                </a:solidFill>
                <a:latin typeface="Calibri" panose="020F0502020204030204" pitchFamily="34" charset="0"/>
                <a:ea typeface="Calibri"/>
                <a:cs typeface="Calibri" panose="020F0502020204030204" pitchFamily="34" charset="0"/>
              </a:rPr>
              <a:t>détection, analyse et traitement des flux financiers illégaux</a:t>
            </a:r>
          </a:p>
          <a:p>
            <a:pPr marL="504825" lvl="1" indent="-285750">
              <a:buFont typeface="Montserrat" panose="00000500000000000000" pitchFamily="2" charset="0"/>
              <a:buChar char="-"/>
            </a:pPr>
            <a:r>
              <a:rPr lang="fr-BE" dirty="0">
                <a:solidFill>
                  <a:srgbClr val="384653"/>
                </a:solidFill>
                <a:latin typeface="Calibri" panose="020F0502020204030204" pitchFamily="34" charset="0"/>
                <a:ea typeface="Calibri"/>
                <a:cs typeface="Calibri" panose="020F0502020204030204" pitchFamily="34" charset="0"/>
              </a:rPr>
              <a:t>saisies, confiscations et recouvrement des avoirs d'origine criminelle</a:t>
            </a:r>
          </a:p>
          <a:p>
            <a:pPr marL="504825" lvl="1" indent="-285750">
              <a:buFont typeface="Montserrat" panose="00000500000000000000" pitchFamily="2" charset="0"/>
              <a:buChar char="-"/>
            </a:pPr>
            <a:r>
              <a:rPr lang="fr-BE" dirty="0">
                <a:solidFill>
                  <a:srgbClr val="384653"/>
                </a:solidFill>
                <a:latin typeface="Calibri" panose="020F0502020204030204" pitchFamily="34" charset="0"/>
                <a:ea typeface="Calibri"/>
                <a:cs typeface="Calibri" panose="020F0502020204030204" pitchFamily="34" charset="0"/>
              </a:rPr>
              <a:t>contrôle, inspection et lutte contre la fraude sectorielle</a:t>
            </a:r>
          </a:p>
          <a:p>
            <a:r>
              <a:rPr lang="fr-FR" dirty="0"/>
              <a:t>&gt; 120 flux de données structurés développés pour permettre la mise en correspondance ou l'exploration de données</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rPr>
              <a:t>mise en œuvre du </a:t>
            </a:r>
            <a:r>
              <a:rPr kumimoji="0" lang="fr-BE" sz="2000" b="0" i="0" u="none" strike="noStrike" kern="1200" cap="none" spc="0" normalizeH="0" baseline="0" noProof="0" dirty="0" err="1">
                <a:ln>
                  <a:noFill/>
                </a:ln>
                <a:solidFill>
                  <a:srgbClr val="384653"/>
                </a:solidFill>
                <a:effectLst/>
                <a:uLnTx/>
                <a:uFillTx/>
                <a:latin typeface="Calibri" panose="020F0502020204030204" pitchFamily="34" charset="0"/>
                <a:ea typeface="Calibri"/>
                <a:cs typeface="Calibri" panose="020F0502020204030204" pitchFamily="34" charset="0"/>
              </a:rPr>
              <a:t>LoR</a:t>
            </a:r>
            <a:r>
              <a:rPr kumimoji="0" lang="fr-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rPr>
              <a:t> (</a:t>
            </a:r>
            <a:r>
              <a:rPr kumimoji="0" lang="fr-BE" sz="2000" b="0" i="0" u="none" strike="noStrike" kern="1200" cap="none" spc="0" normalizeH="0" baseline="0" noProof="0" dirty="0" err="1">
                <a:ln>
                  <a:noFill/>
                </a:ln>
                <a:solidFill>
                  <a:srgbClr val="384653"/>
                </a:solidFill>
                <a:effectLst/>
                <a:uLnTx/>
                <a:uFillTx/>
                <a:latin typeface="Calibri" panose="020F0502020204030204" pitchFamily="34" charset="0"/>
                <a:ea typeface="Calibri"/>
                <a:cs typeface="Calibri" panose="020F0502020204030204" pitchFamily="34" charset="0"/>
              </a:rPr>
              <a:t>Level</a:t>
            </a:r>
            <a:r>
              <a:rPr kumimoji="0" lang="fr-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rPr>
              <a:t> of </a:t>
            </a:r>
            <a:r>
              <a:rPr kumimoji="0" lang="fr-BE" sz="2000" b="0" i="0" u="none" strike="noStrike" kern="1200" cap="none" spc="0" normalizeH="0" baseline="0" noProof="0" dirty="0" err="1">
                <a:ln>
                  <a:noFill/>
                </a:ln>
                <a:solidFill>
                  <a:srgbClr val="384653"/>
                </a:solidFill>
                <a:effectLst/>
                <a:uLnTx/>
                <a:uFillTx/>
                <a:latin typeface="Calibri" panose="020F0502020204030204" pitchFamily="34" charset="0"/>
                <a:ea typeface="Calibri"/>
                <a:cs typeface="Calibri" panose="020F0502020204030204" pitchFamily="34" charset="0"/>
              </a:rPr>
              <a:t>Reliability</a:t>
            </a:r>
            <a:r>
              <a:rPr kumimoji="0" lang="fr-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rPr>
              <a:t>) par les institutions de sécurité sociale pour la création de numéros bis </a:t>
            </a:r>
            <a:endParaRPr kumimoji="0" lang="en-BE" sz="2000" b="0" i="0" u="none" strike="noStrike" kern="1200" cap="none" spc="0" normalizeH="0" baseline="0" noProof="0" dirty="0">
              <a:ln>
                <a:noFill/>
              </a:ln>
              <a:solidFill>
                <a:srgbClr val="384653"/>
              </a:solidFill>
              <a:effectLst/>
              <a:uLnTx/>
              <a:uFillTx/>
              <a:latin typeface="Calibri" panose="020F0502020204030204" pitchFamily="34" charset="0"/>
              <a:ea typeface="Calibri"/>
              <a:cs typeface="Calibri" panose="020F0502020204030204" pitchFamily="34" charset="0"/>
            </a:endParaRPr>
          </a:p>
          <a:p>
            <a:pPr marL="236538" indent="-236538">
              <a:defRPr/>
            </a:pPr>
            <a:r>
              <a:rPr lang="fr-BE" dirty="0">
                <a:solidFill>
                  <a:srgbClr val="384653"/>
                </a:solidFill>
                <a:latin typeface="Calibri" panose="020F0502020204030204" pitchFamily="34" charset="0"/>
                <a:ea typeface="Calibri"/>
                <a:cs typeface="Calibri" panose="020F0502020204030204" pitchFamily="34" charset="0"/>
              </a:rPr>
              <a:t>obligation de retenue dans le statut social des travailleurs indépendants</a:t>
            </a:r>
          </a:p>
          <a:p>
            <a:r>
              <a:rPr lang="fr-BE" dirty="0">
                <a:solidFill>
                  <a:srgbClr val="384653"/>
                </a:solidFill>
                <a:latin typeface="Calibri" panose="020F0502020204030204" pitchFamily="34" charset="0"/>
                <a:ea typeface="Calibri"/>
                <a:cs typeface="Calibri" panose="020F0502020204030204" pitchFamily="34" charset="0"/>
              </a:rPr>
              <a:t>communications de données internationales entre les institutions belges et étrangères compétentes afin de détecter le cumul d’allocations</a:t>
            </a:r>
            <a:endParaRPr lang="nl-NL" dirty="0"/>
          </a:p>
          <a:p>
            <a:r>
              <a:rPr lang="fr-FR" dirty="0"/>
              <a:t>expansion de </a:t>
            </a:r>
            <a:r>
              <a:rPr lang="fr-FR" dirty="0" err="1"/>
              <a:t>ePV</a:t>
            </a:r>
            <a:r>
              <a:rPr lang="fr-FR" dirty="0"/>
              <a:t> - </a:t>
            </a:r>
            <a:r>
              <a:rPr lang="nl-NL" dirty="0" err="1"/>
              <a:t>eDossier</a:t>
            </a:r>
            <a:r>
              <a:rPr lang="nl-NL" dirty="0"/>
              <a:t> - </a:t>
            </a:r>
            <a:r>
              <a:rPr lang="nl-NL" dirty="0" err="1"/>
              <a:t>Dolsis</a:t>
            </a:r>
            <a:r>
              <a:rPr lang="nl-NL" dirty="0"/>
              <a:t> - My Digital Assistant  (</a:t>
            </a:r>
            <a:r>
              <a:rPr lang="nl-NL" dirty="0" err="1"/>
              <a:t>MyDIA</a:t>
            </a:r>
            <a:r>
              <a:rPr lang="nl-NL" dirty="0"/>
              <a:t>)</a:t>
            </a:r>
            <a:endParaRPr lang="en-BE" dirty="0"/>
          </a:p>
        </p:txBody>
      </p:sp>
      <p:sp>
        <p:nvSpPr>
          <p:cNvPr id="4" name="Espace réservé du numéro de diapositive 3">
            <a:extLst>
              <a:ext uri="{FF2B5EF4-FFF2-40B4-BE49-F238E27FC236}">
                <a16:creationId xmlns:a16="http://schemas.microsoft.com/office/drawing/2014/main" id="{331032A3-2D18-B861-3C2A-2EE9A24372F6}"/>
              </a:ext>
            </a:extLst>
          </p:cNvPr>
          <p:cNvSpPr>
            <a:spLocks noGrp="1"/>
          </p:cNvSpPr>
          <p:nvPr>
            <p:ph type="sldNum" sz="quarter" idx="12"/>
          </p:nvPr>
        </p:nvSpPr>
        <p:spPr/>
        <p:txBody>
          <a:bodyPr/>
          <a:lstStyle/>
          <a:p>
            <a:fld id="{4ABFC991-18F6-485A-BE0B-9061B9D5CD41}" type="slidenum">
              <a:rPr lang="en-US" smtClean="0"/>
              <a:pPr/>
              <a:t>93</a:t>
            </a:fld>
            <a:endParaRPr lang="en-US" dirty="0"/>
          </a:p>
        </p:txBody>
      </p:sp>
    </p:spTree>
    <p:extLst>
      <p:ext uri="{BB962C8B-B14F-4D97-AF65-F5344CB8AC3E}">
        <p14:creationId xmlns:p14="http://schemas.microsoft.com/office/powerpoint/2010/main" val="42671611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476D8-C3F2-B37A-2102-1707E46B0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AE93A-BC16-AA49-6C00-749D30C70D2D}"/>
              </a:ext>
            </a:extLst>
          </p:cNvPr>
          <p:cNvSpPr>
            <a:spLocks noGrp="1"/>
          </p:cNvSpPr>
          <p:nvPr>
            <p:ph type="title"/>
          </p:nvPr>
        </p:nvSpPr>
        <p:spPr/>
        <p:txBody>
          <a:bodyPr/>
          <a:lstStyle/>
          <a:p>
            <a:r>
              <a:rPr lang="en-US" dirty="0" err="1"/>
              <a:t>Lutte</a:t>
            </a:r>
            <a:r>
              <a:rPr lang="en-US" dirty="0"/>
              <a:t> </a:t>
            </a:r>
            <a:r>
              <a:rPr lang="en-US" dirty="0" err="1"/>
              <a:t>contre</a:t>
            </a:r>
            <a:r>
              <a:rPr lang="en-US" dirty="0"/>
              <a:t> la </a:t>
            </a:r>
            <a:r>
              <a:rPr lang="en-US" dirty="0" err="1"/>
              <a:t>fraude</a:t>
            </a:r>
            <a:endParaRPr lang="en-US" dirty="0"/>
          </a:p>
        </p:txBody>
      </p:sp>
      <p:sp>
        <p:nvSpPr>
          <p:cNvPr id="3" name="Content Placeholder 2">
            <a:extLst>
              <a:ext uri="{FF2B5EF4-FFF2-40B4-BE49-F238E27FC236}">
                <a16:creationId xmlns:a16="http://schemas.microsoft.com/office/drawing/2014/main" id="{E19E9265-F6AA-3387-F1A5-7EBA92CC17CD}"/>
              </a:ext>
            </a:extLst>
          </p:cNvPr>
          <p:cNvSpPr>
            <a:spLocks noGrp="1"/>
          </p:cNvSpPr>
          <p:nvPr>
            <p:ph idx="1"/>
          </p:nvPr>
        </p:nvSpPr>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accès à plusieurs sources de données via une interface Web unique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initialement développé pour les services d'inspection traditionnels et maintenant plus de 90 institutions utilisatrices</a:t>
            </a:r>
          </a:p>
          <a:p>
            <a:r>
              <a:rPr lang="en-US" dirty="0" err="1"/>
              <a:t>MyDIA</a:t>
            </a:r>
            <a:r>
              <a:rPr lang="en-US" dirty="0"/>
              <a:t> </a:t>
            </a:r>
          </a:p>
          <a:p>
            <a:pPr lvl="1"/>
            <a:r>
              <a:rPr lang="en-US" dirty="0" err="1"/>
              <a:t>permet</a:t>
            </a:r>
            <a:r>
              <a:rPr lang="en-US" dirty="0"/>
              <a:t> </a:t>
            </a:r>
            <a:r>
              <a:rPr lang="en-US" dirty="0" err="1"/>
              <a:t>d’améliorer</a:t>
            </a:r>
            <a:r>
              <a:rPr lang="en-US" dirty="0"/>
              <a:t> </a:t>
            </a:r>
            <a:r>
              <a:rPr lang="fr-FR" dirty="0"/>
              <a:t>la coopération entre les inspections dans la lutte contre la fraude sociale</a:t>
            </a:r>
          </a:p>
          <a:p>
            <a:pPr lvl="1"/>
            <a:r>
              <a:rPr lang="fr-FR" dirty="0"/>
              <a:t>application mobile pour les services d'inspection de l’ONSS, de l’ONEM, du SPF ETCS, de l’INAMI et de l’INASTI pour consulter les données d'identification de diverses sources de données</a:t>
            </a:r>
          </a:p>
          <a:p>
            <a:r>
              <a:rPr lang="fr-FR" dirty="0"/>
              <a:t>Single Permit (Permis unique)</a:t>
            </a:r>
          </a:p>
          <a:p>
            <a:pPr lvl="1"/>
            <a:r>
              <a:rPr lang="fr-FR" dirty="0"/>
              <a:t>travail temporaire en Belgique de ressortissants de pays tiers (non-UE)</a:t>
            </a:r>
          </a:p>
          <a:p>
            <a:pPr lvl="1"/>
            <a:r>
              <a:rPr lang="fr-FR" dirty="0"/>
              <a:t>permis de séjour (compétence fédérale) et permis de travail (compétence régionale)</a:t>
            </a:r>
          </a:p>
          <a:p>
            <a:pPr lvl="1"/>
            <a:r>
              <a:rPr lang="fr-FR" dirty="0"/>
              <a:t>la plateforme Single Permit déconstruit cette complexité pour l'utilisateur (employeur belge et étranger) lors de la demande</a:t>
            </a:r>
          </a:p>
          <a:p>
            <a:pPr lvl="1"/>
            <a:r>
              <a:rPr lang="fr-FR" dirty="0"/>
              <a:t>utilisation de l'application </a:t>
            </a:r>
            <a:r>
              <a:rPr lang="fr-FR" dirty="0" err="1"/>
              <a:t>belgianIDpro</a:t>
            </a:r>
            <a:r>
              <a:rPr lang="fr-FR" dirty="0"/>
              <a:t> qui fait appel aux services du registre BCSS pour identifier correctement le travailleur étranger</a:t>
            </a:r>
          </a:p>
          <a:p>
            <a:endParaRPr lang="fr-FR" dirty="0"/>
          </a:p>
          <a:p>
            <a:endParaRPr lang="en-US" dirty="0"/>
          </a:p>
        </p:txBody>
      </p:sp>
      <p:sp>
        <p:nvSpPr>
          <p:cNvPr id="4" name="Espace réservé du numéro de diapositive 3">
            <a:extLst>
              <a:ext uri="{FF2B5EF4-FFF2-40B4-BE49-F238E27FC236}">
                <a16:creationId xmlns:a16="http://schemas.microsoft.com/office/drawing/2014/main" id="{B44A49CB-B5EF-88BA-5E81-91131934DEBC}"/>
              </a:ext>
            </a:extLst>
          </p:cNvPr>
          <p:cNvSpPr>
            <a:spLocks noGrp="1"/>
          </p:cNvSpPr>
          <p:nvPr>
            <p:ph type="sldNum" sz="quarter" idx="12"/>
          </p:nvPr>
        </p:nvSpPr>
        <p:spPr/>
        <p:txBody>
          <a:bodyPr/>
          <a:lstStyle/>
          <a:p>
            <a:fld id="{4ABFC991-18F6-485A-BE0B-9061B9D5CD41}" type="slidenum">
              <a:rPr lang="en-US" smtClean="0"/>
              <a:pPr/>
              <a:t>94</a:t>
            </a:fld>
            <a:endParaRPr lang="en-US" dirty="0"/>
          </a:p>
        </p:txBody>
      </p:sp>
    </p:spTree>
    <p:extLst>
      <p:ext uri="{BB962C8B-B14F-4D97-AF65-F5344CB8AC3E}">
        <p14:creationId xmlns:p14="http://schemas.microsoft.com/office/powerpoint/2010/main" val="28823090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2"/>
              </a:rPr>
              <a:t>https://www.gcloud.belgium.be</a:t>
            </a:r>
            <a:endParaRPr lang="fr-BE" dirty="0"/>
          </a:p>
        </p:txBody>
      </p:sp>
      <p:sp>
        <p:nvSpPr>
          <p:cNvPr id="4" name="Espace réservé du numéro de diapositive 3">
            <a:extLst>
              <a:ext uri="{FF2B5EF4-FFF2-40B4-BE49-F238E27FC236}">
                <a16:creationId xmlns:a16="http://schemas.microsoft.com/office/drawing/2014/main" id="{1466F3C9-3741-FC91-0115-832586F4EC81}"/>
              </a:ext>
            </a:extLst>
          </p:cNvPr>
          <p:cNvSpPr>
            <a:spLocks noGrp="1"/>
          </p:cNvSpPr>
          <p:nvPr>
            <p:ph type="sldNum" sz="quarter" idx="12"/>
          </p:nvPr>
        </p:nvSpPr>
        <p:spPr/>
        <p:txBody>
          <a:bodyPr/>
          <a:lstStyle/>
          <a:p>
            <a:fld id="{4ABFC991-18F6-485A-BE0B-9061B9D5CD41}" type="slidenum">
              <a:rPr lang="en-US" smtClean="0"/>
              <a:pPr/>
              <a:t>95</a:t>
            </a:fld>
            <a:endParaRPr lang="en-US" dirty="0"/>
          </a:p>
        </p:txBody>
      </p:sp>
    </p:spTree>
    <p:extLst>
      <p:ext uri="{BB962C8B-B14F-4D97-AF65-F5344CB8AC3E}">
        <p14:creationId xmlns:p14="http://schemas.microsoft.com/office/powerpoint/2010/main" val="24338386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Synergies </a:t>
            </a:r>
          </a:p>
        </p:txBody>
      </p:sp>
      <p:grpSp>
        <p:nvGrpSpPr>
          <p:cNvPr id="5" name="Group 4"/>
          <p:cNvGrpSpPr>
            <a:grpSpLocks noChangeAspect="1"/>
          </p:cNvGrpSpPr>
          <p:nvPr/>
        </p:nvGrpSpPr>
        <p:grpSpPr>
          <a:xfrm>
            <a:off x="1991545" y="1388206"/>
            <a:ext cx="8054995" cy="5297922"/>
            <a:chOff x="107504" y="698367"/>
            <a:chExt cx="8859375" cy="5826977"/>
          </a:xfrm>
        </p:grpSpPr>
        <p:sp>
          <p:nvSpPr>
            <p:cNvPr id="6" name="Rounded Rectangle 5"/>
            <p:cNvSpPr/>
            <p:nvPr/>
          </p:nvSpPr>
          <p:spPr>
            <a:xfrm>
              <a:off x="107504" y="1844823"/>
              <a:ext cx="8640960" cy="4680521"/>
            </a:xfrm>
            <a:prstGeom prst="roundRect">
              <a:avLst>
                <a:gd name="adj" fmla="val 2806"/>
              </a:avLst>
            </a:prstGeom>
            <a:solidFill>
              <a:srgbClr val="002B82">
                <a:alpha val="20000"/>
              </a:srgbClr>
            </a:solidFill>
            <a:ln>
              <a:solidFill>
                <a:srgbClr val="92D050"/>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endParaRPr lang="nl-BE" sz="2400" dirty="0">
                <a:solidFill>
                  <a:srgbClr val="364C9D"/>
                </a:solidFill>
                <a:latin typeface="Calibri"/>
              </a:endParaRPr>
            </a:p>
          </p:txBody>
        </p:sp>
        <p:sp>
          <p:nvSpPr>
            <p:cNvPr id="7" name="Rounded Rectangle 6"/>
            <p:cNvSpPr/>
            <p:nvPr/>
          </p:nvSpPr>
          <p:spPr>
            <a:xfrm>
              <a:off x="17951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8" name="Rounded Rectangle 7"/>
            <p:cNvSpPr/>
            <p:nvPr/>
          </p:nvSpPr>
          <p:spPr>
            <a:xfrm>
              <a:off x="125963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9" name="Rounded Rectangle 8"/>
            <p:cNvSpPr/>
            <p:nvPr/>
          </p:nvSpPr>
          <p:spPr>
            <a:xfrm>
              <a:off x="565212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0" name="Rounded Rectangle 9"/>
            <p:cNvSpPr/>
            <p:nvPr/>
          </p:nvSpPr>
          <p:spPr>
            <a:xfrm>
              <a:off x="673224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1" name="Rounded Rectangle 10"/>
            <p:cNvSpPr/>
            <p:nvPr/>
          </p:nvSpPr>
          <p:spPr>
            <a:xfrm>
              <a:off x="7812360"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2" name="Rounded Rectangle 11"/>
            <p:cNvSpPr/>
            <p:nvPr/>
          </p:nvSpPr>
          <p:spPr>
            <a:xfrm>
              <a:off x="2339752"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3" name="Rounded Rectangle 12"/>
            <p:cNvSpPr/>
            <p:nvPr/>
          </p:nvSpPr>
          <p:spPr>
            <a:xfrm>
              <a:off x="3436281"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4" name="Rounded Rectangle 13"/>
            <p:cNvSpPr/>
            <p:nvPr/>
          </p:nvSpPr>
          <p:spPr>
            <a:xfrm>
              <a:off x="4544199" y="872716"/>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fr-BE">
                <a:solidFill>
                  <a:srgbClr val="364C9D"/>
                </a:solidFill>
                <a:latin typeface="Calibri"/>
              </a:endParaRPr>
            </a:p>
          </p:txBody>
        </p:sp>
        <p:sp>
          <p:nvSpPr>
            <p:cNvPr id="15" name="Rounded Rectangle 14"/>
            <p:cNvSpPr/>
            <p:nvPr/>
          </p:nvSpPr>
          <p:spPr>
            <a:xfrm>
              <a:off x="189373" y="5319571"/>
              <a:ext cx="8467573"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matérielle</a:t>
              </a:r>
            </a:p>
            <a:p>
              <a:pPr lvl="0" algn="ctr">
                <a:defRPr/>
              </a:pPr>
              <a:r>
                <a:rPr lang="fr-BE" sz="2400" dirty="0">
                  <a:solidFill>
                    <a:srgbClr val="364C9D"/>
                  </a:solidFill>
                  <a:latin typeface="Calibri"/>
                </a:rPr>
                <a:t>Data </a:t>
              </a:r>
              <a:r>
                <a:rPr lang="fr-BE" sz="2400" dirty="0">
                  <a:solidFill>
                    <a:srgbClr val="364C9D"/>
                  </a:solidFill>
                </a:rPr>
                <a:t>centers  |  </a:t>
              </a:r>
              <a:r>
                <a:rPr lang="fr-BE" sz="2400" dirty="0" err="1">
                  <a:solidFill>
                    <a:srgbClr val="364C9D"/>
                  </a:solidFill>
                </a:rPr>
                <a:t>Computing</a:t>
              </a:r>
              <a:r>
                <a:rPr lang="fr-BE" sz="2400" dirty="0">
                  <a:solidFill>
                    <a:srgbClr val="364C9D"/>
                  </a:solidFill>
                </a:rPr>
                <a:t> </a:t>
              </a:r>
              <a:r>
                <a:rPr lang="fr-BE" sz="2400" dirty="0">
                  <a:solidFill>
                    <a:srgbClr val="364C9D"/>
                  </a:solidFill>
                  <a:latin typeface="Calibri"/>
                </a:rPr>
                <a:t>|  Network  |  Storage</a:t>
              </a:r>
            </a:p>
          </p:txBody>
        </p:sp>
        <p:sp>
          <p:nvSpPr>
            <p:cNvPr id="16" name="Rounded Rectangle 15"/>
            <p:cNvSpPr/>
            <p:nvPr/>
          </p:nvSpPr>
          <p:spPr>
            <a:xfrm>
              <a:off x="189373" y="4139321"/>
              <a:ext cx="8438199" cy="1080121"/>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Infrastructure logicielle</a:t>
              </a:r>
            </a:p>
            <a:p>
              <a:pPr algn="ctr">
                <a:defRPr/>
              </a:pPr>
              <a:r>
                <a:rPr lang="fr-BE" sz="2400" dirty="0">
                  <a:solidFill>
                    <a:srgbClr val="364C9D"/>
                  </a:solidFill>
                  <a:latin typeface="Calibri"/>
                </a:rPr>
                <a:t>Virtualisation  |   Security   | 	Mail	|   </a:t>
              </a:r>
              <a:r>
                <a:rPr lang="fr-BE" sz="2400" dirty="0" err="1">
                  <a:solidFill>
                    <a:srgbClr val="364C9D"/>
                  </a:solidFill>
                  <a:latin typeface="Calibri"/>
                </a:rPr>
                <a:t>VoIP</a:t>
              </a:r>
              <a:r>
                <a:rPr lang="fr-BE" sz="2400" dirty="0">
                  <a:solidFill>
                    <a:srgbClr val="364C9D"/>
                  </a:solidFill>
                  <a:latin typeface="Calibri"/>
                </a:rPr>
                <a:t>	     | …</a:t>
              </a:r>
            </a:p>
          </p:txBody>
        </p:sp>
        <p:sp>
          <p:nvSpPr>
            <p:cNvPr id="17" name="Rounded Rectangle 16"/>
            <p:cNvSpPr/>
            <p:nvPr/>
          </p:nvSpPr>
          <p:spPr>
            <a:xfrm>
              <a:off x="189373" y="3073205"/>
              <a:ext cx="8496944" cy="952367"/>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Plateformes applicatives</a:t>
              </a:r>
            </a:p>
            <a:p>
              <a:pPr algn="ctr">
                <a:defRPr/>
              </a:pPr>
              <a:r>
                <a:rPr lang="fr-BE" sz="2400" dirty="0">
                  <a:solidFill>
                    <a:srgbClr val="364C9D"/>
                  </a:solidFill>
                  <a:latin typeface="Calibri"/>
                </a:rPr>
                <a:t>Open Source | IBM | Microsoft| Oracle | SAS | …</a:t>
              </a:r>
            </a:p>
          </p:txBody>
        </p:sp>
        <p:sp>
          <p:nvSpPr>
            <p:cNvPr id="18" name="Rounded Rectangle 17"/>
            <p:cNvSpPr/>
            <p:nvPr/>
          </p:nvSpPr>
          <p:spPr>
            <a:xfrm>
              <a:off x="179512" y="1943151"/>
              <a:ext cx="8477434" cy="1016306"/>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defRPr/>
              </a:pPr>
              <a:r>
                <a:rPr lang="fr-BE" sz="3200" b="1" dirty="0">
                  <a:solidFill>
                    <a:srgbClr val="364C9D"/>
                  </a:solidFill>
                  <a:latin typeface="Calibri"/>
                </a:rPr>
                <a:t>Applications standard &amp; composants</a:t>
              </a:r>
            </a:p>
            <a:p>
              <a:pPr algn="ctr">
                <a:defRPr/>
              </a:pPr>
              <a:r>
                <a:rPr lang="fr-BE" sz="2400" dirty="0">
                  <a:solidFill>
                    <a:srgbClr val="364C9D"/>
                  </a:solidFill>
                  <a:latin typeface="Calibri"/>
                </a:rPr>
                <a:t>Site web | Gestion des accès | Logiciel de traduction | …</a:t>
              </a:r>
            </a:p>
          </p:txBody>
        </p:sp>
        <p:sp>
          <p:nvSpPr>
            <p:cNvPr id="19" name="TextBox 18"/>
            <p:cNvSpPr txBox="1"/>
            <p:nvPr/>
          </p:nvSpPr>
          <p:spPr>
            <a:xfrm rot="2777394">
              <a:off x="8135347" y="3235550"/>
              <a:ext cx="1190642"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0" name="TextBox 19"/>
            <p:cNvSpPr txBox="1"/>
            <p:nvPr/>
          </p:nvSpPr>
          <p:spPr>
            <a:xfrm rot="2777394">
              <a:off x="8131342" y="4397046"/>
              <a:ext cx="1216559"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1" name="TextBox 20"/>
            <p:cNvSpPr txBox="1"/>
            <p:nvPr/>
          </p:nvSpPr>
          <p:spPr>
            <a:xfrm rot="2777394">
              <a:off x="8128450" y="5555942"/>
              <a:ext cx="1235288" cy="441571"/>
            </a:xfrm>
            <a:prstGeom prst="snip1Rect">
              <a:avLst/>
            </a:prstGeom>
            <a:solidFill>
              <a:srgbClr val="002B82"/>
            </a:solidFill>
          </p:spPr>
          <p:txBody>
            <a:bodyPr wrap="square" lIns="0" tIns="0" rIns="0" bIns="0" rtlCol="0" anchor="ctr" anchorCtr="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2400" b="1" i="0" u="none" strike="noStrike" cap="none" normalizeH="0" baseline="0">
                  <a:ln>
                    <a:noFill/>
                  </a:ln>
                  <a:solidFill>
                    <a:srgbClr val="364C9D"/>
                  </a:solidFill>
                  <a:uLnTx/>
                  <a:uFillTx/>
                  <a:latin typeface="Calibri"/>
                  <a:cs typeface="+mn-cs"/>
                </a:defRPr>
              </a:lvl1pPr>
            </a:lstStyle>
            <a:p>
              <a:r>
                <a:rPr lang="fr-BE" dirty="0">
                  <a:solidFill>
                    <a:schemeClr val="bg1"/>
                  </a:solidFill>
                </a:rPr>
                <a:t>Partage</a:t>
              </a:r>
            </a:p>
          </p:txBody>
        </p:sp>
        <p:sp>
          <p:nvSpPr>
            <p:cNvPr id="22" name="Rounded Rectangle 21"/>
            <p:cNvSpPr/>
            <p:nvPr/>
          </p:nvSpPr>
          <p:spPr>
            <a:xfrm>
              <a:off x="107504" y="698367"/>
              <a:ext cx="8640960" cy="1080121"/>
            </a:xfrm>
            <a:prstGeom prst="roundRect">
              <a:avLst/>
            </a:prstGeom>
            <a:solidFill>
              <a:schemeClr val="bg1">
                <a:alpha val="8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fr-BE" sz="3200" b="1" dirty="0">
                  <a:solidFill>
                    <a:srgbClr val="364C9D"/>
                  </a:solidFill>
                  <a:latin typeface="Calibri"/>
                </a:rPr>
                <a:t>Applications métier</a:t>
              </a:r>
            </a:p>
            <a:p>
              <a:pPr algn="ctr">
                <a:defRPr/>
              </a:pPr>
              <a:r>
                <a:rPr lang="fr-BE" sz="2400" dirty="0" err="1">
                  <a:solidFill>
                    <a:srgbClr val="364C9D"/>
                  </a:solidFill>
                  <a:latin typeface="Calibri"/>
                </a:rPr>
                <a:t>Core</a:t>
              </a:r>
              <a:r>
                <a:rPr lang="fr-BE" sz="2400" dirty="0">
                  <a:solidFill>
                    <a:srgbClr val="364C9D"/>
                  </a:solidFill>
                  <a:latin typeface="Calibri"/>
                </a:rPr>
                <a:t> business (déclarations, processus métier, ...)</a:t>
              </a:r>
            </a:p>
          </p:txBody>
        </p:sp>
        <p:sp>
          <p:nvSpPr>
            <p:cNvPr id="23" name="TextBox 22"/>
            <p:cNvSpPr txBox="1"/>
            <p:nvPr/>
          </p:nvSpPr>
          <p:spPr>
            <a:xfrm rot="2777394">
              <a:off x="8132422" y="2107432"/>
              <a:ext cx="1209562" cy="441571"/>
            </a:xfrm>
            <a:prstGeom prst="snip1Rect">
              <a:avLst/>
            </a:prstGeom>
            <a:solidFill>
              <a:srgbClr val="002B82"/>
            </a:solidFill>
          </p:spPr>
          <p:txBody>
            <a:bodyPr wrap="square" lIns="0" tIns="0" rIns="0" bIns="0" rtlCol="0" anchor="ctr" anchorCtr="0">
              <a:spAutoFit/>
            </a:bodyPr>
            <a:lstStyle/>
            <a:p>
              <a:pPr algn="ctr">
                <a:defRPr/>
              </a:pPr>
              <a:r>
                <a:rPr lang="fr-BE" sz="2400" b="1" dirty="0">
                  <a:solidFill>
                    <a:schemeClr val="bg1"/>
                  </a:solidFill>
                  <a:latin typeface="Calibri"/>
                </a:rPr>
                <a:t>Partage</a:t>
              </a:r>
            </a:p>
          </p:txBody>
        </p:sp>
      </p:grpSp>
      <p:sp>
        <p:nvSpPr>
          <p:cNvPr id="3" name="Espace réservé du numéro de diapositive 2">
            <a:extLst>
              <a:ext uri="{FF2B5EF4-FFF2-40B4-BE49-F238E27FC236}">
                <a16:creationId xmlns:a16="http://schemas.microsoft.com/office/drawing/2014/main" id="{18A83063-82D1-12A6-96BC-A121AAEC01CB}"/>
              </a:ext>
            </a:extLst>
          </p:cNvPr>
          <p:cNvSpPr>
            <a:spLocks noGrp="1"/>
          </p:cNvSpPr>
          <p:nvPr>
            <p:ph type="sldNum" sz="quarter" idx="12"/>
          </p:nvPr>
        </p:nvSpPr>
        <p:spPr/>
        <p:txBody>
          <a:bodyPr/>
          <a:lstStyle/>
          <a:p>
            <a:fld id="{4ABFC991-18F6-485A-BE0B-9061B9D5CD41}" type="slidenum">
              <a:rPr lang="en-US" smtClean="0"/>
              <a:pPr/>
              <a:t>96</a:t>
            </a:fld>
            <a:endParaRPr lang="en-US" dirty="0"/>
          </a:p>
        </p:txBody>
      </p:sp>
    </p:spTree>
    <p:extLst>
      <p:ext uri="{BB962C8B-B14F-4D97-AF65-F5344CB8AC3E}">
        <p14:creationId xmlns:p14="http://schemas.microsoft.com/office/powerpoint/2010/main" val="22007082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G-Cloud - </a:t>
            </a:r>
            <a:r>
              <a:rPr lang="en-US" dirty="0"/>
              <a:t>Synergies</a:t>
            </a:r>
          </a:p>
        </p:txBody>
      </p:sp>
      <p:sp>
        <p:nvSpPr>
          <p:cNvPr id="3" name="Content Placeholder 2"/>
          <p:cNvSpPr>
            <a:spLocks noGrp="1"/>
          </p:cNvSpPr>
          <p:nvPr>
            <p:ph idx="1"/>
          </p:nvPr>
        </p:nvSpPr>
        <p:spPr>
          <a:xfrm>
            <a:off x="838200" y="1718045"/>
            <a:ext cx="10515600" cy="4539880"/>
          </a:xfrm>
        </p:spPr>
        <p:txBody>
          <a:bodyPr>
            <a:normAutofit/>
          </a:bodyPr>
          <a:lstStyle/>
          <a:p>
            <a:r>
              <a:rPr lang="fr-FR" dirty="0"/>
              <a:t>évolution de la gestion des middlewares et de l’infrastructure vers la configuration et l’exploitation de services G-Cloud avec les équipes </a:t>
            </a:r>
            <a:r>
              <a:rPr lang="fr-FR" dirty="0" err="1"/>
              <a:t>Smals</a:t>
            </a:r>
            <a:endParaRPr lang="fr-FR" dirty="0"/>
          </a:p>
          <a:p>
            <a:r>
              <a:rPr lang="fr-FR" dirty="0" err="1"/>
              <a:t>Federal</a:t>
            </a:r>
            <a:r>
              <a:rPr lang="fr-FR" dirty="0"/>
              <a:t> Service Platform / API Gateway</a:t>
            </a:r>
          </a:p>
          <a:p>
            <a:pPr lvl="1"/>
            <a:r>
              <a:rPr lang="fr-FR" dirty="0"/>
              <a:t>organe de suivi commun des clients : eHealth – BCSS – ONSS </a:t>
            </a:r>
          </a:p>
          <a:p>
            <a:pPr lvl="1"/>
            <a:r>
              <a:rPr lang="fr-FR" dirty="0"/>
              <a:t>examen des demandes communes, contenu et planning des releases, suivi des incidents et des contacts avec le fournisseur</a:t>
            </a:r>
          </a:p>
          <a:p>
            <a:pPr lvl="1"/>
            <a:r>
              <a:rPr lang="fr-FR" dirty="0"/>
              <a:t>suivi budgétaire et information sur les nouveaux membres potentiels de la plate-forme</a:t>
            </a:r>
          </a:p>
          <a:p>
            <a:r>
              <a:rPr lang="fr-FR" dirty="0"/>
              <a:t>négociations fournisseurs &amp; contrats cadre fédéraux </a:t>
            </a:r>
          </a:p>
          <a:p>
            <a:pPr marL="0" indent="0">
              <a:buNone/>
            </a:pPr>
            <a:endParaRPr lang="en-US" dirty="0"/>
          </a:p>
        </p:txBody>
      </p:sp>
      <p:sp>
        <p:nvSpPr>
          <p:cNvPr id="4" name="Espace réservé du numéro de diapositive 3">
            <a:extLst>
              <a:ext uri="{FF2B5EF4-FFF2-40B4-BE49-F238E27FC236}">
                <a16:creationId xmlns:a16="http://schemas.microsoft.com/office/drawing/2014/main" id="{17E54B5F-6A66-010A-B091-E2392CCC65BE}"/>
              </a:ext>
            </a:extLst>
          </p:cNvPr>
          <p:cNvSpPr>
            <a:spLocks noGrp="1"/>
          </p:cNvSpPr>
          <p:nvPr>
            <p:ph type="sldNum" sz="quarter" idx="12"/>
          </p:nvPr>
        </p:nvSpPr>
        <p:spPr/>
        <p:txBody>
          <a:bodyPr/>
          <a:lstStyle/>
          <a:p>
            <a:fld id="{4ABFC991-18F6-485A-BE0B-9061B9D5CD41}" type="slidenum">
              <a:rPr lang="en-US" smtClean="0"/>
              <a:pPr/>
              <a:t>97</a:t>
            </a:fld>
            <a:endParaRPr lang="en-US" dirty="0"/>
          </a:p>
        </p:txBody>
      </p:sp>
    </p:spTree>
    <p:extLst>
      <p:ext uri="{BB962C8B-B14F-4D97-AF65-F5344CB8AC3E}">
        <p14:creationId xmlns:p14="http://schemas.microsoft.com/office/powerpoint/2010/main" val="27650859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Avantages</a:t>
            </a:r>
          </a:p>
        </p:txBody>
      </p:sp>
      <p:sp>
        <p:nvSpPr>
          <p:cNvPr id="3" name="Content Placeholder 2"/>
          <p:cNvSpPr>
            <a:spLocks noGrp="1"/>
          </p:cNvSpPr>
          <p:nvPr>
            <p:ph idx="1"/>
          </p:nvPr>
        </p:nvSpPr>
        <p:spPr/>
        <p:txBody>
          <a:bodyPr>
            <a:normAutofit/>
          </a:bodyPr>
          <a:lstStyle/>
          <a:p>
            <a:r>
              <a:rPr lang="nl-NL" dirty="0" err="1"/>
              <a:t>effets</a:t>
            </a:r>
            <a:r>
              <a:rPr lang="nl-NL" dirty="0"/>
              <a:t> </a:t>
            </a:r>
            <a:r>
              <a:rPr lang="nl-NL" dirty="0" err="1"/>
              <a:t>d’économie</a:t>
            </a:r>
            <a:r>
              <a:rPr lang="nl-NL" dirty="0"/>
              <a:t> </a:t>
            </a:r>
            <a:r>
              <a:rPr lang="nl-NL" dirty="0" err="1"/>
              <a:t>d’échelle</a:t>
            </a:r>
            <a:endParaRPr lang="nl-NL" dirty="0"/>
          </a:p>
          <a:p>
            <a:pPr lvl="1"/>
            <a:r>
              <a:rPr lang="nl-NL" dirty="0" err="1"/>
              <a:t>efficacité</a:t>
            </a:r>
            <a:r>
              <a:rPr lang="nl-NL" dirty="0"/>
              <a:t> </a:t>
            </a:r>
            <a:r>
              <a:rPr lang="nl-NL" dirty="0" err="1"/>
              <a:t>accrue</a:t>
            </a:r>
            <a:endParaRPr lang="nl-NL" dirty="0"/>
          </a:p>
          <a:p>
            <a:pPr lvl="1"/>
            <a:r>
              <a:rPr lang="nl-NL" dirty="0" err="1"/>
              <a:t>qualité</a:t>
            </a:r>
            <a:r>
              <a:rPr lang="nl-NL" dirty="0"/>
              <a:t> </a:t>
            </a:r>
            <a:r>
              <a:rPr lang="nl-NL" dirty="0" err="1"/>
              <a:t>accrue</a:t>
            </a:r>
            <a:endParaRPr lang="nl-NL" dirty="0"/>
          </a:p>
          <a:p>
            <a:pPr lvl="1"/>
            <a:r>
              <a:rPr lang="nl-NL" dirty="0" err="1"/>
              <a:t>disponibilité</a:t>
            </a:r>
            <a:r>
              <a:rPr lang="nl-NL" dirty="0"/>
              <a:t> </a:t>
            </a:r>
            <a:r>
              <a:rPr lang="nl-NL" dirty="0" err="1"/>
              <a:t>accrue</a:t>
            </a:r>
            <a:endParaRPr lang="nl-NL" dirty="0"/>
          </a:p>
          <a:p>
            <a:pPr lvl="1"/>
            <a:r>
              <a:rPr lang="nl-NL" dirty="0" err="1"/>
              <a:t>coûts</a:t>
            </a:r>
            <a:r>
              <a:rPr lang="nl-NL" dirty="0"/>
              <a:t> inférieurs (</a:t>
            </a:r>
            <a:r>
              <a:rPr lang="nl-NL" dirty="0" err="1"/>
              <a:t>infrastructure</a:t>
            </a:r>
            <a:r>
              <a:rPr lang="nl-NL" dirty="0"/>
              <a:t>, </a:t>
            </a:r>
            <a:r>
              <a:rPr lang="nl-NL" dirty="0" err="1"/>
              <a:t>licences</a:t>
            </a:r>
            <a:r>
              <a:rPr lang="nl-NL" dirty="0"/>
              <a:t> de logiciels, </a:t>
            </a:r>
            <a:r>
              <a:rPr lang="nl-NL" dirty="0" err="1"/>
              <a:t>supervision</a:t>
            </a:r>
            <a:r>
              <a:rPr lang="nl-NL" dirty="0"/>
              <a:t>, …)</a:t>
            </a:r>
          </a:p>
          <a:p>
            <a:r>
              <a:rPr lang="nl-NL" dirty="0"/>
              <a:t>respect de la </a:t>
            </a:r>
            <a:r>
              <a:rPr lang="nl-NL" dirty="0" err="1"/>
              <a:t>confidentialité</a:t>
            </a:r>
            <a:r>
              <a:rPr lang="nl-NL" dirty="0"/>
              <a:t> et </a:t>
            </a:r>
            <a:r>
              <a:rPr lang="nl-NL" dirty="0" err="1"/>
              <a:t>protection</a:t>
            </a:r>
            <a:r>
              <a:rPr lang="nl-NL" dirty="0"/>
              <a:t> des </a:t>
            </a:r>
            <a:r>
              <a:rPr lang="nl-NL" dirty="0" err="1"/>
              <a:t>données</a:t>
            </a:r>
            <a:endParaRPr lang="nl-NL" dirty="0"/>
          </a:p>
          <a:p>
            <a:r>
              <a:rPr lang="nl-NL" dirty="0" err="1"/>
              <a:t>axé</a:t>
            </a:r>
            <a:r>
              <a:rPr lang="nl-NL" dirty="0"/>
              <a:t> </a:t>
            </a:r>
            <a:r>
              <a:rPr lang="nl-NL" dirty="0" err="1"/>
              <a:t>davantage</a:t>
            </a:r>
            <a:r>
              <a:rPr lang="nl-NL" dirty="0"/>
              <a:t> </a:t>
            </a:r>
            <a:r>
              <a:rPr lang="nl-NL" dirty="0" err="1"/>
              <a:t>sur</a:t>
            </a:r>
            <a:r>
              <a:rPr lang="nl-NL" dirty="0"/>
              <a:t> </a:t>
            </a:r>
            <a:r>
              <a:rPr lang="nl-NL" dirty="0" err="1"/>
              <a:t>le</a:t>
            </a:r>
            <a:r>
              <a:rPr lang="nl-NL" dirty="0"/>
              <a:t> business et </a:t>
            </a:r>
            <a:r>
              <a:rPr lang="nl-NL" dirty="0" err="1"/>
              <a:t>flexibilité</a:t>
            </a:r>
            <a:r>
              <a:rPr lang="nl-NL" dirty="0"/>
              <a:t> pour </a:t>
            </a:r>
            <a:r>
              <a:rPr lang="nl-NL" dirty="0" err="1"/>
              <a:t>atteindre</a:t>
            </a:r>
            <a:r>
              <a:rPr lang="nl-NL" dirty="0"/>
              <a:t> les </a:t>
            </a:r>
            <a:r>
              <a:rPr lang="nl-NL" dirty="0" err="1"/>
              <a:t>objectifs</a:t>
            </a:r>
            <a:endParaRPr lang="nl-NL" dirty="0"/>
          </a:p>
          <a:p>
            <a:r>
              <a:rPr lang="nl-NL" dirty="0"/>
              <a:t>plus de </a:t>
            </a:r>
            <a:r>
              <a:rPr lang="nl-NL" dirty="0" err="1"/>
              <a:t>poids</a:t>
            </a:r>
            <a:r>
              <a:rPr lang="nl-NL" dirty="0"/>
              <a:t> vis-à-vis des fournisseurs</a:t>
            </a:r>
          </a:p>
          <a:p>
            <a:r>
              <a:rPr lang="nl-NL" dirty="0" err="1"/>
              <a:t>mutualisation</a:t>
            </a:r>
            <a:r>
              <a:rPr lang="nl-NL" dirty="0"/>
              <a:t> des </a:t>
            </a:r>
            <a:r>
              <a:rPr lang="nl-NL" dirty="0" err="1"/>
              <a:t>connaissances</a:t>
            </a:r>
            <a:r>
              <a:rPr lang="nl-NL" dirty="0"/>
              <a:t> et des ressources</a:t>
            </a:r>
          </a:p>
          <a:p>
            <a:r>
              <a:rPr lang="nl-NL" dirty="0" err="1"/>
              <a:t>évolution</a:t>
            </a:r>
            <a:r>
              <a:rPr lang="nl-NL" dirty="0"/>
              <a:t> </a:t>
            </a:r>
            <a:r>
              <a:rPr lang="nl-NL" dirty="0" err="1"/>
              <a:t>technologique</a:t>
            </a:r>
            <a:r>
              <a:rPr lang="nl-NL" dirty="0"/>
              <a:t> </a:t>
            </a:r>
            <a:r>
              <a:rPr lang="nl-NL" dirty="0" err="1"/>
              <a:t>disponible</a:t>
            </a:r>
            <a:r>
              <a:rPr lang="nl-NL" dirty="0"/>
              <a:t> plus </a:t>
            </a:r>
            <a:r>
              <a:rPr lang="nl-NL" dirty="0" err="1"/>
              <a:t>rapidement</a:t>
            </a:r>
            <a:r>
              <a:rPr lang="nl-NL" dirty="0"/>
              <a:t> pour </a:t>
            </a:r>
            <a:r>
              <a:rPr lang="nl-NL" dirty="0" err="1"/>
              <a:t>tous</a:t>
            </a:r>
            <a:endParaRPr lang="nl-NL" dirty="0"/>
          </a:p>
          <a:p>
            <a:endParaRPr lang="fr-BE" dirty="0"/>
          </a:p>
        </p:txBody>
      </p:sp>
      <p:sp>
        <p:nvSpPr>
          <p:cNvPr id="4" name="Espace réservé du numéro de diapositive 3">
            <a:extLst>
              <a:ext uri="{FF2B5EF4-FFF2-40B4-BE49-F238E27FC236}">
                <a16:creationId xmlns:a16="http://schemas.microsoft.com/office/drawing/2014/main" id="{E7D667AF-9213-B0DA-7DC6-094C2916FC40}"/>
              </a:ext>
            </a:extLst>
          </p:cNvPr>
          <p:cNvSpPr>
            <a:spLocks noGrp="1"/>
          </p:cNvSpPr>
          <p:nvPr>
            <p:ph type="sldNum" sz="quarter" idx="12"/>
          </p:nvPr>
        </p:nvSpPr>
        <p:spPr/>
        <p:txBody>
          <a:bodyPr/>
          <a:lstStyle/>
          <a:p>
            <a:fld id="{4ABFC991-18F6-485A-BE0B-9061B9D5CD41}" type="slidenum">
              <a:rPr lang="en-US" smtClean="0"/>
              <a:pPr/>
              <a:t>98</a:t>
            </a:fld>
            <a:endParaRPr lang="en-US" dirty="0"/>
          </a:p>
        </p:txBody>
      </p:sp>
    </p:spTree>
    <p:extLst>
      <p:ext uri="{BB962C8B-B14F-4D97-AF65-F5344CB8AC3E}">
        <p14:creationId xmlns:p14="http://schemas.microsoft.com/office/powerpoint/2010/main" val="28443297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Types de déploiements dans le Cloud</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680580" y="1408424"/>
            <a:ext cx="9141569" cy="531844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
        <p:nvSpPr>
          <p:cNvPr id="3" name="Espace réservé du numéro de diapositive 2">
            <a:extLst>
              <a:ext uri="{FF2B5EF4-FFF2-40B4-BE49-F238E27FC236}">
                <a16:creationId xmlns:a16="http://schemas.microsoft.com/office/drawing/2014/main" id="{F4CBB073-AA47-05F7-9537-E98D635C60ED}"/>
              </a:ext>
            </a:extLst>
          </p:cNvPr>
          <p:cNvSpPr>
            <a:spLocks noGrp="1"/>
          </p:cNvSpPr>
          <p:nvPr>
            <p:ph type="sldNum" sz="quarter" idx="12"/>
          </p:nvPr>
        </p:nvSpPr>
        <p:spPr/>
        <p:txBody>
          <a:bodyPr/>
          <a:lstStyle/>
          <a:p>
            <a:fld id="{4ABFC991-18F6-485A-BE0B-9061B9D5CD41}" type="slidenum">
              <a:rPr lang="en-US" smtClean="0"/>
              <a:pPr/>
              <a:t>99</a:t>
            </a:fld>
            <a:endParaRPr lang="en-US" dirty="0"/>
          </a:p>
        </p:txBody>
      </p:sp>
    </p:spTree>
    <p:extLst>
      <p:ext uri="{BB962C8B-B14F-4D97-AF65-F5344CB8AC3E}">
        <p14:creationId xmlns:p14="http://schemas.microsoft.com/office/powerpoint/2010/main" val="2814217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8E03CA-087C-4C36-82EB-0F595D4FC557}" vid="{707FC223-5BB9-4BE7-A8F7-8CA48154022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PPT_model</Template>
  <TotalTime>7706</TotalTime>
  <Words>11578</Words>
  <Application>Microsoft Office PowerPoint</Application>
  <PresentationFormat>Grand écran</PresentationFormat>
  <Paragraphs>1531</Paragraphs>
  <Slides>137</Slides>
  <Notes>19</Notes>
  <HiddenSlides>0</HiddenSlides>
  <MMClips>3</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137</vt:i4>
      </vt:variant>
    </vt:vector>
  </HeadingPairs>
  <TitlesOfParts>
    <vt:vector size="148" baseType="lpstr">
      <vt:lpstr>Microsoft JhengHei</vt:lpstr>
      <vt:lpstr>Microsoft JhengHei Light</vt:lpstr>
      <vt:lpstr>Arial</vt:lpstr>
      <vt:lpstr>Arial Black</vt:lpstr>
      <vt:lpstr>Calibri</vt:lpstr>
      <vt:lpstr>Calibri Light</vt:lpstr>
      <vt:lpstr>Montserrat</vt:lpstr>
      <vt:lpstr>Verdana</vt:lpstr>
      <vt:lpstr>Wingdings</vt:lpstr>
      <vt:lpstr>Office Theme</vt:lpstr>
      <vt:lpstr>1_Office Theme</vt:lpstr>
      <vt:lpstr>Présentation PowerPoint</vt:lpstr>
      <vt:lpstr>Structure de l’exposé</vt:lpstr>
      <vt:lpstr>Présentation PowerPoint</vt:lpstr>
      <vt:lpstr>Parties concernées</vt:lpstr>
      <vt:lpstr>Attentes &gt; citoyens/employeurs</vt:lpstr>
      <vt:lpstr>Attentes &gt; citoyens/employeurs</vt:lpstr>
      <vt:lpstr>Customer centricity</vt:lpstr>
      <vt:lpstr>Attentes &gt; des autorités</vt:lpstr>
      <vt:lpstr>Présentation PowerPoint</vt:lpstr>
      <vt:lpstr>Modèle Banque Carrefour</vt:lpstr>
      <vt:lpstr>Modèle Banque Carrefour / principes communs </vt:lpstr>
      <vt:lpstr>Modèle Banque Carrefour / principes communs </vt:lpstr>
      <vt:lpstr>Modèle Banque Carrefour / principes communs </vt:lpstr>
      <vt:lpstr>Modèle Banque Carrefour / principes communs </vt:lpstr>
      <vt:lpstr>Modèle Banque Carrefour / principes communs </vt:lpstr>
      <vt:lpstr>Modèle Banque Carrefour / intégrateur de services</vt:lpstr>
      <vt:lpstr>Modèle Banque Carrefour / intégrateur de services</vt:lpstr>
      <vt:lpstr>Modèle Banque Carrefour</vt:lpstr>
      <vt:lpstr>Présentation PowerPoint</vt:lpstr>
      <vt:lpstr>Banque Carrefour de la sécurité sociale</vt:lpstr>
      <vt:lpstr>Banque Carrefour de la sécurité sociale</vt:lpstr>
      <vt:lpstr>Banque Carrefour de la sécurité sociale - résultats</vt:lpstr>
      <vt:lpstr>Un réseau avec des services de base</vt:lpstr>
      <vt:lpstr>Un réseau avec des services de base</vt:lpstr>
      <vt:lpstr>Présentation PowerPoint</vt:lpstr>
      <vt:lpstr>Simplification de processus</vt:lpstr>
      <vt:lpstr>Simplification de processus</vt:lpstr>
      <vt:lpstr>Disponibilités et délais de traitement </vt:lpstr>
      <vt:lpstr>Répertoire des références</vt:lpstr>
      <vt:lpstr>Valeurs</vt:lpstr>
      <vt:lpstr>Présentation PowerPoint</vt:lpstr>
      <vt:lpstr>Banque Carrefour de la sécurité sociale</vt:lpstr>
      <vt:lpstr>Présentation PowerPoint</vt:lpstr>
      <vt:lpstr>Défis</vt:lpstr>
      <vt:lpstr>Défis</vt:lpstr>
      <vt:lpstr>Défis</vt:lpstr>
      <vt:lpstr>API Economy - CBSS &amp; Social Security API Gateway Platform</vt:lpstr>
      <vt:lpstr>Event-Driven Architecture (EDA)</vt:lpstr>
      <vt:lpstr>Défis</vt:lpstr>
      <vt:lpstr>Philosophie eGov3.0 – Ménage et revenu</vt:lpstr>
      <vt:lpstr>Philosophie eGov3.0 – Ménage et revenu</vt:lpstr>
      <vt:lpstr>Philosophie eGov3.0 – Mandats citoyen</vt:lpstr>
      <vt:lpstr>Philosophie eGov3.0 – Mandats citoyen</vt:lpstr>
      <vt:lpstr>Philosophie eGov3.0 – Mandats citoyen type III</vt:lpstr>
      <vt:lpstr>Présentation PowerPoint</vt:lpstr>
      <vt:lpstr>Priorités</vt:lpstr>
      <vt:lpstr>Priorités - tendances</vt:lpstr>
      <vt:lpstr>Priorités BCSS</vt:lpstr>
      <vt:lpstr>BCSS comme architecte - Réforme du chômage </vt:lpstr>
      <vt:lpstr>BCSS comme architecte - Ouvriers saisonniers </vt:lpstr>
      <vt:lpstr>Collaboration avec les entités fédérées</vt:lpstr>
      <vt:lpstr>Collaboration avec les entités fédérées</vt:lpstr>
      <vt:lpstr>Des projets auxquels la BCSS est associée</vt:lpstr>
      <vt:lpstr>Statut social et Droits supplémentaires</vt:lpstr>
      <vt:lpstr>Statuts sociaux / exemples</vt:lpstr>
      <vt:lpstr>Droits supplémentaires - constat </vt:lpstr>
      <vt:lpstr>Statuts sociaux harmonisés (SSH) - contexte</vt:lpstr>
      <vt:lpstr>Statuts sociaux harmonisés (SSH) - principes</vt:lpstr>
      <vt:lpstr>Statuts sociaux harmonisés (SSH) - objectifs</vt:lpstr>
      <vt:lpstr>Statuts sociaux harmonisés (SSH) - 3 approches </vt:lpstr>
      <vt:lpstr>Statuts sociaux harmonisés (SSH) - cadre</vt:lpstr>
      <vt:lpstr>Statuts sociaux harmonisés (SSH) - détail approche 1</vt:lpstr>
      <vt:lpstr>Banque de données ‘tampon’- 11 sources authentiques</vt:lpstr>
      <vt:lpstr>Banque de données tampon - alimentation / utilisation</vt:lpstr>
      <vt:lpstr>Banque de données tampon - avantages</vt:lpstr>
      <vt:lpstr>Banque de données tampon - aspects juridiques</vt:lpstr>
      <vt:lpstr>DB Tampon - simplification de la réglementation</vt:lpstr>
      <vt:lpstr>Philosophie blocs lego</vt:lpstr>
      <vt:lpstr>Philosophie blocs lego</vt:lpstr>
      <vt:lpstr>Philosophie blocs lego</vt:lpstr>
      <vt:lpstr>Statuts sociaux harmonisés (SSH) - détail approche 2</vt:lpstr>
      <vt:lpstr>Statuts sociaux harmonisés (SSH) - détail approche 3</vt:lpstr>
      <vt:lpstr>Application MyBEnefits</vt:lpstr>
      <vt:lpstr>Application MyBEnefits - connexion sécurisée</vt:lpstr>
      <vt:lpstr>MyBEnefits - 3 Fonctionnalités</vt:lpstr>
      <vt:lpstr>Statuts sociaux - consultation &amp; création de code</vt:lpstr>
      <vt:lpstr>Professionnel - « Check » des statuts sociaux</vt:lpstr>
      <vt:lpstr>Consulter les avantages sociaux</vt:lpstr>
      <vt:lpstr>Augmenter la visibilité et l’utilisation des avantages sociaux </vt:lpstr>
      <vt:lpstr>Statuts sociaux harmonisés (SSH) - détail approche 3</vt:lpstr>
      <vt:lpstr>Application MyBEnefits &gt; MyGov.be </vt:lpstr>
      <vt:lpstr>Présentation PowerPoint</vt:lpstr>
      <vt:lpstr>Application MyBEnefits &gt; MyGov.be </vt:lpstr>
      <vt:lpstr>MyGOV.be – portefeuille d’identité digital belge</vt:lpstr>
      <vt:lpstr>MyGOV.be – Documents</vt:lpstr>
      <vt:lpstr>Carte isi+</vt:lpstr>
      <vt:lpstr>Carte isi+</vt:lpstr>
      <vt:lpstr>Cartes isi+ digitales</vt:lpstr>
      <vt:lpstr>Présentation PowerPoint</vt:lpstr>
      <vt:lpstr>eBox citoyen</vt:lpstr>
      <vt:lpstr>eBox citoyen</vt:lpstr>
      <vt:lpstr>CPAS</vt:lpstr>
      <vt:lpstr>Lutte contre la fraude</vt:lpstr>
      <vt:lpstr>Lutte contre la fraude</vt:lpstr>
      <vt:lpstr>G-Cloud</vt:lpstr>
      <vt:lpstr>G-Cloud - Synergies </vt:lpstr>
      <vt:lpstr>G-Cloud - Synergies</vt:lpstr>
      <vt:lpstr>G-Cloud - Avantages</vt:lpstr>
      <vt:lpstr>Types de déploiements dans le Cloud</vt:lpstr>
      <vt:lpstr>G-Cloud - Platform as a Service (PaaS)</vt:lpstr>
      <vt:lpstr>G-Cloud - PaaS - formes de collaboration</vt:lpstr>
      <vt:lpstr>G-Cloud - Platform as a Service </vt:lpstr>
      <vt:lpstr>G-Cloud - Paas - répertoire des références </vt:lpstr>
      <vt:lpstr>Status G-Cloud service portfolio</vt:lpstr>
      <vt:lpstr>Datawarehouse marché du travail</vt:lpstr>
      <vt:lpstr>Datawarehouse marché du travail </vt:lpstr>
      <vt:lpstr>Services pour les employeurs</vt:lpstr>
      <vt:lpstr>Dimona</vt:lpstr>
      <vt:lpstr>DmfA</vt:lpstr>
      <vt:lpstr>DRS</vt:lpstr>
      <vt:lpstr>Services pour les citoyens</vt:lpstr>
      <vt:lpstr>Services pour des tiers - exemples</vt:lpstr>
      <vt:lpstr>Services pour des tiers - exemples</vt:lpstr>
      <vt:lpstr>Portail de la sécurité sociale</vt:lpstr>
      <vt:lpstr>Portail sécurité sociale</vt:lpstr>
      <vt:lpstr>Présentation PowerPoint</vt:lpstr>
      <vt:lpstr>Présentation PowerPoint</vt:lpstr>
      <vt:lpstr>Cadre européen </vt:lpstr>
      <vt:lpstr>Digital (Identity) Wallet</vt:lpstr>
      <vt:lpstr>Digital (Identity) Wallet - premiers use cases</vt:lpstr>
      <vt:lpstr>Digitalisation de la CEAM</vt:lpstr>
      <vt:lpstr>Digitalisation de la CEAM</vt:lpstr>
      <vt:lpstr>Présentation PowerPoint</vt:lpstr>
      <vt:lpstr>Insérer demo ePRC</vt:lpstr>
      <vt:lpstr>Insérer demo eBox</vt:lpstr>
      <vt:lpstr>EDC et carte européenne de stationnement</vt:lpstr>
      <vt:lpstr>Single Digital Gateway (SDG)</vt:lpstr>
      <vt:lpstr>Présentation PowerPoint</vt:lpstr>
      <vt:lpstr>Electronic Exchange of Social Security Information (EESSI)</vt:lpstr>
      <vt:lpstr>Reference Implementation for a National Applications (RINA)</vt:lpstr>
      <vt:lpstr>Network &amp; Information Security (NIS2) </vt:lpstr>
      <vt:lpstr>Présentation PowerPoint</vt:lpstr>
      <vt:lpstr>Avantages engrangés</vt:lpstr>
      <vt:lpstr>Avantages engrangés</vt:lpstr>
      <vt:lpstr>Facteurs critiques de succès</vt:lpstr>
      <vt:lpstr>Plus d’informations</vt:lpstr>
      <vt:lpstr>Abréviations</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239</cp:revision>
  <dcterms:created xsi:type="dcterms:W3CDTF">2022-02-11T08:38:50Z</dcterms:created>
  <dcterms:modified xsi:type="dcterms:W3CDTF">2026-03-17T14:34:26Z</dcterms:modified>
</cp:coreProperties>
</file>