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256" r:id="rId2"/>
    <p:sldId id="262" r:id="rId3"/>
    <p:sldId id="445" r:id="rId4"/>
    <p:sldId id="446" r:id="rId5"/>
    <p:sldId id="455" r:id="rId6"/>
    <p:sldId id="349" r:id="rId7"/>
    <p:sldId id="424" r:id="rId8"/>
    <p:sldId id="393" r:id="rId9"/>
    <p:sldId id="425" r:id="rId10"/>
    <p:sldId id="456" r:id="rId11"/>
    <p:sldId id="350" r:id="rId12"/>
    <p:sldId id="399" r:id="rId13"/>
    <p:sldId id="457" r:id="rId14"/>
    <p:sldId id="394" r:id="rId15"/>
    <p:sldId id="400" r:id="rId16"/>
    <p:sldId id="426" r:id="rId17"/>
    <p:sldId id="458" r:id="rId18"/>
    <p:sldId id="351" r:id="rId19"/>
    <p:sldId id="459" r:id="rId20"/>
    <p:sldId id="263" r:id="rId21"/>
    <p:sldId id="264" r:id="rId22"/>
    <p:sldId id="460" r:id="rId23"/>
    <p:sldId id="265" r:id="rId24"/>
    <p:sldId id="401" r:id="rId25"/>
    <p:sldId id="402" r:id="rId26"/>
    <p:sldId id="403" r:id="rId27"/>
    <p:sldId id="461" r:id="rId28"/>
    <p:sldId id="266" r:id="rId29"/>
    <p:sldId id="433" r:id="rId30"/>
    <p:sldId id="440" r:id="rId31"/>
    <p:sldId id="441" r:id="rId32"/>
    <p:sldId id="442" r:id="rId33"/>
    <p:sldId id="434" r:id="rId34"/>
    <p:sldId id="404" r:id="rId35"/>
    <p:sldId id="443" r:id="rId36"/>
    <p:sldId id="436" r:id="rId37"/>
    <p:sldId id="435" r:id="rId38"/>
    <p:sldId id="406" r:id="rId39"/>
    <p:sldId id="405" r:id="rId40"/>
    <p:sldId id="268" r:id="rId41"/>
    <p:sldId id="444" r:id="rId42"/>
    <p:sldId id="462" r:id="rId43"/>
    <p:sldId id="269" r:id="rId44"/>
    <p:sldId id="407" r:id="rId45"/>
    <p:sldId id="270" r:id="rId46"/>
    <p:sldId id="408" r:id="rId47"/>
    <p:sldId id="427" r:id="rId48"/>
    <p:sldId id="271" r:id="rId49"/>
    <p:sldId id="409" r:id="rId50"/>
    <p:sldId id="397" r:id="rId51"/>
    <p:sldId id="410" r:id="rId52"/>
    <p:sldId id="411" r:id="rId53"/>
    <p:sldId id="412" r:id="rId54"/>
    <p:sldId id="413" r:id="rId55"/>
    <p:sldId id="414" r:id="rId56"/>
    <p:sldId id="355" r:id="rId57"/>
    <p:sldId id="415" r:id="rId58"/>
    <p:sldId id="431" r:id="rId59"/>
    <p:sldId id="429" r:id="rId60"/>
    <p:sldId id="430" r:id="rId61"/>
    <p:sldId id="417" r:id="rId62"/>
    <p:sldId id="447" r:id="rId63"/>
    <p:sldId id="448" r:id="rId64"/>
    <p:sldId id="463" r:id="rId65"/>
    <p:sldId id="358" r:id="rId66"/>
    <p:sldId id="418" r:id="rId67"/>
    <p:sldId id="419" r:id="rId68"/>
    <p:sldId id="284" r:id="rId69"/>
    <p:sldId id="420" r:id="rId70"/>
    <p:sldId id="280" r:id="rId71"/>
    <p:sldId id="421" r:id="rId72"/>
    <p:sldId id="464" r:id="rId73"/>
    <p:sldId id="363" r:id="rId74"/>
    <p:sldId id="439" r:id="rId75"/>
    <p:sldId id="364" r:id="rId76"/>
    <p:sldId id="422" r:id="rId77"/>
    <p:sldId id="366" r:id="rId78"/>
    <p:sldId id="367" r:id="rId79"/>
    <p:sldId id="465" r:id="rId80"/>
    <p:sldId id="451" r:id="rId81"/>
    <p:sldId id="452" r:id="rId82"/>
    <p:sldId id="453" r:id="rId83"/>
    <p:sldId id="454" r:id="rId84"/>
    <p:sldId id="437" r:id="rId8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B2"/>
    <a:srgbClr val="0087BE"/>
    <a:srgbClr val="0082BE"/>
    <a:srgbClr val="0082B8"/>
    <a:srgbClr val="0082B4"/>
    <a:srgbClr val="0082AE"/>
    <a:srgbClr val="0078AE"/>
    <a:srgbClr val="0A78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p:cViewPr varScale="1">
        <p:scale>
          <a:sx n="77" d="100"/>
          <a:sy n="77" d="100"/>
        </p:scale>
        <p:origin x="504" y="62"/>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68BDC01-2C94-4E61-8812-0CAF94125C29}" type="datetimeFigureOut">
              <a:rPr lang="en-US" smtClean="0"/>
              <a:t>5/31/2024</a:t>
            </a:fld>
            <a:endParaRPr lang="fr-BE"/>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FDE6337-C0F6-4DDE-B24A-F56DBB671B89}" type="slidenum">
              <a:rPr lang="en-US" smtClean="0"/>
              <a:t>‹#›</a:t>
            </a:fld>
            <a:endParaRPr lang="fr-BE"/>
          </a:p>
        </p:txBody>
      </p:sp>
    </p:spTree>
    <p:extLst>
      <p:ext uri="{BB962C8B-B14F-4D97-AF65-F5344CB8AC3E}">
        <p14:creationId xmlns:p14="http://schemas.microsoft.com/office/powerpoint/2010/main" val="276895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5/31/2024</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a:t>
            </a:fld>
            <a:endParaRPr lang="fr-BE"/>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en-US"/>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73F7F4CD-5A2B-4A1D-8B87-5C9A7D9D05CF}" type="slidenum">
              <a:rPr lang="en-US" altLang="en-US" smtClean="0">
                <a:solidFill>
                  <a:srgbClr val="000000"/>
                </a:solidFill>
              </a:rPr>
              <a:pPr>
                <a:spcBef>
                  <a:spcPct val="0"/>
                </a:spcBef>
              </a:pPr>
              <a:t>2</a:t>
            </a:fld>
            <a:endParaRPr lang="fr-BE"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bcss.fgov.be/"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4787900" y="4652963"/>
            <a:ext cx="42164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endParaRPr lang="fr-BE" altLang="en-US" sz="1200" dirty="0"/>
          </a:p>
          <a:p>
            <a:pPr>
              <a:defRPr/>
            </a:pPr>
            <a:endParaRPr lang="fr-BE" altLang="en-US" sz="1200" dirty="0"/>
          </a:p>
          <a:p>
            <a:pPr>
              <a:defRPr/>
            </a:pPr>
            <a:endParaRPr lang="fr-BE" altLang="en-US" sz="1200" dirty="0"/>
          </a:p>
          <a:p>
            <a:pPr>
              <a:defRPr/>
            </a:pPr>
            <a:r>
              <a:rPr lang="fr-BE" altLang="en-US" sz="1200" dirty="0"/>
              <a:t>Banque Carrefour de la sécurité sociale</a:t>
            </a:r>
          </a:p>
          <a:p>
            <a:pPr>
              <a:defRPr/>
            </a:pPr>
            <a:r>
              <a:rPr lang="fr-BE" altLang="en-US" sz="1200" dirty="0"/>
              <a:t>Quai de Willebroeck 38 </a:t>
            </a:r>
          </a:p>
          <a:p>
            <a:pPr>
              <a:defRPr/>
            </a:pPr>
            <a:r>
              <a:rPr lang="fr-BE" altLang="en-US" sz="1200" dirty="0"/>
              <a:t>B-1000 Bruxelles</a:t>
            </a:r>
          </a:p>
          <a:p>
            <a:pPr>
              <a:defRPr/>
            </a:pPr>
            <a:r>
              <a:rPr lang="fr-BE" altLang="en-US" sz="1200" dirty="0"/>
              <a:t>Site web BCSS: </a:t>
            </a:r>
            <a:r>
              <a:rPr lang="fr-BE" altLang="en-US" sz="1200" dirty="0">
                <a:hlinkClick r:id="rId2"/>
              </a:rPr>
              <a:t>www.ksz-bcss.fgov.be</a:t>
            </a:r>
            <a:endParaRPr lang="fr-BE" altLang="en-US" sz="1200" dirty="0"/>
          </a:p>
        </p:txBody>
      </p:sp>
      <p:pic>
        <p:nvPicPr>
          <p:cNvPr id="5" name="Picture 2" descr="logo"/>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177946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Slide Number Placeholder 5"/>
          <p:cNvSpPr>
            <a:spLocks noGrp="1"/>
          </p:cNvSpPr>
          <p:nvPr>
            <p:ph type="sldNum" sz="quarter" idx="10"/>
          </p:nvPr>
        </p:nvSpPr>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5538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4732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6473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92450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a:solidFill>
                <a:srgbClr val="0D0D0D"/>
              </a:solidFill>
              <a:sym typeface="Arial" charset="0"/>
            </a:endParaRPr>
          </a:p>
          <a:p>
            <a:pPr>
              <a:defRPr/>
            </a:pPr>
            <a:endParaRPr lang="fr-BE" sz="1600" dirty="0">
              <a:solidFill>
                <a:srgbClr val="0D0D0D"/>
              </a:solidFill>
              <a:sym typeface="Arial" charset="0"/>
            </a:endParaRPr>
          </a:p>
          <a:p>
            <a:pPr>
              <a:defRPr/>
            </a:pPr>
            <a:r>
              <a:rPr lang="fr-BE" sz="1600" dirty="0">
                <a:solidFill>
                  <a:srgbClr val="7F7F7F"/>
                </a:solidFill>
                <a:sym typeface="Arial" charset="0"/>
              </a:rPr>
              <a:t>https://www.ksz.fgov.be</a:t>
            </a:r>
          </a:p>
          <a:p>
            <a:pPr>
              <a:defRPr/>
            </a:pPr>
            <a:r>
              <a:rPr lang="fr-BE" sz="1600" dirty="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3225014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6"/>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fr-BE" dirty="0"/>
              <a:t>09/2015</a:t>
            </a:r>
          </a:p>
        </p:txBody>
      </p:sp>
      <p:sp>
        <p:nvSpPr>
          <p:cNvPr id="6" name="Subtitle 2"/>
          <p:cNvSpPr>
            <a:spLocks noGrp="1"/>
          </p:cNvSpPr>
          <p:nvPr>
            <p:ph type="ctrTitle"/>
          </p:nvPr>
        </p:nvSpPr>
        <p:spPr>
          <a:xfrm>
            <a:off x="685800" y="2174875"/>
            <a:ext cx="7772400" cy="1470025"/>
          </a:xfrm>
        </p:spPr>
        <p:txBody>
          <a:bodyPr rtlCol="0">
            <a:noAutofit/>
          </a:bodyPr>
          <a:lstStyle/>
          <a:p>
            <a:br>
              <a:rPr dirty="0"/>
            </a:br>
            <a:br>
              <a:rPr dirty="0"/>
            </a:br>
            <a:r>
              <a:rPr lang="fr-BE" sz="2400" b="1" u="sng" dirty="0"/>
              <a:t>RÉGLEMENT GÉNÉRAL SUR LA PROTECTION DES DONNÉES</a:t>
            </a:r>
            <a:br>
              <a:rPr dirty="0"/>
            </a:br>
            <a:br>
              <a:rPr dirty="0"/>
            </a:br>
            <a:r>
              <a:rPr lang="fr-BE" sz="1600" dirty="0"/>
              <a:t>RÉGLEMENT (UE) 2016/679 DU PARLEMENT EUROPÉEN ET DU CONSEIL du 27 avril 2016 relatif à la protection des personnes physiques à l'égard du traitement des données à caractère personnel et à la libre circulation de ces données, et abrogeant la directive 95/46/CE</a:t>
            </a:r>
            <a:br>
              <a:rPr dirty="0"/>
            </a:br>
            <a:br>
              <a:rPr dirty="0"/>
            </a:br>
            <a:r>
              <a:rPr lang="fr-BE" sz="2000" i="1" dirty="0"/>
              <a:t>Lignes directrices pour le secteur social et le secteur de la santé</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2. Champ d'application</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10</a:t>
            </a:fld>
            <a:endParaRPr lang="fr-BE" dirty="0"/>
          </a:p>
        </p:txBody>
      </p:sp>
    </p:spTree>
    <p:extLst>
      <p:ext uri="{BB962C8B-B14F-4D97-AF65-F5344CB8AC3E}">
        <p14:creationId xmlns:p14="http://schemas.microsoft.com/office/powerpoint/2010/main" val="3352715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a:t>2 Champ d'application</a:t>
            </a:r>
          </a:p>
        </p:txBody>
      </p:sp>
      <p:sp>
        <p:nvSpPr>
          <p:cNvPr id="3" name="Content Placeholder 2"/>
          <p:cNvSpPr>
            <a:spLocks noGrp="1"/>
          </p:cNvSpPr>
          <p:nvPr>
            <p:ph idx="1"/>
          </p:nvPr>
        </p:nvSpPr>
        <p:spPr/>
        <p:txBody>
          <a:bodyPr>
            <a:normAutofit/>
          </a:bodyPr>
          <a:lstStyle/>
          <a:p>
            <a:endParaRPr lang="fr-BE" dirty="0"/>
          </a:p>
          <a:p>
            <a:r>
              <a:rPr lang="fr-BE" dirty="0"/>
              <a:t>matériel</a:t>
            </a:r>
          </a:p>
          <a:p>
            <a:pPr marL="0" indent="0">
              <a:buNone/>
            </a:pPr>
            <a:endParaRPr lang="fr-BE" sz="2800" dirty="0"/>
          </a:p>
          <a:p>
            <a:pPr lvl="1"/>
            <a:r>
              <a:rPr lang="fr-BE" dirty="0"/>
              <a:t>le règlement s'applique au traitement de données à caractère personnel, automatisé en tout ou en partie, ainsi qu'au traitement non automatisé de données à caractère personnel contenues ou appelées à figurer dans un fichier</a:t>
            </a:r>
          </a:p>
          <a:p>
            <a:pPr marL="457200" lvl="1" indent="0">
              <a:buNone/>
            </a:pPr>
            <a:endParaRPr lang="fr-BE" dirty="0"/>
          </a:p>
          <a:p>
            <a:pPr lvl="1"/>
            <a:r>
              <a:rPr lang="fr-BE" dirty="0"/>
              <a:t>en général, pas de grands changements par rapport à la LVP, les mêmes termes sont maintenus</a:t>
            </a:r>
          </a:p>
          <a:p>
            <a:pPr marL="914400" lvl="2" indent="0">
              <a:buNone/>
            </a:pPr>
            <a:r>
              <a:rPr lang="en-US" dirty="0"/>
              <a:t>		</a:t>
            </a:r>
          </a:p>
          <a:p>
            <a:pPr marL="800100" lvl="3" indent="-342900"/>
            <a:endParaRPr lang="fr-BE" sz="2400" dirty="0"/>
          </a:p>
          <a:p>
            <a:pPr marL="914400" lvl="2" indent="0">
              <a:buNone/>
            </a:pP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11</a:t>
            </a:fld>
            <a:endParaRPr lang="fr-BE" dirty="0"/>
          </a:p>
        </p:txBody>
      </p:sp>
    </p:spTree>
    <p:extLst>
      <p:ext uri="{BB962C8B-B14F-4D97-AF65-F5344CB8AC3E}">
        <p14:creationId xmlns:p14="http://schemas.microsoft.com/office/powerpoint/2010/main" val="3942188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2. Champ d'application</a:t>
            </a:r>
          </a:p>
        </p:txBody>
      </p:sp>
      <p:sp>
        <p:nvSpPr>
          <p:cNvPr id="3" name="Content Placeholder 2"/>
          <p:cNvSpPr>
            <a:spLocks noGrp="1"/>
          </p:cNvSpPr>
          <p:nvPr>
            <p:ph idx="1"/>
          </p:nvPr>
        </p:nvSpPr>
        <p:spPr/>
        <p:txBody>
          <a:bodyPr/>
          <a:lstStyle/>
          <a:p>
            <a:pPr marL="342900" lvl="2" indent="-342900"/>
            <a:endParaRPr lang="fr-BE" sz="2400" dirty="0"/>
          </a:p>
          <a:p>
            <a:pPr marL="342900" lvl="2" indent="-342900"/>
            <a:r>
              <a:rPr lang="fr-BE" sz="2400" dirty="0"/>
              <a:t>territorial</a:t>
            </a:r>
          </a:p>
          <a:p>
            <a:pPr marL="0" lvl="2" indent="0">
              <a:buNone/>
            </a:pPr>
            <a:endParaRPr lang="fr-BE" sz="1400" dirty="0"/>
          </a:p>
          <a:p>
            <a:pPr marL="800100" lvl="3" indent="-342900"/>
            <a:r>
              <a:rPr lang="fr-BE" sz="2000" dirty="0"/>
              <a:t>lorsqu'un responsable du traitement ou le sous-traitant est établi sur le territoire de l'UE, que le traitement ait lieu ou non dans l'UE</a:t>
            </a:r>
          </a:p>
          <a:p>
            <a:pPr marL="457200" lvl="3" indent="0">
              <a:buNone/>
            </a:pPr>
            <a:endParaRPr lang="fr-BE" sz="2000" dirty="0"/>
          </a:p>
          <a:p>
            <a:pPr marL="800100" lvl="3" indent="-342900"/>
            <a:r>
              <a:rPr lang="fr-BE" sz="2000" dirty="0"/>
              <a:t>lorsque le responsable du traitement ou le sous-traitant n'est pas établi dans l'UE </a:t>
            </a:r>
            <a:r>
              <a:rPr lang="fr-BE" sz="2000" dirty="0">
                <a:solidFill>
                  <a:srgbClr val="7030A0"/>
                </a:solidFill>
              </a:rPr>
              <a:t>et que les intéressés se trouvent sur le territoire de l'UE (p.ex. sites web, services cloud d'entreprises aux Etats-Unis)</a:t>
            </a:r>
          </a:p>
          <a:p>
            <a:pPr marL="1714500" lvl="5" indent="-342900"/>
            <a:r>
              <a:rPr lang="fr-BE" sz="1800" dirty="0">
                <a:solidFill>
                  <a:srgbClr val="000000"/>
                </a:solidFill>
              </a:rPr>
              <a:t>dans ce cas, le responsable du traitement ou le sous-traitant désignent, par écrit, un responsable au sein de l'Union (pas applicable au secteur public !)</a:t>
            </a:r>
            <a:endParaRPr lang="fr-BE" sz="1800" dirty="0">
              <a:solidFill>
                <a:srgbClr val="000000"/>
              </a:solidFill>
              <a:cs typeface="Arial" charset="0"/>
            </a:endParaRPr>
          </a:p>
          <a:p>
            <a:pPr marL="0" indent="0">
              <a:buNone/>
            </a:pP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12</a:t>
            </a:fld>
            <a:endParaRPr lang="fr-BE" dirty="0"/>
          </a:p>
        </p:txBody>
      </p:sp>
    </p:spTree>
    <p:extLst>
      <p:ext uri="{BB962C8B-B14F-4D97-AF65-F5344CB8AC3E}">
        <p14:creationId xmlns:p14="http://schemas.microsoft.com/office/powerpoint/2010/main" val="2608181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3. Principes généraux</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13</a:t>
            </a:fld>
            <a:endParaRPr lang="fr-BE" dirty="0"/>
          </a:p>
        </p:txBody>
      </p:sp>
    </p:spTree>
    <p:extLst>
      <p:ext uri="{BB962C8B-B14F-4D97-AF65-F5344CB8AC3E}">
        <p14:creationId xmlns:p14="http://schemas.microsoft.com/office/powerpoint/2010/main" val="2435285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a:t>3. </a:t>
            </a:r>
            <a:r>
              <a:rPr lang="fr-BE" dirty="0"/>
              <a:t>Principes généraux</a:t>
            </a:r>
            <a:endParaRPr lang="fr-BE" sz="3600" dirty="0"/>
          </a:p>
        </p:txBody>
      </p:sp>
      <p:sp>
        <p:nvSpPr>
          <p:cNvPr id="3" name="Content Placeholder 2"/>
          <p:cNvSpPr>
            <a:spLocks noGrp="1"/>
          </p:cNvSpPr>
          <p:nvPr>
            <p:ph idx="1"/>
          </p:nvPr>
        </p:nvSpPr>
        <p:spPr/>
        <p:txBody>
          <a:bodyPr>
            <a:normAutofit/>
          </a:bodyPr>
          <a:lstStyle/>
          <a:p>
            <a:pPr marL="457200" lvl="3" indent="0">
              <a:buNone/>
            </a:pPr>
            <a:endParaRPr lang="fr-BE" sz="1500" dirty="0"/>
          </a:p>
          <a:p>
            <a:pPr marL="0" lvl="2" indent="0">
              <a:buNone/>
            </a:pPr>
            <a:endParaRPr lang="fr-BE" sz="2400" dirty="0"/>
          </a:p>
          <a:p>
            <a:pPr marL="342900" lvl="2" indent="-342900">
              <a:buFont typeface="Arial" panose="020B0604020202020204" pitchFamily="34" charset="0"/>
              <a:buChar char="•"/>
            </a:pPr>
            <a:r>
              <a:rPr lang="fr-BE" sz="2400" dirty="0"/>
              <a:t>licéité, loyauté et </a:t>
            </a:r>
            <a:r>
              <a:rPr lang="fr-BE" sz="2400" dirty="0">
                <a:solidFill>
                  <a:srgbClr val="7030A0"/>
                </a:solidFill>
              </a:rPr>
              <a:t>transparence</a:t>
            </a:r>
          </a:p>
          <a:p>
            <a:pPr marL="342900" lvl="2" indent="-342900">
              <a:buFont typeface="Arial" panose="020B0604020202020204" pitchFamily="34" charset="0"/>
              <a:buChar char="•"/>
            </a:pPr>
            <a:endParaRPr lang="fr-BE" sz="2400" dirty="0"/>
          </a:p>
          <a:p>
            <a:pPr marL="800100" lvl="3" indent="-342900">
              <a:buFontTx/>
              <a:buChar char="-"/>
            </a:pPr>
            <a:r>
              <a:rPr lang="fr-BE" dirty="0"/>
              <a:t>les données doivent être traitées de manière licite, loyale et </a:t>
            </a:r>
            <a:r>
              <a:rPr lang="fr-BE" sz="2000" dirty="0">
                <a:solidFill>
                  <a:srgbClr val="7030A0"/>
                </a:solidFill>
              </a:rPr>
              <a:t>transparente </a:t>
            </a:r>
            <a:r>
              <a:rPr lang="fr-BE" dirty="0"/>
              <a:t>au regard de la personne concernée</a:t>
            </a:r>
          </a:p>
          <a:p>
            <a:pPr marL="457200" lvl="3" indent="0">
              <a:buNone/>
            </a:pPr>
            <a:endParaRPr lang="fr-BE" sz="1800" dirty="0"/>
          </a:p>
          <a:p>
            <a:pPr marL="342900" lvl="2" indent="-342900">
              <a:buFont typeface="Arial" panose="020B0604020202020204" pitchFamily="34" charset="0"/>
              <a:buChar char="•"/>
            </a:pPr>
            <a:r>
              <a:rPr lang="fr-BE" sz="2400" dirty="0"/>
              <a:t>limitation des finalités</a:t>
            </a:r>
          </a:p>
          <a:p>
            <a:pPr marL="342900" lvl="2" indent="-342900">
              <a:buFont typeface="Arial" panose="020B0604020202020204" pitchFamily="34" charset="0"/>
              <a:buChar char="•"/>
            </a:pPr>
            <a:endParaRPr lang="fr-BE" sz="2400" dirty="0"/>
          </a:p>
          <a:p>
            <a:pPr marL="800100" lvl="3" indent="-342900">
              <a:buFontTx/>
              <a:buChar char="-"/>
            </a:pPr>
            <a:r>
              <a:rPr lang="fr-BE" sz="2000" dirty="0"/>
              <a:t>les données doivent être collectées pour des finalités déterminées, explicites et légitimes, et ne pas être traitées ultérieurement d'une manière incompatible avec ces finalités</a:t>
            </a:r>
          </a:p>
          <a:p>
            <a:pPr marL="800100" lvl="3" indent="-342900">
              <a:buFont typeface="Arial" panose="020B0604020202020204" pitchFamily="34" charset="0"/>
              <a:buChar char="•"/>
            </a:pPr>
            <a:endParaRPr lang="fr-BE" sz="1800"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14</a:t>
            </a:fld>
            <a:endParaRPr lang="fr-BE" dirty="0"/>
          </a:p>
        </p:txBody>
      </p:sp>
    </p:spTree>
    <p:extLst>
      <p:ext uri="{BB962C8B-B14F-4D97-AF65-F5344CB8AC3E}">
        <p14:creationId xmlns:p14="http://schemas.microsoft.com/office/powerpoint/2010/main" val="3775830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a:t>3. </a:t>
            </a:r>
            <a:r>
              <a:rPr lang="fr-BE" dirty="0"/>
              <a:t>Principes généraux</a:t>
            </a:r>
            <a:endParaRPr lang="fr-BE" sz="3600" dirty="0"/>
          </a:p>
        </p:txBody>
      </p:sp>
      <p:sp>
        <p:nvSpPr>
          <p:cNvPr id="3" name="Content Placeholder 2"/>
          <p:cNvSpPr>
            <a:spLocks noGrp="1"/>
          </p:cNvSpPr>
          <p:nvPr>
            <p:ph idx="1"/>
          </p:nvPr>
        </p:nvSpPr>
        <p:spPr/>
        <p:txBody>
          <a:bodyPr>
            <a:normAutofit fontScale="92500" lnSpcReduction="20000"/>
          </a:bodyPr>
          <a:lstStyle/>
          <a:p>
            <a:pPr marL="800100" lvl="3" indent="-342900">
              <a:buFont typeface="Arial" panose="020B0604020202020204" pitchFamily="34" charset="0"/>
              <a:buChar char="•"/>
            </a:pPr>
            <a:endParaRPr lang="fr-BE" sz="1800" dirty="0"/>
          </a:p>
          <a:p>
            <a:pPr marL="342900" lvl="2" indent="-342900">
              <a:buFont typeface="Arial" panose="020B0604020202020204" pitchFamily="34" charset="0"/>
              <a:buChar char="•"/>
            </a:pPr>
            <a:r>
              <a:rPr lang="fr-BE" sz="2400" dirty="0"/>
              <a:t>minimisation des données (précédemment proportionnalité)</a:t>
            </a:r>
          </a:p>
          <a:p>
            <a:pPr marL="342900" lvl="2" indent="-342900">
              <a:buFont typeface="Arial" panose="020B0604020202020204" pitchFamily="34" charset="0"/>
              <a:buChar char="•"/>
            </a:pPr>
            <a:endParaRPr lang="fr-BE" sz="2400" dirty="0"/>
          </a:p>
          <a:p>
            <a:pPr marL="800100" lvl="3" indent="-342900">
              <a:buFontTx/>
              <a:buChar char="-"/>
            </a:pPr>
            <a:r>
              <a:rPr lang="fr-BE" sz="2000" dirty="0"/>
              <a:t>les données à caractère personnel doivent être adéquates, pertinentes et limitées à ce qui est nécessaire au regard des finalités pour lesquelles elles sont traitées</a:t>
            </a:r>
          </a:p>
          <a:p>
            <a:pPr marL="342900" lvl="2" indent="-342900">
              <a:buFont typeface="Arial" panose="020B0604020202020204" pitchFamily="34" charset="0"/>
              <a:buChar char="•"/>
            </a:pPr>
            <a:endParaRPr lang="fr-BE" sz="2000" dirty="0"/>
          </a:p>
          <a:p>
            <a:pPr marL="342900" lvl="2" indent="-342900">
              <a:buFont typeface="Arial" panose="020B0604020202020204" pitchFamily="34" charset="0"/>
              <a:buChar char="•"/>
            </a:pPr>
            <a:r>
              <a:rPr lang="fr-BE" sz="2400" dirty="0"/>
              <a:t>exactitude</a:t>
            </a:r>
          </a:p>
          <a:p>
            <a:pPr marL="342900" lvl="2" indent="-342900">
              <a:buFont typeface="Arial" panose="020B0604020202020204" pitchFamily="34" charset="0"/>
              <a:buChar char="•"/>
            </a:pPr>
            <a:endParaRPr lang="fr-BE" sz="2400" dirty="0"/>
          </a:p>
          <a:p>
            <a:pPr marL="800100" lvl="3" indent="-342900">
              <a:buFontTx/>
              <a:buChar char="-"/>
            </a:pPr>
            <a:r>
              <a:rPr lang="fr-BE" sz="2000" dirty="0"/>
              <a:t>les données doivent être exactes et, si nécessaire, tenues à jour</a:t>
            </a:r>
          </a:p>
          <a:p>
            <a:pPr marL="800100" lvl="3" indent="-342900">
              <a:buFont typeface="Arial" panose="020B0604020202020204" pitchFamily="34" charset="0"/>
              <a:buChar char="•"/>
            </a:pPr>
            <a:endParaRPr lang="fr-BE" sz="1800" dirty="0"/>
          </a:p>
          <a:p>
            <a:pPr marL="342900" lvl="2" indent="-342900">
              <a:buFont typeface="Arial" panose="020B0604020202020204" pitchFamily="34" charset="0"/>
              <a:buChar char="•"/>
            </a:pPr>
            <a:r>
              <a:rPr lang="fr-BE" sz="2400" dirty="0"/>
              <a:t>limitation de la conservation</a:t>
            </a:r>
          </a:p>
          <a:p>
            <a:pPr marL="342900" lvl="2" indent="-342900">
              <a:buFont typeface="Arial" panose="020B0604020202020204" pitchFamily="34" charset="0"/>
              <a:buChar char="•"/>
            </a:pPr>
            <a:endParaRPr lang="fr-BE" sz="2400" dirty="0"/>
          </a:p>
          <a:p>
            <a:pPr marL="800100" lvl="3" indent="-342900">
              <a:buFontTx/>
              <a:buChar char="-"/>
            </a:pPr>
            <a:r>
              <a:rPr lang="fr-BE" sz="2000" dirty="0"/>
              <a:t>les données doivent être conservées sous une forme permettant l'identification des personnes concernées pendant une durée n'excédant pas celle nécessaire au regard des finalités pour lesquelles elles sont traitées</a:t>
            </a:r>
          </a:p>
          <a:p>
            <a:pPr marL="457200" lvl="3" indent="0">
              <a:buNone/>
            </a:pPr>
            <a:endParaRPr lang="fr-BE" sz="1800"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15</a:t>
            </a:fld>
            <a:endParaRPr lang="fr-BE" dirty="0"/>
          </a:p>
        </p:txBody>
      </p:sp>
    </p:spTree>
    <p:extLst>
      <p:ext uri="{BB962C8B-B14F-4D97-AF65-F5344CB8AC3E}">
        <p14:creationId xmlns:p14="http://schemas.microsoft.com/office/powerpoint/2010/main" val="90345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600" dirty="0"/>
              <a:t>3. </a:t>
            </a:r>
            <a:r>
              <a:rPr lang="fr-BE" dirty="0"/>
              <a:t>Principes généraux</a:t>
            </a:r>
            <a:endParaRPr lang="fr-BE" sz="3600" dirty="0"/>
          </a:p>
        </p:txBody>
      </p:sp>
      <p:sp>
        <p:nvSpPr>
          <p:cNvPr id="3" name="Content Placeholder 2"/>
          <p:cNvSpPr>
            <a:spLocks noGrp="1"/>
          </p:cNvSpPr>
          <p:nvPr>
            <p:ph idx="1"/>
          </p:nvPr>
        </p:nvSpPr>
        <p:spPr/>
        <p:txBody>
          <a:bodyPr>
            <a:normAutofit lnSpcReduction="10000"/>
          </a:bodyPr>
          <a:lstStyle/>
          <a:p>
            <a:pPr marL="342900" lvl="2" indent="-342900">
              <a:buFont typeface="Arial" panose="020B0604020202020204" pitchFamily="34" charset="0"/>
              <a:buChar char="•"/>
            </a:pPr>
            <a:endParaRPr lang="fr-BE" sz="2200" dirty="0"/>
          </a:p>
          <a:p>
            <a:pPr marL="342900" lvl="2" indent="-342900">
              <a:buFont typeface="Arial" panose="020B0604020202020204" pitchFamily="34" charset="0"/>
              <a:buChar char="•"/>
            </a:pPr>
            <a:endParaRPr lang="fr-BE" sz="2200" dirty="0"/>
          </a:p>
          <a:p>
            <a:pPr marL="342900" lvl="2" indent="-342900">
              <a:buFont typeface="Arial" panose="020B0604020202020204" pitchFamily="34" charset="0"/>
              <a:buChar char="•"/>
            </a:pPr>
            <a:r>
              <a:rPr lang="fr-BE" sz="2400" dirty="0"/>
              <a:t>intégrité et confidentialité</a:t>
            </a:r>
          </a:p>
          <a:p>
            <a:pPr marL="342900" lvl="2" indent="-342900">
              <a:buFont typeface="Arial" panose="020B0604020202020204" pitchFamily="34" charset="0"/>
              <a:buChar char="•"/>
            </a:pPr>
            <a:endParaRPr lang="fr-BE" sz="2400" dirty="0"/>
          </a:p>
          <a:p>
            <a:pPr marL="800100" lvl="3" indent="-342900">
              <a:buFontTx/>
              <a:buChar char="-"/>
            </a:pPr>
            <a:r>
              <a:rPr lang="fr-BE" sz="2000" dirty="0"/>
              <a:t>les données doivent être traitées de façon à garantir une sécurité appropriée à l'aide de mesures techniques ou organisationnelles appropriées</a:t>
            </a:r>
          </a:p>
          <a:p>
            <a:pPr marL="457200" lvl="3" indent="0">
              <a:buNone/>
            </a:pPr>
            <a:endParaRPr lang="fr-BE" sz="1800" dirty="0"/>
          </a:p>
          <a:p>
            <a:pPr marL="457200" lvl="3" indent="0">
              <a:buNone/>
            </a:pPr>
            <a:endParaRPr lang="fr-BE" sz="1800" dirty="0"/>
          </a:p>
          <a:p>
            <a:pPr marL="342900" lvl="2" indent="-342900">
              <a:buFont typeface="Arial" panose="020B0604020202020204" pitchFamily="34" charset="0"/>
              <a:buChar char="•"/>
            </a:pPr>
            <a:r>
              <a:rPr lang="fr-BE" sz="2400" dirty="0">
                <a:solidFill>
                  <a:srgbClr val="7030A0"/>
                </a:solidFill>
              </a:rPr>
              <a:t>responsabilité</a:t>
            </a:r>
          </a:p>
          <a:p>
            <a:pPr marL="342900" lvl="2" indent="-342900">
              <a:buFont typeface="Arial" panose="020B0604020202020204" pitchFamily="34" charset="0"/>
              <a:buChar char="•"/>
            </a:pPr>
            <a:endParaRPr lang="fr-BE" sz="2400" dirty="0"/>
          </a:p>
          <a:p>
            <a:pPr marL="800100" lvl="3" indent="-342900">
              <a:buFontTx/>
              <a:buChar char="-"/>
            </a:pPr>
            <a:r>
              <a:rPr lang="fr-BE" sz="2000" dirty="0"/>
              <a:t>en fonction du niveau de risque, le responsable du traitement est responsable du respect des principes (conformité des traitements de données) et est en mesure de démontrer ce respect</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16</a:t>
            </a:fld>
            <a:endParaRPr lang="fr-BE" dirty="0"/>
          </a:p>
        </p:txBody>
      </p:sp>
    </p:spTree>
    <p:extLst>
      <p:ext uri="{BB962C8B-B14F-4D97-AF65-F5344CB8AC3E}">
        <p14:creationId xmlns:p14="http://schemas.microsoft.com/office/powerpoint/2010/main" val="2015241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4. Licéité du traitement</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17</a:t>
            </a:fld>
            <a:endParaRPr lang="fr-BE" dirty="0"/>
          </a:p>
        </p:txBody>
      </p:sp>
    </p:spTree>
    <p:extLst>
      <p:ext uri="{BB962C8B-B14F-4D97-AF65-F5344CB8AC3E}">
        <p14:creationId xmlns:p14="http://schemas.microsoft.com/office/powerpoint/2010/main" val="3627430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a:t>4. Licéité du traitement</a:t>
            </a:r>
            <a:endParaRPr lang="fr-BE" sz="3200" dirty="0"/>
          </a:p>
        </p:txBody>
      </p:sp>
      <p:sp>
        <p:nvSpPr>
          <p:cNvPr id="3" name="Content Placeholder 2"/>
          <p:cNvSpPr>
            <a:spLocks noGrp="1"/>
          </p:cNvSpPr>
          <p:nvPr>
            <p:ph idx="1"/>
          </p:nvPr>
        </p:nvSpPr>
        <p:spPr/>
        <p:txBody>
          <a:bodyPr>
            <a:normAutofit/>
          </a:bodyPr>
          <a:lstStyle/>
          <a:p>
            <a:endParaRPr lang="fr-BE" dirty="0"/>
          </a:p>
          <a:p>
            <a:pPr>
              <a:buFont typeface="Arial" panose="020B0604020202020204" pitchFamily="34" charset="0"/>
              <a:buChar char="•"/>
            </a:pPr>
            <a:r>
              <a:rPr lang="fr-BE" dirty="0"/>
              <a:t>le traitement n'est licite que si, et dans la mesure où, au moins une des conditions suivantes est remplie</a:t>
            </a:r>
          </a:p>
          <a:p>
            <a:pPr lvl="1"/>
            <a:endParaRPr lang="fr-BE" dirty="0"/>
          </a:p>
          <a:p>
            <a:pPr marL="800100" lvl="3" indent="-342900">
              <a:buFontTx/>
              <a:buChar char="-"/>
            </a:pPr>
            <a:r>
              <a:rPr lang="fr-BE" sz="2000" dirty="0"/>
              <a:t>la personne concernée a donné son consentement</a:t>
            </a:r>
          </a:p>
          <a:p>
            <a:pPr marL="800100" lvl="3" indent="-342900">
              <a:buFontTx/>
              <a:buChar char="-"/>
            </a:pPr>
            <a:endParaRPr lang="fr-BE" sz="2000" dirty="0"/>
          </a:p>
          <a:p>
            <a:pPr marL="800100" lvl="3" indent="-342900">
              <a:buFontTx/>
              <a:buChar char="-"/>
            </a:pPr>
            <a:r>
              <a:rPr lang="fr-BE" sz="2000" dirty="0"/>
              <a:t>le traitement est nécessaire :</a:t>
            </a:r>
          </a:p>
          <a:p>
            <a:pPr lvl="2"/>
            <a:r>
              <a:rPr lang="fr-BE" sz="1500" dirty="0"/>
              <a:t>à l'exécution d'un contrat</a:t>
            </a:r>
          </a:p>
          <a:p>
            <a:pPr lvl="2"/>
            <a:r>
              <a:rPr lang="fr-BE" sz="1500" dirty="0"/>
              <a:t>au respect d'une obligation légale</a:t>
            </a:r>
          </a:p>
          <a:p>
            <a:pPr lvl="2"/>
            <a:r>
              <a:rPr lang="fr-BE" sz="1500" dirty="0"/>
              <a:t>à la sauvegarde des intérêts vitaux de la personne concernée ou d'une autre personne physique</a:t>
            </a:r>
          </a:p>
          <a:p>
            <a:pPr lvl="2"/>
            <a:r>
              <a:rPr lang="fr-BE" sz="1500" dirty="0"/>
              <a:t>à l'exécution d'une mission d'intérêt public</a:t>
            </a:r>
          </a:p>
          <a:p>
            <a:pPr lvl="2"/>
            <a:r>
              <a:rPr lang="fr-BE" sz="1500" dirty="0"/>
              <a:t>aux fins des intérêts légitimes poursuivis par le responsable du traitement ou par un tiers (pas pour les pouvoirs publics !)</a:t>
            </a:r>
          </a:p>
          <a:p>
            <a:pPr>
              <a:buFont typeface="Calibri" panose="020F0502020204030204" pitchFamily="34" charset="0"/>
              <a:buChar char="-"/>
            </a:pP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18</a:t>
            </a:fld>
            <a:endParaRPr lang="fr-BE" dirty="0"/>
          </a:p>
        </p:txBody>
      </p:sp>
    </p:spTree>
    <p:extLst>
      <p:ext uri="{BB962C8B-B14F-4D97-AF65-F5344CB8AC3E}">
        <p14:creationId xmlns:p14="http://schemas.microsoft.com/office/powerpoint/2010/main" val="487505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5. Conditions applicables au consentement</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19</a:t>
            </a:fld>
            <a:endParaRPr lang="fr-BE" dirty="0"/>
          </a:p>
        </p:txBody>
      </p:sp>
    </p:spTree>
    <p:extLst>
      <p:ext uri="{BB962C8B-B14F-4D97-AF65-F5344CB8AC3E}">
        <p14:creationId xmlns:p14="http://schemas.microsoft.com/office/powerpoint/2010/main" val="2835460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188913"/>
            <a:ext cx="8229600" cy="922337"/>
          </a:xfrm>
        </p:spPr>
        <p:txBody>
          <a:bodyPr/>
          <a:lstStyle/>
          <a:p>
            <a:r>
              <a:rPr lang="fr-BE" altLang="en-US" dirty="0">
                <a:sym typeface="Arial" charset="0"/>
              </a:rPr>
              <a:t>Structure</a:t>
            </a:r>
            <a:endParaRPr lang="fr-BE" altLang="en-US" dirty="0">
              <a:cs typeface="Arial" charset="0"/>
              <a:sym typeface="Arial" charset="0"/>
            </a:endParaRPr>
          </a:p>
        </p:txBody>
      </p:sp>
      <p:sp>
        <p:nvSpPr>
          <p:cNvPr id="9219" name="Rectangle 3"/>
          <p:cNvSpPr>
            <a:spLocks noGrp="1" noChangeArrowheads="1"/>
          </p:cNvSpPr>
          <p:nvPr>
            <p:ph idx="1"/>
          </p:nvPr>
        </p:nvSpPr>
        <p:spPr>
          <a:xfrm>
            <a:off x="457200" y="1196975"/>
            <a:ext cx="8291264" cy="5111750"/>
          </a:xfrm>
        </p:spPr>
        <p:txBody>
          <a:bodyPr>
            <a:normAutofit fontScale="70000" lnSpcReduction="20000"/>
          </a:bodyPr>
          <a:lstStyle/>
          <a:p>
            <a:endParaRPr lang="fr-BE" altLang="en-US" dirty="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généralités</a:t>
            </a:r>
            <a:endParaRPr lang="fr-BE" altLang="en-US" dirty="0">
              <a:solidFill>
                <a:srgbClr val="000000"/>
              </a:solidFill>
              <a:cs typeface="Arial" charset="0"/>
              <a:sym typeface="Arial" charset="0"/>
            </a:endParaRPr>
          </a:p>
          <a:p>
            <a:pPr marL="457200" indent="-457200">
              <a:buFont typeface="+mj-lt"/>
              <a:buAutoNum type="arabicPeriod"/>
            </a:pPr>
            <a:endParaRPr lang="fr-BE" altLang="en-US" dirty="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champ d'application</a:t>
            </a:r>
            <a:endParaRPr lang="fr-BE" altLang="en-US" dirty="0">
              <a:solidFill>
                <a:srgbClr val="000000"/>
              </a:solidFill>
              <a:cs typeface="Arial" charset="0"/>
              <a:sym typeface="Arial" charset="0"/>
            </a:endParaRPr>
          </a:p>
          <a:p>
            <a:pPr marL="457200" indent="-457200">
              <a:buFont typeface="+mj-lt"/>
              <a:buAutoNum type="arabicPeriod"/>
            </a:pPr>
            <a:endParaRPr lang="fr-BE" altLang="en-US" dirty="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principes</a:t>
            </a:r>
            <a:r>
              <a:rPr lang="fr-BE" dirty="0"/>
              <a:t> </a:t>
            </a:r>
            <a:r>
              <a:rPr lang="fr-BE" altLang="en-US" dirty="0">
                <a:solidFill>
                  <a:srgbClr val="000000"/>
                </a:solidFill>
                <a:sym typeface="Arial" charset="0"/>
              </a:rPr>
              <a:t>généraux dans le cadre du traitement de données à caractère personnel</a:t>
            </a:r>
            <a:endParaRPr lang="fr-BE" altLang="en-US" dirty="0">
              <a:solidFill>
                <a:srgbClr val="000000"/>
              </a:solidFill>
              <a:cs typeface="Arial" charset="0"/>
              <a:sym typeface="Arial" charset="0"/>
            </a:endParaRPr>
          </a:p>
          <a:p>
            <a:pPr marL="457200" indent="-457200">
              <a:buFont typeface="+mj-lt"/>
              <a:buAutoNum type="arabicPeriod"/>
            </a:pPr>
            <a:endParaRPr lang="fr-BE" altLang="en-US" dirty="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licéité du traitement</a:t>
            </a:r>
            <a:endParaRPr lang="fr-BE" altLang="en-US" dirty="0">
              <a:solidFill>
                <a:srgbClr val="000000"/>
              </a:solidFill>
              <a:cs typeface="Arial" charset="0"/>
              <a:sym typeface="Arial" charset="0"/>
            </a:endParaRPr>
          </a:p>
          <a:p>
            <a:pPr marL="457200" indent="-457200">
              <a:buFont typeface="+mj-lt"/>
              <a:buAutoNum type="arabicPeriod"/>
            </a:pPr>
            <a:endParaRPr lang="fr-BE" altLang="en-US" dirty="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conditions</a:t>
            </a:r>
            <a:r>
              <a:rPr lang="fr-BE" dirty="0"/>
              <a:t> </a:t>
            </a:r>
            <a:r>
              <a:rPr lang="fr-BE" altLang="en-US" dirty="0">
                <a:solidFill>
                  <a:srgbClr val="000000"/>
                </a:solidFill>
                <a:sym typeface="Arial" charset="0"/>
              </a:rPr>
              <a:t>applicables au</a:t>
            </a:r>
            <a:r>
              <a:rPr lang="fr-BE" dirty="0"/>
              <a:t> </a:t>
            </a:r>
            <a:r>
              <a:rPr lang="fr-BE" altLang="en-US" dirty="0">
                <a:solidFill>
                  <a:srgbClr val="000000"/>
                </a:solidFill>
                <a:sym typeface="Arial" charset="0"/>
              </a:rPr>
              <a:t>consentement</a:t>
            </a:r>
            <a:endParaRPr lang="fr-BE" altLang="en-US" dirty="0">
              <a:solidFill>
                <a:srgbClr val="000000"/>
              </a:solidFill>
              <a:cs typeface="Arial" charset="0"/>
              <a:sym typeface="Arial" charset="0"/>
            </a:endParaRPr>
          </a:p>
          <a:p>
            <a:pPr marL="457200" indent="-457200">
              <a:buFont typeface="+mj-lt"/>
              <a:buAutoNum type="arabicPeriod"/>
            </a:pPr>
            <a:endParaRPr lang="fr-BE" altLang="en-US" dirty="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données</a:t>
            </a:r>
            <a:r>
              <a:rPr lang="fr-BE" dirty="0"/>
              <a:t> </a:t>
            </a:r>
            <a:r>
              <a:rPr lang="fr-BE" altLang="en-US" dirty="0">
                <a:solidFill>
                  <a:srgbClr val="000000"/>
                </a:solidFill>
                <a:sym typeface="Arial" charset="0"/>
              </a:rPr>
              <a:t>sensibles</a:t>
            </a:r>
            <a:endParaRPr lang="fr-BE" altLang="en-US" dirty="0">
              <a:solidFill>
                <a:srgbClr val="000000"/>
              </a:solidFill>
              <a:cs typeface="Arial" charset="0"/>
              <a:sym typeface="Arial" charset="0"/>
            </a:endParaRPr>
          </a:p>
          <a:p>
            <a:pPr marL="457200" indent="-457200">
              <a:buFont typeface="+mj-lt"/>
              <a:buAutoNum type="arabicPeriod"/>
            </a:pPr>
            <a:endParaRPr lang="fr-BE" altLang="en-US" dirty="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droit de la personne concernée</a:t>
            </a:r>
            <a:endParaRPr lang="fr-BE" altLang="en-US" dirty="0">
              <a:solidFill>
                <a:srgbClr val="000000"/>
              </a:solidFill>
              <a:cs typeface="Arial" charset="0"/>
              <a:sym typeface="Arial" charset="0"/>
            </a:endParaRPr>
          </a:p>
          <a:p>
            <a:pPr marL="0" indent="0">
              <a:buNone/>
            </a:pPr>
            <a:endParaRPr lang="fr-BE" altLang="en-US" dirty="0">
              <a:solidFill>
                <a:srgbClr val="000000"/>
              </a:solidFill>
              <a:cs typeface="Arial" charset="0"/>
              <a:sym typeface="Arial" charset="0"/>
            </a:endParaRPr>
          </a:p>
          <a:p>
            <a:pPr marL="400050" lvl="1" indent="0">
              <a:buNone/>
            </a:pPr>
            <a:r>
              <a:rPr lang="fr-BE" altLang="en-US" dirty="0">
                <a:solidFill>
                  <a:srgbClr val="000000"/>
                </a:solidFill>
                <a:sym typeface="Arial" charset="0"/>
              </a:rPr>
              <a:t>7.1. modalités</a:t>
            </a:r>
            <a:r>
              <a:rPr lang="fr-BE" dirty="0"/>
              <a:t> </a:t>
            </a:r>
            <a:r>
              <a:rPr lang="fr-BE" altLang="en-US" dirty="0">
                <a:solidFill>
                  <a:srgbClr val="000000"/>
                </a:solidFill>
                <a:sym typeface="Arial" charset="0"/>
              </a:rPr>
              <a:t>générales</a:t>
            </a:r>
            <a:endParaRPr lang="fr-BE" altLang="en-US" dirty="0">
              <a:solidFill>
                <a:srgbClr val="000000"/>
              </a:solidFill>
              <a:cs typeface="Arial" charset="0"/>
              <a:sym typeface="Arial" charset="0"/>
            </a:endParaRPr>
          </a:p>
          <a:p>
            <a:pPr marL="400050" lvl="1" indent="0">
              <a:buNone/>
            </a:pPr>
            <a:r>
              <a:rPr lang="fr-BE" altLang="en-US" dirty="0">
                <a:solidFill>
                  <a:srgbClr val="000000"/>
                </a:solidFill>
                <a:sym typeface="Arial" charset="0"/>
              </a:rPr>
              <a:t>7.2. droits</a:t>
            </a:r>
            <a:r>
              <a:rPr lang="fr-BE" dirty="0"/>
              <a:t> </a:t>
            </a:r>
            <a:r>
              <a:rPr lang="fr-BE" altLang="en-US" dirty="0">
                <a:solidFill>
                  <a:srgbClr val="000000"/>
                </a:solidFill>
                <a:sym typeface="Arial" charset="0"/>
              </a:rPr>
              <a:t>spécifiques</a:t>
            </a:r>
            <a:endParaRPr lang="fr-BE" altLang="en-US" dirty="0">
              <a:solidFill>
                <a:srgbClr val="000000"/>
              </a:solidFill>
              <a:cs typeface="Arial" charset="0"/>
              <a:sym typeface="Arial" charset="0"/>
            </a:endParaRPr>
          </a:p>
          <a:p>
            <a:pPr marL="400050" lvl="1" indent="0">
              <a:buNone/>
            </a:pPr>
            <a:r>
              <a:rPr lang="fr-BE" altLang="en-US" dirty="0">
                <a:solidFill>
                  <a:srgbClr val="000000"/>
                </a:solidFill>
                <a:sym typeface="Arial" charset="0"/>
              </a:rPr>
              <a:t>7.3. exception</a:t>
            </a:r>
            <a:r>
              <a:rPr lang="fr-BE" dirty="0"/>
              <a:t> </a:t>
            </a:r>
            <a:r>
              <a:rPr lang="fr-BE" altLang="en-US" dirty="0">
                <a:solidFill>
                  <a:srgbClr val="000000"/>
                </a:solidFill>
                <a:sym typeface="Arial" charset="0"/>
              </a:rPr>
              <a:t>générale</a:t>
            </a:r>
            <a:endParaRPr lang="fr-BE" altLang="en-US" dirty="0">
              <a:solidFill>
                <a:srgbClr val="000000"/>
              </a:solidFill>
              <a:cs typeface="Arial" charset="0"/>
              <a:sym typeface="Arial" charset="0"/>
            </a:endParaRPr>
          </a:p>
        </p:txBody>
      </p:sp>
      <p:sp>
        <p:nvSpPr>
          <p:cNvPr id="922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66324077-E084-4AE0-A226-412BA7753E10}" type="slidenum">
              <a:rPr lang="en-US" altLang="en-US" sz="1000" smtClean="0">
                <a:solidFill>
                  <a:srgbClr val="7F7F7F"/>
                </a:solidFill>
                <a:cs typeface="Arial" charset="0"/>
              </a:rPr>
              <a:pPr fontAlgn="base">
                <a:spcBef>
                  <a:spcPct val="0"/>
                </a:spcBef>
                <a:spcAft>
                  <a:spcPct val="0"/>
                </a:spcAft>
                <a:buFontTx/>
                <a:buNone/>
              </a:pPr>
              <a:t>2</a:t>
            </a:fld>
            <a:endParaRPr lang="fr-BE" altLang="en-US" sz="1000">
              <a:solidFill>
                <a:srgbClr val="7F7F7F"/>
              </a:solidFill>
              <a:cs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188913"/>
            <a:ext cx="8229600" cy="922337"/>
          </a:xfrm>
        </p:spPr>
        <p:txBody>
          <a:bodyPr>
            <a:normAutofit fontScale="90000"/>
          </a:bodyPr>
          <a:lstStyle/>
          <a:p>
            <a:r>
              <a:rPr lang="fr-BE" altLang="en-US" dirty="0">
                <a:sym typeface="Arial" charset="0"/>
              </a:rPr>
              <a:t>5. Conditions applicables au consentement </a:t>
            </a:r>
            <a:endParaRPr lang="fr-BE" altLang="en-US" dirty="0">
              <a:cs typeface="Arial" charset="0"/>
              <a:sym typeface="Arial" charset="0"/>
            </a:endParaRPr>
          </a:p>
        </p:txBody>
      </p:sp>
      <p:sp>
        <p:nvSpPr>
          <p:cNvPr id="8195" name="Rectangle 3"/>
          <p:cNvSpPr>
            <a:spLocks noGrp="1" noChangeArrowheads="1"/>
          </p:cNvSpPr>
          <p:nvPr>
            <p:ph idx="1"/>
          </p:nvPr>
        </p:nvSpPr>
        <p:spPr>
          <a:xfrm>
            <a:off x="457200" y="1196975"/>
            <a:ext cx="8229600" cy="5111750"/>
          </a:xfrm>
        </p:spPr>
        <p:txBody>
          <a:bodyPr>
            <a:normAutofit/>
          </a:bodyPr>
          <a:lstStyle/>
          <a:p>
            <a:pPr marL="0" indent="0">
              <a:lnSpc>
                <a:spcPct val="90000"/>
              </a:lnSpc>
              <a:buNone/>
              <a:defRPr/>
            </a:pPr>
            <a:endParaRPr lang="fr-BE" sz="2000" dirty="0">
              <a:solidFill>
                <a:srgbClr val="000000"/>
              </a:solidFill>
              <a:cs typeface="Arial" charset="0"/>
              <a:sym typeface="Arial" charset="0"/>
            </a:endParaRPr>
          </a:p>
          <a:p>
            <a:pPr>
              <a:lnSpc>
                <a:spcPct val="90000"/>
              </a:lnSpc>
              <a:defRPr/>
            </a:pPr>
            <a:r>
              <a:rPr lang="fr-BE" dirty="0">
                <a:solidFill>
                  <a:srgbClr val="000000"/>
                </a:solidFill>
                <a:sym typeface="Arial" charset="0"/>
              </a:rPr>
              <a:t>dans les cas où le traitement repose sur le consentement, le responsable du traitement est en mesure de démontrer que la personne concernée a donné son consentement au traitement de données à caractère personnel la concernant</a:t>
            </a:r>
            <a:endParaRPr lang="fr-BE" dirty="0">
              <a:solidFill>
                <a:srgbClr val="000000"/>
              </a:solidFill>
              <a:cs typeface="Arial" charset="0"/>
              <a:sym typeface="Arial" charset="0"/>
            </a:endParaRPr>
          </a:p>
          <a:p>
            <a:pPr marL="0" indent="0">
              <a:lnSpc>
                <a:spcPct val="90000"/>
              </a:lnSpc>
              <a:buNone/>
              <a:defRPr/>
            </a:pPr>
            <a:endParaRPr lang="fr-BE" sz="2000" dirty="0">
              <a:solidFill>
                <a:srgbClr val="000000"/>
              </a:solidFill>
              <a:cs typeface="Arial" charset="0"/>
              <a:sym typeface="Arial" charset="0"/>
            </a:endParaRPr>
          </a:p>
          <a:p>
            <a:pPr>
              <a:lnSpc>
                <a:spcPct val="90000"/>
              </a:lnSpc>
              <a:buFont typeface="Arial" panose="020B0604020202020204" pitchFamily="34" charset="0"/>
              <a:buChar char="•"/>
              <a:defRPr/>
            </a:pPr>
            <a:r>
              <a:rPr lang="fr-BE" dirty="0">
                <a:solidFill>
                  <a:srgbClr val="7030A0"/>
                </a:solidFill>
                <a:sym typeface="Arial" charset="0"/>
              </a:rPr>
              <a:t>exigences (explicites dans le règlement)</a:t>
            </a:r>
          </a:p>
          <a:p>
            <a:pPr>
              <a:lnSpc>
                <a:spcPct val="90000"/>
              </a:lnSpc>
              <a:buFont typeface="Arial" panose="020B0604020202020204" pitchFamily="34" charset="0"/>
              <a:buChar char="•"/>
              <a:defRPr/>
            </a:pPr>
            <a:endParaRPr lang="fr-BE" dirty="0">
              <a:solidFill>
                <a:srgbClr val="000000"/>
              </a:solidFill>
              <a:cs typeface="Arial" charset="0"/>
              <a:sym typeface="Arial" charset="0"/>
            </a:endParaRPr>
          </a:p>
          <a:p>
            <a:pPr lvl="1">
              <a:lnSpc>
                <a:spcPct val="90000"/>
              </a:lnSpc>
              <a:buFontTx/>
              <a:buChar char="-"/>
              <a:defRPr/>
            </a:pPr>
            <a:r>
              <a:rPr lang="fr-BE" dirty="0">
                <a:sym typeface="Arial" charset="0"/>
              </a:rPr>
              <a:t>une action positive et explicite ; une action de l'intéressé est requise ; le consentement implicite n'est plus accepté</a:t>
            </a:r>
          </a:p>
          <a:p>
            <a:pPr lvl="1">
              <a:lnSpc>
                <a:spcPct val="90000"/>
              </a:lnSpc>
              <a:buFontTx/>
              <a:buChar char="-"/>
              <a:defRPr/>
            </a:pPr>
            <a:r>
              <a:rPr lang="fr-BE" dirty="0">
                <a:sym typeface="Arial" charset="0"/>
              </a:rPr>
              <a:t>démontrable</a:t>
            </a:r>
          </a:p>
          <a:p>
            <a:pPr lvl="1">
              <a:lnSpc>
                <a:spcPct val="90000"/>
              </a:lnSpc>
              <a:buFontTx/>
              <a:buChar char="-"/>
              <a:defRPr/>
            </a:pPr>
            <a:r>
              <a:rPr lang="fr-BE" dirty="0">
                <a:sym typeface="Arial" charset="0"/>
              </a:rPr>
              <a:t>retrait simple du consentement</a:t>
            </a:r>
          </a:p>
          <a:p>
            <a:pPr lvl="1">
              <a:lnSpc>
                <a:spcPct val="90000"/>
              </a:lnSpc>
              <a:buFontTx/>
              <a:buChar char="-"/>
              <a:defRPr/>
            </a:pPr>
            <a:r>
              <a:rPr lang="fr-BE" dirty="0">
                <a:sym typeface="Arial" charset="0"/>
              </a:rPr>
              <a:t>informer clairement l'intéressé de cette possibilité</a:t>
            </a:r>
          </a:p>
          <a:p>
            <a:pPr>
              <a:lnSpc>
                <a:spcPct val="90000"/>
              </a:lnSpc>
              <a:buFont typeface="Arial" panose="020B0604020202020204" pitchFamily="34" charset="0"/>
              <a:buChar char="•"/>
              <a:defRPr/>
            </a:pPr>
            <a:endParaRPr lang="fr-BE" sz="1900" dirty="0">
              <a:sym typeface="Arial" charset="0"/>
            </a:endParaRPr>
          </a:p>
        </p:txBody>
      </p:sp>
      <p:sp>
        <p:nvSpPr>
          <p:cNvPr id="1024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92FF4318-D0B1-4CD9-B28D-26707DB72830}" type="slidenum">
              <a:rPr lang="en-US" altLang="en-US" sz="1000" smtClean="0">
                <a:solidFill>
                  <a:srgbClr val="7F7F7F"/>
                </a:solidFill>
                <a:cs typeface="Arial" charset="0"/>
              </a:rPr>
              <a:pPr fontAlgn="base">
                <a:spcBef>
                  <a:spcPct val="0"/>
                </a:spcBef>
                <a:spcAft>
                  <a:spcPct val="0"/>
                </a:spcAft>
                <a:buFontTx/>
                <a:buNone/>
              </a:pPr>
              <a:t>20</a:t>
            </a:fld>
            <a:endParaRPr lang="fr-BE" altLang="en-US" sz="1000">
              <a:solidFill>
                <a:srgbClr val="7F7F7F"/>
              </a:solidFill>
              <a:cs typeface="Arial"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188913"/>
            <a:ext cx="8229600" cy="922337"/>
          </a:xfrm>
        </p:spPr>
        <p:txBody>
          <a:bodyPr>
            <a:normAutofit/>
          </a:bodyPr>
          <a:lstStyle/>
          <a:p>
            <a:r>
              <a:rPr lang="fr-BE" altLang="en-US" dirty="0">
                <a:sym typeface="Arial" charset="0"/>
              </a:rPr>
              <a:t>5. Conditions applicables au consentement </a:t>
            </a:r>
            <a:endParaRPr lang="fr-BE" altLang="en-US" dirty="0">
              <a:cs typeface="Arial" charset="0"/>
              <a:sym typeface="Arial" charset="0"/>
            </a:endParaRPr>
          </a:p>
        </p:txBody>
      </p:sp>
      <p:sp>
        <p:nvSpPr>
          <p:cNvPr id="11267" name="Rectangle 3"/>
          <p:cNvSpPr>
            <a:spLocks noGrp="1" noChangeArrowheads="1"/>
          </p:cNvSpPr>
          <p:nvPr>
            <p:ph idx="1"/>
          </p:nvPr>
        </p:nvSpPr>
        <p:spPr>
          <a:xfrm>
            <a:off x="457200" y="1196975"/>
            <a:ext cx="8229600" cy="5111750"/>
          </a:xfrm>
        </p:spPr>
        <p:txBody>
          <a:bodyPr>
            <a:normAutofit/>
          </a:bodyPr>
          <a:lstStyle/>
          <a:p>
            <a:pPr>
              <a:defRPr/>
            </a:pPr>
            <a:endParaRPr lang="fr-BE" sz="2000" dirty="0">
              <a:sym typeface="Arial" charset="0"/>
            </a:endParaRPr>
          </a:p>
          <a:p>
            <a:pPr>
              <a:defRPr/>
            </a:pPr>
            <a:endParaRPr lang="fr-BE" sz="2000" dirty="0">
              <a:sym typeface="Arial" charset="0"/>
            </a:endParaRPr>
          </a:p>
          <a:p>
            <a:pPr>
              <a:defRPr/>
            </a:pPr>
            <a:r>
              <a:rPr lang="fr-BE" dirty="0">
                <a:solidFill>
                  <a:srgbClr val="7030A0"/>
                </a:solidFill>
                <a:sym typeface="Arial" charset="0"/>
              </a:rPr>
              <a:t>le traitement de données d'un enfant âgé de moins de 16 ans (jusque l'âge de 15 ans) n'est licite que si le consentement est donné par un des parents (règle de base)</a:t>
            </a:r>
          </a:p>
          <a:p>
            <a:pPr marL="0" indent="0">
              <a:buNone/>
              <a:defRPr/>
            </a:pPr>
            <a:endParaRPr lang="fr-BE" dirty="0">
              <a:solidFill>
                <a:srgbClr val="7030A0"/>
              </a:solidFill>
              <a:sym typeface="Arial" charset="0"/>
            </a:endParaRPr>
          </a:p>
          <a:p>
            <a:pPr marL="0" indent="0">
              <a:buNone/>
              <a:defRPr/>
            </a:pPr>
            <a:endParaRPr lang="fr-BE" dirty="0">
              <a:solidFill>
                <a:srgbClr val="7030A0"/>
              </a:solidFill>
              <a:sym typeface="Arial" charset="0"/>
            </a:endParaRPr>
          </a:p>
          <a:p>
            <a:pPr>
              <a:defRPr/>
            </a:pPr>
            <a:r>
              <a:rPr lang="fr-BE" dirty="0">
                <a:solidFill>
                  <a:srgbClr val="7030A0"/>
                </a:solidFill>
                <a:sym typeface="Arial" charset="0"/>
              </a:rPr>
              <a:t>Les Etats membres peuvent prévoir un âge inférieur à 15 ans, mais pas inférieur à 13 ans ; dans ce cas, le consentement parental sera requis jusqu'à l'âge déterminé par la loi</a:t>
            </a:r>
          </a:p>
          <a:p>
            <a:pPr marL="0" indent="0">
              <a:buNone/>
              <a:defRPr/>
            </a:pPr>
            <a:endParaRPr lang="fr-BE" sz="2000" dirty="0">
              <a:sym typeface="Arial" charset="0"/>
            </a:endParaRPr>
          </a:p>
        </p:txBody>
      </p:sp>
      <p:sp>
        <p:nvSpPr>
          <p:cNvPr id="11268"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E526E35E-D56E-41F3-8722-3ED731A11B98}" type="slidenum">
              <a:rPr lang="en-US" altLang="en-US" sz="1000" smtClean="0">
                <a:solidFill>
                  <a:srgbClr val="7F7F7F"/>
                </a:solidFill>
                <a:cs typeface="Arial" charset="0"/>
              </a:rPr>
              <a:pPr fontAlgn="base">
                <a:spcBef>
                  <a:spcPct val="0"/>
                </a:spcBef>
                <a:spcAft>
                  <a:spcPct val="0"/>
                </a:spcAft>
                <a:buFontTx/>
                <a:buNone/>
              </a:pPr>
              <a:t>21</a:t>
            </a:fld>
            <a:endParaRPr lang="fr-BE" altLang="en-US" sz="1000">
              <a:solidFill>
                <a:srgbClr val="7F7F7F"/>
              </a:solidFill>
              <a:cs typeface="Arial"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6. Données sensibles</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22</a:t>
            </a:fld>
            <a:endParaRPr lang="fr-BE" dirty="0"/>
          </a:p>
        </p:txBody>
      </p:sp>
    </p:spTree>
    <p:extLst>
      <p:ext uri="{BB962C8B-B14F-4D97-AF65-F5344CB8AC3E}">
        <p14:creationId xmlns:p14="http://schemas.microsoft.com/office/powerpoint/2010/main" val="90543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188913"/>
            <a:ext cx="8229600" cy="922337"/>
          </a:xfrm>
        </p:spPr>
        <p:txBody>
          <a:bodyPr/>
          <a:lstStyle/>
          <a:p>
            <a:r>
              <a:rPr lang="fr-BE" dirty="0"/>
              <a:t>6. Données sensibles</a:t>
            </a:r>
            <a:endParaRPr lang="fr-BE" altLang="en-US" dirty="0">
              <a:cs typeface="Arial" charset="0"/>
              <a:sym typeface="Arial" charset="0"/>
            </a:endParaRPr>
          </a:p>
        </p:txBody>
      </p:sp>
      <p:sp>
        <p:nvSpPr>
          <p:cNvPr id="29699" name="Rectangle 3"/>
          <p:cNvSpPr>
            <a:spLocks noGrp="1" noChangeArrowheads="1"/>
          </p:cNvSpPr>
          <p:nvPr>
            <p:ph idx="1"/>
          </p:nvPr>
        </p:nvSpPr>
        <p:spPr>
          <a:xfrm>
            <a:off x="457200" y="1196975"/>
            <a:ext cx="8229600" cy="5111750"/>
          </a:xfrm>
        </p:spPr>
        <p:txBody>
          <a:bodyPr>
            <a:normAutofit/>
          </a:bodyPr>
          <a:lstStyle/>
          <a:p>
            <a:pPr>
              <a:lnSpc>
                <a:spcPct val="80000"/>
              </a:lnSpc>
              <a:defRPr/>
            </a:pPr>
            <a:endParaRPr lang="fr-BE" altLang="en-US" dirty="0">
              <a:solidFill>
                <a:srgbClr val="000000"/>
              </a:solidFill>
              <a:cs typeface="Arial" charset="0"/>
              <a:sym typeface="Arial" charset="0"/>
            </a:endParaRPr>
          </a:p>
          <a:p>
            <a:pPr>
              <a:lnSpc>
                <a:spcPct val="80000"/>
              </a:lnSpc>
              <a:defRPr/>
            </a:pPr>
            <a:r>
              <a:rPr lang="fr-BE" altLang="en-US" dirty="0">
                <a:solidFill>
                  <a:srgbClr val="000000"/>
                </a:solidFill>
                <a:sym typeface="Arial" charset="0"/>
              </a:rPr>
              <a:t>le traitement portant sur des catégories particulières de données à caractère personnel, notamment appartenance syndicale, données de santé, ...</a:t>
            </a:r>
          </a:p>
          <a:p>
            <a:pPr>
              <a:lnSpc>
                <a:spcPct val="80000"/>
              </a:lnSpc>
              <a:defRPr/>
            </a:pPr>
            <a:endParaRPr lang="fr-BE" u="sng" dirty="0"/>
          </a:p>
          <a:p>
            <a:pPr>
              <a:lnSpc>
                <a:spcPct val="80000"/>
              </a:lnSpc>
              <a:defRPr/>
            </a:pPr>
            <a:endParaRPr lang="fr-BE" u="sng" dirty="0"/>
          </a:p>
          <a:p>
            <a:pPr>
              <a:lnSpc>
                <a:spcPct val="80000"/>
              </a:lnSpc>
              <a:defRPr/>
            </a:pPr>
            <a:r>
              <a:rPr lang="fr-BE" dirty="0"/>
              <a:t>"</a:t>
            </a:r>
            <a:r>
              <a:rPr lang="fr-BE" u="sng" dirty="0"/>
              <a:t>données concernant la santé</a:t>
            </a:r>
            <a:r>
              <a:rPr lang="fr-BE" dirty="0"/>
              <a:t>" (</a:t>
            </a:r>
            <a:r>
              <a:rPr lang="fr-BE" sz="2200" dirty="0">
                <a:solidFill>
                  <a:srgbClr val="7030A0"/>
                </a:solidFill>
              </a:rPr>
              <a:t>définition large</a:t>
            </a:r>
            <a:r>
              <a:rPr lang="fr-BE" dirty="0"/>
              <a:t>, pas d'approche téléologique)</a:t>
            </a:r>
          </a:p>
          <a:p>
            <a:pPr marL="0" indent="0">
              <a:lnSpc>
                <a:spcPct val="80000"/>
              </a:lnSpc>
              <a:buNone/>
              <a:defRPr/>
            </a:pPr>
            <a:endParaRPr lang="fr-BE" sz="2200" dirty="0"/>
          </a:p>
          <a:p>
            <a:pPr lvl="1">
              <a:lnSpc>
                <a:spcPct val="80000"/>
              </a:lnSpc>
              <a:defRPr/>
            </a:pPr>
            <a:r>
              <a:rPr lang="fr-BE" dirty="0">
                <a:solidFill>
                  <a:srgbClr val="7030A0"/>
                </a:solidFill>
              </a:rPr>
              <a:t>les données à caractère personnel relatives à la santé physique ou mentale d'une personne physique, y compris la prestation de services de soins de santé, qui révèlent des informations sur l'état de santé de cette personne</a:t>
            </a:r>
          </a:p>
          <a:p>
            <a:pPr>
              <a:lnSpc>
                <a:spcPct val="80000"/>
              </a:lnSpc>
              <a:defRPr/>
            </a:pPr>
            <a:endParaRPr lang="fr-BE" sz="3200" dirty="0"/>
          </a:p>
        </p:txBody>
      </p:sp>
      <p:sp>
        <p:nvSpPr>
          <p:cNvPr id="1229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B03AD34C-72A9-4B24-9213-25FF291E0B27}" type="slidenum">
              <a:rPr lang="en-US" altLang="en-US" sz="1000" smtClean="0">
                <a:solidFill>
                  <a:srgbClr val="7F7F7F"/>
                </a:solidFill>
                <a:cs typeface="Arial" charset="0"/>
              </a:rPr>
              <a:pPr fontAlgn="base">
                <a:spcBef>
                  <a:spcPct val="0"/>
                </a:spcBef>
                <a:spcAft>
                  <a:spcPct val="0"/>
                </a:spcAft>
                <a:buFontTx/>
                <a:buNone/>
              </a:pPr>
              <a:t>23</a:t>
            </a:fld>
            <a:endParaRPr lang="fr-BE" altLang="en-US" sz="1000">
              <a:solidFill>
                <a:srgbClr val="7F7F7F"/>
              </a:solidFill>
              <a:cs typeface="Arial"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6. Données sensibles</a:t>
            </a:r>
          </a:p>
        </p:txBody>
      </p:sp>
      <p:sp>
        <p:nvSpPr>
          <p:cNvPr id="3" name="Content Placeholder 2"/>
          <p:cNvSpPr>
            <a:spLocks noGrp="1"/>
          </p:cNvSpPr>
          <p:nvPr>
            <p:ph idx="1"/>
          </p:nvPr>
        </p:nvSpPr>
        <p:spPr/>
        <p:txBody>
          <a:bodyPr>
            <a:normAutofit/>
          </a:bodyPr>
          <a:lstStyle/>
          <a:p>
            <a:pPr>
              <a:lnSpc>
                <a:spcPct val="80000"/>
              </a:lnSpc>
              <a:defRPr/>
            </a:pPr>
            <a:endParaRPr lang="fr-BE" dirty="0"/>
          </a:p>
          <a:p>
            <a:pPr>
              <a:lnSpc>
                <a:spcPct val="80000"/>
              </a:lnSpc>
              <a:defRPr/>
            </a:pPr>
            <a:r>
              <a:rPr lang="fr-BE" dirty="0">
                <a:solidFill>
                  <a:srgbClr val="7030A0"/>
                </a:solidFill>
              </a:rPr>
              <a:t>bases du traitement</a:t>
            </a:r>
            <a:r>
              <a:rPr lang="fr-BE" dirty="0"/>
              <a:t>, notamment</a:t>
            </a:r>
          </a:p>
          <a:p>
            <a:pPr lvl="1"/>
            <a:endParaRPr lang="fr-BE" dirty="0"/>
          </a:p>
          <a:p>
            <a:pPr lvl="1"/>
            <a:r>
              <a:rPr lang="fr-BE" dirty="0"/>
              <a:t>consentement explicite de l'intéressé</a:t>
            </a:r>
          </a:p>
          <a:p>
            <a:pPr lvl="1"/>
            <a:endParaRPr lang="fr-BE" dirty="0"/>
          </a:p>
          <a:p>
            <a:pPr lvl="1"/>
            <a:r>
              <a:rPr lang="fr-BE" dirty="0"/>
              <a:t>nécessaire aux fins de l'exécution des obligations et de l'exercice des droits propres au responsable du traitement ou à la personne concernée en matière de droit du travail, de la sécurité sociale et de la protection sociale</a:t>
            </a:r>
          </a:p>
          <a:p>
            <a:pPr lvl="1"/>
            <a:endParaRPr lang="fr-BE" dirty="0"/>
          </a:p>
          <a:p>
            <a:pPr lvl="1"/>
            <a:r>
              <a:rPr lang="fr-BE" dirty="0"/>
              <a:t>par une association à but non lucratif poursuivant une finalité syndicale, dans le cadre de ses activités légitimes et moyennant les garanties appropriées</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24</a:t>
            </a:fld>
            <a:endParaRPr lang="fr-BE" dirty="0"/>
          </a:p>
        </p:txBody>
      </p:sp>
    </p:spTree>
    <p:extLst>
      <p:ext uri="{BB962C8B-B14F-4D97-AF65-F5344CB8AC3E}">
        <p14:creationId xmlns:p14="http://schemas.microsoft.com/office/powerpoint/2010/main" val="4153348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6. Données sensibles</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25</a:t>
            </a:fld>
            <a:endParaRPr lang="fr-BE" dirty="0"/>
          </a:p>
        </p:txBody>
      </p:sp>
      <p:sp>
        <p:nvSpPr>
          <p:cNvPr id="3" name="Content Placeholder 2"/>
          <p:cNvSpPr>
            <a:spLocks noGrp="1"/>
          </p:cNvSpPr>
          <p:nvPr>
            <p:ph idx="1"/>
          </p:nvPr>
        </p:nvSpPr>
        <p:spPr/>
        <p:txBody>
          <a:bodyPr>
            <a:normAutofit fontScale="92500" lnSpcReduction="10000"/>
          </a:bodyPr>
          <a:lstStyle/>
          <a:p>
            <a:endParaRPr lang="fr-BE" dirty="0"/>
          </a:p>
          <a:p>
            <a:r>
              <a:rPr lang="fr-BE" dirty="0"/>
              <a:t>traitement possible, notamment</a:t>
            </a:r>
          </a:p>
          <a:p>
            <a:pPr marL="457200" lvl="1" indent="0">
              <a:buNone/>
            </a:pPr>
            <a:endParaRPr lang="fr-BE" dirty="0"/>
          </a:p>
          <a:p>
            <a:pPr lvl="1"/>
            <a:r>
              <a:rPr lang="fr-BE" dirty="0"/>
              <a:t>nécessaire pour des motifs d'intérêt public important ; pour des motifs d'intérêt public dans le domaine de la santé publique tels que la santé publique, la protection sociale et la gestion des services de soins de santé</a:t>
            </a:r>
          </a:p>
          <a:p>
            <a:pPr marL="457200" lvl="1" indent="0">
              <a:buNone/>
            </a:pPr>
            <a:endParaRPr lang="fr-BE" dirty="0"/>
          </a:p>
          <a:p>
            <a:pPr lvl="1"/>
            <a:r>
              <a:rPr lang="fr-BE" dirty="0"/>
              <a:t>nécessaire aux fins de la médecine préventive ou de la médecine du travail, de l'appréciation de la capacité de travail du travailleur, de diagnostics médicaux, de la prise en charge sanitaire ou sociale, ou de la gestion des systèmes et des services de soins de santé ou de protection sociale; </a:t>
            </a:r>
            <a:r>
              <a:rPr lang="fr-BE" dirty="0">
                <a:solidFill>
                  <a:srgbClr val="7030A0"/>
                </a:solidFill>
              </a:rPr>
              <a:t>dans ce cas, par ou sous la responsabilité d'un professionnel de la santé soumis à une obligation de secret professionnel, ou par une autre personne également soumise à une obligation de secret</a:t>
            </a:r>
          </a:p>
          <a:p>
            <a:pPr marL="457200" lvl="1" indent="0">
              <a:buNone/>
            </a:pPr>
            <a:endParaRPr lang="fr-BE" dirty="0">
              <a:solidFill>
                <a:srgbClr val="7030A0"/>
              </a:solidFill>
            </a:endParaRPr>
          </a:p>
          <a:p>
            <a:pPr marL="457200" lvl="1" indent="0">
              <a:buNone/>
            </a:pPr>
            <a:endParaRPr lang="fr-BE" dirty="0"/>
          </a:p>
          <a:p>
            <a:endParaRPr lang="fr-BE" dirty="0"/>
          </a:p>
        </p:txBody>
      </p:sp>
    </p:spTree>
    <p:extLst>
      <p:ext uri="{BB962C8B-B14F-4D97-AF65-F5344CB8AC3E}">
        <p14:creationId xmlns:p14="http://schemas.microsoft.com/office/powerpoint/2010/main" val="4118677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6. Données sensibles</a:t>
            </a:r>
          </a:p>
        </p:txBody>
      </p:sp>
      <p:sp>
        <p:nvSpPr>
          <p:cNvPr id="3" name="Content Placeholder 2"/>
          <p:cNvSpPr>
            <a:spLocks noGrp="1"/>
          </p:cNvSpPr>
          <p:nvPr>
            <p:ph idx="1"/>
          </p:nvPr>
        </p:nvSpPr>
        <p:spPr/>
        <p:txBody>
          <a:bodyPr/>
          <a:lstStyle/>
          <a:p>
            <a:endParaRPr lang="fr-BE" dirty="0"/>
          </a:p>
          <a:p>
            <a:endParaRPr lang="fr-BE" dirty="0"/>
          </a:p>
          <a:p>
            <a:endParaRPr lang="fr-BE" dirty="0"/>
          </a:p>
          <a:p>
            <a:r>
              <a:rPr lang="fr-BE" dirty="0">
                <a:solidFill>
                  <a:srgbClr val="7030A0"/>
                </a:solidFill>
              </a:rPr>
              <a:t>Les Etats membres peuvent maintenir ou introduire des conditions supplémentaires, y compris des limitations, en ce qui concerne le traitement des données génétiques, des données biométriques ou des données concernant la santé</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26</a:t>
            </a:fld>
            <a:endParaRPr lang="fr-BE" dirty="0"/>
          </a:p>
        </p:txBody>
      </p:sp>
    </p:spTree>
    <p:extLst>
      <p:ext uri="{BB962C8B-B14F-4D97-AF65-F5344CB8AC3E}">
        <p14:creationId xmlns:p14="http://schemas.microsoft.com/office/powerpoint/2010/main" val="3938205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7. Droits de la personne concernée</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27</a:t>
            </a:fld>
            <a:endParaRPr lang="fr-BE" dirty="0"/>
          </a:p>
        </p:txBody>
      </p:sp>
    </p:spTree>
    <p:extLst>
      <p:ext uri="{BB962C8B-B14F-4D97-AF65-F5344CB8AC3E}">
        <p14:creationId xmlns:p14="http://schemas.microsoft.com/office/powerpoint/2010/main" val="2885225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fr-BE" altLang="en-US" dirty="0">
                <a:sym typeface="Arial" charset="0"/>
              </a:rPr>
              <a:t>7.1. Modalités</a:t>
            </a:r>
            <a:r>
              <a:rPr lang="fr-BE" dirty="0"/>
              <a:t> </a:t>
            </a:r>
            <a:r>
              <a:rPr lang="fr-BE" altLang="en-US" dirty="0">
                <a:sym typeface="Arial" charset="0"/>
              </a:rPr>
              <a:t>générales</a:t>
            </a:r>
            <a:endParaRPr lang="fr-BE" altLang="en-US" dirty="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0" indent="0">
              <a:buNone/>
              <a:defRPr/>
            </a:pPr>
            <a:endParaRPr lang="fr-BE" dirty="0"/>
          </a:p>
          <a:p>
            <a:pPr>
              <a:defRPr/>
            </a:pPr>
            <a:r>
              <a:rPr lang="fr-BE" dirty="0"/>
              <a:t>renforcement des droits existants et introduction d'un nouveau droit</a:t>
            </a:r>
          </a:p>
          <a:p>
            <a:pPr>
              <a:defRPr/>
            </a:pPr>
            <a:endParaRPr lang="fr-BE" dirty="0"/>
          </a:p>
          <a:p>
            <a:pPr>
              <a:defRPr/>
            </a:pPr>
            <a:r>
              <a:rPr lang="fr-BE" dirty="0">
                <a:solidFill>
                  <a:srgbClr val="7030A0"/>
                </a:solidFill>
              </a:rPr>
              <a:t>modalités générales</a:t>
            </a:r>
          </a:p>
          <a:p>
            <a:pPr>
              <a:defRPr/>
            </a:pPr>
            <a:endParaRPr lang="fr-BE" dirty="0"/>
          </a:p>
          <a:p>
            <a:pPr lvl="1">
              <a:defRPr/>
            </a:pPr>
            <a:r>
              <a:rPr lang="fr-BE" dirty="0"/>
              <a:t>transparent</a:t>
            </a:r>
          </a:p>
          <a:p>
            <a:pPr lvl="2">
              <a:defRPr/>
            </a:pPr>
            <a:r>
              <a:rPr lang="fr-BE" altLang="en-US" dirty="0">
                <a:solidFill>
                  <a:srgbClr val="000000"/>
                </a:solidFill>
                <a:sym typeface="Arial" charset="0"/>
              </a:rPr>
              <a:t>la personne concernée doit disposer d'informations et communications relatives au traitement qui sont concises, transparentes, aisément accessibles et faciles à comprendre</a:t>
            </a:r>
          </a:p>
          <a:p>
            <a:pPr lvl="2">
              <a:defRPr/>
            </a:pPr>
            <a:endParaRPr lang="fr-BE" altLang="en-US" dirty="0">
              <a:solidFill>
                <a:srgbClr val="000000"/>
              </a:solidFill>
              <a:cs typeface="Arial" charset="0"/>
              <a:sym typeface="Arial" charset="0"/>
            </a:endParaRPr>
          </a:p>
          <a:p>
            <a:pPr lvl="1">
              <a:defRPr/>
            </a:pPr>
            <a:r>
              <a:rPr lang="fr-BE" dirty="0">
                <a:solidFill>
                  <a:srgbClr val="000000"/>
                </a:solidFill>
                <a:sym typeface="Arial" charset="0"/>
              </a:rPr>
              <a:t>gratuit</a:t>
            </a:r>
          </a:p>
          <a:p>
            <a:pPr lvl="2">
              <a:defRPr/>
            </a:pPr>
            <a:r>
              <a:rPr lang="fr-BE" dirty="0"/>
              <a:t>aucun paiement n'est exigé pour fournir les informations et pour procéder à toute communication et prendre toute mesure (à moins que les demandes de la personne concernée ne soient manifestement infondées ou excessives)</a:t>
            </a: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28</a:t>
            </a:fld>
            <a:endParaRPr lang="fr-BE" altLang="en-US" sz="1000">
              <a:solidFill>
                <a:srgbClr val="7F7F7F"/>
              </a:solidFill>
              <a:cs typeface="Arial" charset="0"/>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fr-BE" altLang="en-US" dirty="0">
                <a:sym typeface="Arial" charset="0"/>
              </a:rPr>
              <a:t>7.1. Modalités</a:t>
            </a:r>
            <a:r>
              <a:rPr lang="fr-BE" dirty="0"/>
              <a:t> </a:t>
            </a:r>
            <a:r>
              <a:rPr lang="fr-BE" altLang="en-US" dirty="0">
                <a:sym typeface="Arial" charset="0"/>
              </a:rPr>
              <a:t>générales</a:t>
            </a:r>
            <a:endParaRPr lang="fr-BE" altLang="en-US" dirty="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0" indent="0">
              <a:buNone/>
              <a:defRPr/>
            </a:pPr>
            <a:endParaRPr lang="fr-BE" dirty="0"/>
          </a:p>
          <a:p>
            <a:pPr>
              <a:defRPr/>
            </a:pPr>
            <a:r>
              <a:rPr lang="fr-BE" dirty="0">
                <a:solidFill>
                  <a:srgbClr val="7030A0"/>
                </a:solidFill>
              </a:rPr>
              <a:t>modalités générales</a:t>
            </a:r>
          </a:p>
          <a:p>
            <a:pPr>
              <a:defRPr/>
            </a:pPr>
            <a:endParaRPr lang="fr-BE" dirty="0"/>
          </a:p>
          <a:p>
            <a:pPr lvl="1">
              <a:defRPr/>
            </a:pPr>
            <a:r>
              <a:rPr lang="fr-BE" dirty="0"/>
              <a:t>rapide</a:t>
            </a:r>
          </a:p>
          <a:p>
            <a:pPr lvl="2">
              <a:defRPr/>
            </a:pPr>
            <a:r>
              <a:rPr lang="fr-BE" dirty="0"/>
              <a:t>le responsable du traitement fournit à la personne concernée des informations dans les meilleurs délais et en tout état de cause </a:t>
            </a:r>
            <a:r>
              <a:rPr lang="fr-BE" dirty="0">
                <a:solidFill>
                  <a:srgbClr val="7030A0"/>
                </a:solidFill>
              </a:rPr>
              <a:t>dans un délai d'un mois</a:t>
            </a:r>
            <a:r>
              <a:rPr lang="fr-BE" dirty="0"/>
              <a:t> (actuellement 45 jours !) à compter de la réception de la demande formulée (ce délai peut, au besoin, être prolongé de deux mois compte tenu de la complexité)</a:t>
            </a:r>
          </a:p>
          <a:p>
            <a:pPr lvl="2">
              <a:defRPr/>
            </a:pPr>
            <a:endParaRPr lang="fr-BE" dirty="0"/>
          </a:p>
          <a:p>
            <a:pPr lvl="1">
              <a:defRPr/>
            </a:pPr>
            <a:r>
              <a:rPr lang="fr-BE" dirty="0"/>
              <a:t>prudent</a:t>
            </a:r>
          </a:p>
          <a:p>
            <a:pPr lvl="2">
              <a:defRPr/>
            </a:pPr>
            <a:r>
              <a:rPr lang="fr-BE" dirty="0"/>
              <a:t>lorsque le responsable du traitement a des doutes raisonnables quant à l'identité de la personne physique présentant la demande, il peut demander que lui soient fournies des informations supplémentaires nécessaires pour confirmer l'identité de la personne concernée</a:t>
            </a:r>
          </a:p>
          <a:p>
            <a:pPr marL="0" indent="0">
              <a:buNone/>
              <a:defRPr/>
            </a:pPr>
            <a:endParaRPr lang="fr-BE" altLang="en-US" dirty="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29</a:t>
            </a:fld>
            <a:endParaRPr lang="fr-BE" altLang="en-US" sz="1000">
              <a:solidFill>
                <a:srgbClr val="7F7F7F"/>
              </a:solidFill>
              <a:cs typeface="Arial" charset="0"/>
            </a:endParaRPr>
          </a:p>
        </p:txBody>
      </p:sp>
    </p:spTree>
    <p:extLst>
      <p:ext uri="{BB962C8B-B14F-4D97-AF65-F5344CB8AC3E}">
        <p14:creationId xmlns:p14="http://schemas.microsoft.com/office/powerpoint/2010/main" val="1437646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a:sym typeface="Arial" charset="0"/>
              </a:rPr>
              <a:t>Structure</a:t>
            </a:r>
            <a:endParaRPr lang="fr-BE" dirty="0"/>
          </a:p>
        </p:txBody>
      </p:sp>
      <p:sp>
        <p:nvSpPr>
          <p:cNvPr id="3" name="Content Placeholder 2"/>
          <p:cNvSpPr>
            <a:spLocks noGrp="1"/>
          </p:cNvSpPr>
          <p:nvPr>
            <p:ph idx="1"/>
          </p:nvPr>
        </p:nvSpPr>
        <p:spPr/>
        <p:txBody>
          <a:bodyPr>
            <a:normAutofit/>
          </a:bodyPr>
          <a:lstStyle/>
          <a:p>
            <a:pPr marL="0" indent="0">
              <a:buNone/>
              <a:tabLst>
                <a:tab pos="450850" algn="l"/>
              </a:tabLst>
            </a:pPr>
            <a:r>
              <a:rPr lang="fr-BE" dirty="0"/>
              <a:t>8.</a:t>
            </a:r>
            <a:r>
              <a:rPr lang="en-US" dirty="0"/>
              <a:t>	</a:t>
            </a:r>
            <a:r>
              <a:rPr lang="fr-BE" dirty="0"/>
              <a:t>responsable du traitement et sous-traitant</a:t>
            </a:r>
          </a:p>
          <a:p>
            <a:endParaRPr lang="fr-BE" dirty="0"/>
          </a:p>
          <a:p>
            <a:pPr marL="457200" lvl="1" indent="0">
              <a:buNone/>
            </a:pPr>
            <a:r>
              <a:rPr lang="fr-BE" dirty="0"/>
              <a:t>8.1. approche basée sur les risques</a:t>
            </a:r>
          </a:p>
          <a:p>
            <a:pPr marL="457200" lvl="1" indent="0">
              <a:buNone/>
            </a:pPr>
            <a:r>
              <a:rPr lang="fr-BE" dirty="0"/>
              <a:t>8.2. privacy by design/default</a:t>
            </a:r>
          </a:p>
          <a:p>
            <a:pPr marL="457200" lvl="1" indent="0">
              <a:buNone/>
            </a:pPr>
            <a:r>
              <a:rPr lang="fr-BE" dirty="0"/>
              <a:t>8.3.</a:t>
            </a:r>
            <a:r>
              <a:rPr lang="en-US" dirty="0"/>
              <a:t>	</a:t>
            </a:r>
            <a:r>
              <a:rPr lang="fr-BE" dirty="0"/>
              <a:t>rapport avec le sous-traitant</a:t>
            </a:r>
          </a:p>
          <a:p>
            <a:pPr marL="457200" lvl="1" indent="0">
              <a:buNone/>
            </a:pPr>
            <a:r>
              <a:rPr lang="fr-BE" dirty="0"/>
              <a:t>8.4.</a:t>
            </a:r>
            <a:r>
              <a:rPr lang="en-US" dirty="0"/>
              <a:t>	</a:t>
            </a:r>
            <a:r>
              <a:rPr lang="fr-BE" dirty="0"/>
              <a:t>protection</a:t>
            </a:r>
          </a:p>
          <a:p>
            <a:pPr marL="457200" lvl="1" indent="0">
              <a:buNone/>
            </a:pPr>
            <a:r>
              <a:rPr lang="fr-BE" dirty="0"/>
              <a:t>8.5.</a:t>
            </a:r>
            <a:r>
              <a:rPr lang="en-US" dirty="0"/>
              <a:t>	</a:t>
            </a:r>
            <a:r>
              <a:rPr lang="fr-BE" dirty="0"/>
              <a:t>documentation</a:t>
            </a:r>
          </a:p>
          <a:p>
            <a:pPr marL="457200" lvl="1" indent="0">
              <a:buNone/>
            </a:pPr>
            <a:r>
              <a:rPr lang="fr-BE" dirty="0"/>
              <a:t>8.6.</a:t>
            </a:r>
            <a:r>
              <a:rPr lang="en-US" dirty="0"/>
              <a:t>	</a:t>
            </a:r>
            <a:r>
              <a:rPr lang="fr-BE" dirty="0"/>
              <a:t>notification des incidents de sécurité</a:t>
            </a:r>
          </a:p>
          <a:p>
            <a:pPr marL="457200" lvl="1" indent="0">
              <a:buNone/>
            </a:pPr>
            <a:r>
              <a:rPr lang="fr-BE" dirty="0"/>
              <a:t>8.7. analyse d'impact relative à la protection des données</a:t>
            </a:r>
          </a:p>
          <a:p>
            <a:pPr marL="457200" lvl="1" indent="0">
              <a:buNone/>
            </a:pPr>
            <a:r>
              <a:rPr lang="fr-BE" dirty="0"/>
              <a:t>8.8. autorité de contrôle</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a:t>
            </a:fld>
            <a:endParaRPr lang="fr-BE" dirty="0">
              <a:solidFill>
                <a:prstClr val="white">
                  <a:lumMod val="50000"/>
                </a:prstClr>
              </a:solidFill>
            </a:endParaRPr>
          </a:p>
        </p:txBody>
      </p:sp>
    </p:spTree>
    <p:extLst>
      <p:ext uri="{BB962C8B-B14F-4D97-AF65-F5344CB8AC3E}">
        <p14:creationId xmlns:p14="http://schemas.microsoft.com/office/powerpoint/2010/main" val="35474146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7.2. Droits spécifiques</a:t>
            </a:r>
          </a:p>
        </p:txBody>
      </p:sp>
      <p:sp>
        <p:nvSpPr>
          <p:cNvPr id="3" name="Content Placeholder 2"/>
          <p:cNvSpPr>
            <a:spLocks noGrp="1"/>
          </p:cNvSpPr>
          <p:nvPr>
            <p:ph idx="1"/>
          </p:nvPr>
        </p:nvSpPr>
        <p:spPr/>
        <p:txBody>
          <a:bodyPr>
            <a:normAutofit fontScale="92500" lnSpcReduction="20000"/>
          </a:bodyPr>
          <a:lstStyle/>
          <a:p>
            <a:endParaRPr lang="fr-BE" dirty="0"/>
          </a:p>
          <a:p>
            <a:r>
              <a:rPr lang="fr-BE" dirty="0"/>
              <a:t>droit à l’information</a:t>
            </a:r>
          </a:p>
          <a:p>
            <a:endParaRPr lang="fr-BE" dirty="0"/>
          </a:p>
          <a:p>
            <a:pPr lvl="1"/>
            <a:r>
              <a:rPr lang="fr-BE" dirty="0"/>
              <a:t>la personne concernée doit obtenir des informations sur les données à caractère personnel la concernant qui sont traitées et sur les finalités de ce traitement</a:t>
            </a:r>
          </a:p>
          <a:p>
            <a:pPr lvl="1"/>
            <a:endParaRPr lang="fr-BE" dirty="0"/>
          </a:p>
          <a:p>
            <a:pPr lvl="1"/>
            <a:r>
              <a:rPr lang="fr-BE" dirty="0"/>
              <a:t>nouveautés </a:t>
            </a:r>
          </a:p>
          <a:p>
            <a:pPr lvl="2"/>
            <a:r>
              <a:rPr lang="fr-BE" dirty="0">
                <a:solidFill>
                  <a:srgbClr val="7030A0"/>
                </a:solidFill>
              </a:rPr>
              <a:t>la référence au délégué à la protection des données</a:t>
            </a:r>
          </a:p>
          <a:p>
            <a:pPr lvl="2"/>
            <a:r>
              <a:rPr lang="fr-BE" dirty="0">
                <a:solidFill>
                  <a:srgbClr val="7030A0"/>
                </a:solidFill>
              </a:rPr>
              <a:t>catégories de destinataires </a:t>
            </a:r>
          </a:p>
          <a:p>
            <a:pPr lvl="2"/>
            <a:r>
              <a:rPr lang="fr-BE" dirty="0">
                <a:solidFill>
                  <a:srgbClr val="7030A0"/>
                </a:solidFill>
              </a:rPr>
              <a:t>les bases de licéité du traitement</a:t>
            </a:r>
          </a:p>
          <a:p>
            <a:pPr lvl="2"/>
            <a:r>
              <a:rPr lang="fr-BE" dirty="0">
                <a:solidFill>
                  <a:srgbClr val="7030A0"/>
                </a:solidFill>
              </a:rPr>
              <a:t>le cas échéant, les intérêts légitimes du responsable du traitement</a:t>
            </a:r>
          </a:p>
          <a:p>
            <a:pPr lvl="2"/>
            <a:r>
              <a:rPr lang="fr-BE" dirty="0">
                <a:solidFill>
                  <a:srgbClr val="7030A0"/>
                </a:solidFill>
              </a:rPr>
              <a:t>l'information relative au transfert des données</a:t>
            </a:r>
          </a:p>
          <a:p>
            <a:pPr lvl="2"/>
            <a:endParaRPr lang="fr-BE" dirty="0">
              <a:solidFill>
                <a:srgbClr val="7030A0"/>
              </a:solidFill>
            </a:endParaRPr>
          </a:p>
          <a:p>
            <a:pPr lvl="1"/>
            <a:r>
              <a:rPr lang="fr-BE" dirty="0">
                <a:solidFill>
                  <a:srgbClr val="7030A0"/>
                </a:solidFill>
              </a:rPr>
              <a:t>le responsable du traitement qui a l'intention de procéder à un traitement ultérieur des données à des fins autres que celles pour lesquelles les données à caractère personnel ont été collectées, doit au préalable fournir à la personne concernée des informations au sujet de cette autre finalité et toute autre information nécessaire</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30</a:t>
            </a:fld>
            <a:endParaRPr lang="fr-BE" dirty="0"/>
          </a:p>
        </p:txBody>
      </p:sp>
    </p:spTree>
    <p:extLst>
      <p:ext uri="{BB962C8B-B14F-4D97-AF65-F5344CB8AC3E}">
        <p14:creationId xmlns:p14="http://schemas.microsoft.com/office/powerpoint/2010/main" val="2872761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7.2. Droits spécifiques</a:t>
            </a:r>
          </a:p>
        </p:txBody>
      </p:sp>
      <p:sp>
        <p:nvSpPr>
          <p:cNvPr id="3" name="Content Placeholder 2"/>
          <p:cNvSpPr>
            <a:spLocks noGrp="1"/>
          </p:cNvSpPr>
          <p:nvPr>
            <p:ph idx="1"/>
          </p:nvPr>
        </p:nvSpPr>
        <p:spPr/>
        <p:txBody>
          <a:bodyPr>
            <a:normAutofit/>
          </a:bodyPr>
          <a:lstStyle/>
          <a:p>
            <a:endParaRPr lang="fr-BE" dirty="0"/>
          </a:p>
          <a:p>
            <a:r>
              <a:rPr lang="fr-BE" dirty="0"/>
              <a:t>droit à l’information</a:t>
            </a:r>
          </a:p>
          <a:p>
            <a:endParaRPr lang="fr-BE" dirty="0"/>
          </a:p>
          <a:p>
            <a:pPr lvl="1"/>
            <a:r>
              <a:rPr lang="fr-BE" dirty="0"/>
              <a:t>notamment les nouveaux éléments suivants si le responsable du traitement estime que c'est nécessaire pour garantir un traitement loyal et transparent</a:t>
            </a:r>
          </a:p>
          <a:p>
            <a:pPr lvl="2"/>
            <a:r>
              <a:rPr lang="fr-BE" dirty="0">
                <a:solidFill>
                  <a:srgbClr val="7030A0"/>
                </a:solidFill>
              </a:rPr>
              <a:t>le délai de conservation ou les paramètres permettant de déterminer le délai de conservation</a:t>
            </a:r>
          </a:p>
          <a:p>
            <a:pPr lvl="2"/>
            <a:r>
              <a:rPr lang="fr-BE" dirty="0">
                <a:solidFill>
                  <a:srgbClr val="7030A0"/>
                </a:solidFill>
              </a:rPr>
              <a:t>le droit de retirer son consentement</a:t>
            </a:r>
          </a:p>
          <a:p>
            <a:pPr lvl="2"/>
            <a:r>
              <a:rPr lang="fr-BE" dirty="0">
                <a:solidFill>
                  <a:srgbClr val="7030A0"/>
                </a:solidFill>
              </a:rPr>
              <a:t>le droit d'introduire une réclamation auprès de l'autorité de contrôle</a:t>
            </a:r>
          </a:p>
          <a:p>
            <a:pPr lvl="2"/>
            <a:r>
              <a:rPr lang="fr-BE" dirty="0">
                <a:solidFill>
                  <a:srgbClr val="7030A0"/>
                </a:solidFill>
              </a:rPr>
              <a:t>la finalité du traitement ultérieur et les éléments d'information pertinents relatifs à ce traitement ultérieur</a:t>
            </a:r>
          </a:p>
          <a:p>
            <a:pPr lvl="2"/>
            <a:r>
              <a:rPr lang="fr-BE" dirty="0">
                <a:solidFill>
                  <a:srgbClr val="7030A0"/>
                </a:solidFill>
              </a:rPr>
              <a:t>l'existence d'une prise de décision automatisée</a:t>
            </a:r>
          </a:p>
          <a:p>
            <a:pPr lvl="2"/>
            <a:r>
              <a:rPr lang="fr-BE" dirty="0">
                <a:solidFill>
                  <a:srgbClr val="7030A0"/>
                </a:solidFill>
              </a:rPr>
              <a:t>des informations sur les nouveaux droits et le droit d'opposition dans tous les cas (et non seulement dans le cas de prospection)</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31</a:t>
            </a:fld>
            <a:endParaRPr lang="fr-BE" dirty="0">
              <a:solidFill>
                <a:prstClr val="white">
                  <a:lumMod val="50000"/>
                </a:prstClr>
              </a:solidFill>
            </a:endParaRPr>
          </a:p>
        </p:txBody>
      </p:sp>
    </p:spTree>
    <p:extLst>
      <p:ext uri="{BB962C8B-B14F-4D97-AF65-F5344CB8AC3E}">
        <p14:creationId xmlns:p14="http://schemas.microsoft.com/office/powerpoint/2010/main" val="1530938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fr-BE" altLang="en-US" dirty="0">
                <a:sym typeface="Arial" charset="0"/>
              </a:rPr>
              <a:t>7.2. Droits</a:t>
            </a:r>
            <a:r>
              <a:rPr lang="fr-BE" dirty="0"/>
              <a:t> </a:t>
            </a:r>
            <a:r>
              <a:rPr lang="fr-BE" altLang="en-US" dirty="0">
                <a:sym typeface="Arial" charset="0"/>
              </a:rPr>
              <a:t>spécifiques</a:t>
            </a:r>
            <a:endParaRPr lang="fr-BE" altLang="en-US" dirty="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fontScale="92500"/>
          </a:bodyPr>
          <a:lstStyle/>
          <a:p>
            <a:pPr marL="0" indent="0">
              <a:buNone/>
              <a:defRPr/>
            </a:pPr>
            <a:endParaRPr lang="fr-BE" dirty="0"/>
          </a:p>
          <a:p>
            <a:pPr>
              <a:defRPr/>
            </a:pPr>
            <a:r>
              <a:rPr lang="fr-BE" dirty="0"/>
              <a:t>droit à l’information</a:t>
            </a:r>
          </a:p>
          <a:p>
            <a:pPr>
              <a:defRPr/>
            </a:pPr>
            <a:endParaRPr lang="fr-BE" dirty="0"/>
          </a:p>
          <a:p>
            <a:pPr lvl="1">
              <a:defRPr/>
            </a:pPr>
            <a:r>
              <a:rPr lang="fr-BE" sz="2100" dirty="0">
                <a:solidFill>
                  <a:srgbClr val="7030A0"/>
                </a:solidFill>
              </a:rPr>
              <a:t>peut être fournie accompagnée d'icônes normalisées afin d'offrir une bonne vue d'ensemble, facilement visible, compréhensible et clairement lisible, du traitement prévu (lorsque les icônes sont présentées par voie électronique, elles sont lisibles par machine)</a:t>
            </a:r>
          </a:p>
          <a:p>
            <a:pPr>
              <a:defRPr/>
            </a:pPr>
            <a:endParaRPr lang="fr-BE" dirty="0"/>
          </a:p>
          <a:p>
            <a:pPr lvl="1">
              <a:defRPr/>
            </a:pPr>
            <a:r>
              <a:rPr lang="fr-BE" altLang="en-US" dirty="0">
                <a:sym typeface="Arial" charset="0"/>
              </a:rPr>
              <a:t>de nombreuses exceptions, notamment lorsque la personne concernée dispose déjà des informations ou (en cas de collecte indirecte) lorsque </a:t>
            </a:r>
            <a:r>
              <a:rPr lang="fr-BE" dirty="0"/>
              <a:t>l'obtention ou la communication des informations sont expressément prévues par le droit de l'État membre auquel le responsable du traitement est soumis et qui prévoit des mesures appropriées visant à protéger les intérêts légitimes de la personne concernée </a:t>
            </a:r>
          </a:p>
          <a:p>
            <a:pPr lvl="1">
              <a:defRPr/>
            </a:pPr>
            <a:endParaRPr lang="fr-BE" dirty="0"/>
          </a:p>
          <a:p>
            <a:pPr>
              <a:defRPr/>
            </a:pPr>
            <a:endParaRPr lang="fr-BE" dirty="0"/>
          </a:p>
          <a:p>
            <a:pPr marL="0" indent="0">
              <a:buNone/>
              <a:defRPr/>
            </a:pPr>
            <a:endParaRPr lang="fr-BE" altLang="en-US" dirty="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32</a:t>
            </a:fld>
            <a:endParaRPr lang="fr-BE" altLang="en-US" sz="1000">
              <a:solidFill>
                <a:srgbClr val="7F7F7F"/>
              </a:solidFill>
              <a:cs typeface="Arial" charset="0"/>
            </a:endParaRPr>
          </a:p>
        </p:txBody>
      </p:sp>
    </p:spTree>
    <p:extLst>
      <p:ext uri="{BB962C8B-B14F-4D97-AF65-F5344CB8AC3E}">
        <p14:creationId xmlns:p14="http://schemas.microsoft.com/office/powerpoint/2010/main" val="223916635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fr-BE" altLang="en-US" dirty="0">
                <a:sym typeface="Arial" charset="0"/>
              </a:rPr>
              <a:t>7.2. Droits</a:t>
            </a:r>
            <a:r>
              <a:rPr lang="fr-BE" dirty="0"/>
              <a:t> </a:t>
            </a:r>
            <a:r>
              <a:rPr lang="fr-BE" altLang="en-US" dirty="0">
                <a:sym typeface="Arial" charset="0"/>
              </a:rPr>
              <a:t>spécifiques</a:t>
            </a:r>
            <a:endParaRPr lang="fr-BE" altLang="en-US" dirty="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342900" lvl="1" indent="-342900">
              <a:buFont typeface="Arial" charset="0"/>
              <a:buChar char="•"/>
              <a:defRPr/>
            </a:pPr>
            <a:r>
              <a:rPr lang="fr-BE" sz="2400" dirty="0"/>
              <a:t>accès aux données</a:t>
            </a:r>
          </a:p>
          <a:p>
            <a:pPr marL="342900" lvl="1" indent="-342900">
              <a:buFont typeface="Arial" charset="0"/>
              <a:buChar char="•"/>
              <a:defRPr/>
            </a:pPr>
            <a:endParaRPr lang="fr-BE" sz="2400" dirty="0"/>
          </a:p>
          <a:p>
            <a:pPr lvl="1">
              <a:defRPr/>
            </a:pPr>
            <a:r>
              <a:rPr lang="fr-BE" dirty="0"/>
              <a:t>la personne concernée a le droit d'obtenir la confirmation que des données à caractère personnel la concernant sont ou ne sont pas traitées et, lorsqu'elles le sont, l'accès auxdites données à caractère personnel (copie ou sous forme électronique) ainsi que p.ex. les informations suivantes</a:t>
            </a:r>
          </a:p>
          <a:p>
            <a:pPr lvl="2">
              <a:defRPr/>
            </a:pPr>
            <a:r>
              <a:rPr lang="fr-BE" dirty="0">
                <a:solidFill>
                  <a:srgbClr val="000000"/>
                </a:solidFill>
                <a:latin typeface="Times New Roman"/>
              </a:rPr>
              <a:t>les finalités du traitement</a:t>
            </a:r>
            <a:r>
              <a:rPr lang="fr-BE" dirty="0"/>
              <a:t> </a:t>
            </a:r>
          </a:p>
          <a:p>
            <a:pPr lvl="2">
              <a:defRPr/>
            </a:pPr>
            <a:r>
              <a:rPr lang="fr-BE" dirty="0">
                <a:solidFill>
                  <a:srgbClr val="000000"/>
                </a:solidFill>
                <a:latin typeface="Times New Roman"/>
              </a:rPr>
              <a:t>les catégories de données à caractère personnel concernées </a:t>
            </a:r>
          </a:p>
          <a:p>
            <a:pPr lvl="2">
              <a:defRPr/>
            </a:pPr>
            <a:r>
              <a:rPr lang="fr-BE" dirty="0">
                <a:solidFill>
                  <a:srgbClr val="000000"/>
                </a:solidFill>
                <a:latin typeface="Times New Roman"/>
              </a:rPr>
              <a:t>les destinataires ou catégories de destinataires auxquels les données à caractère personnel ont été ou seront communiquées, en particulier les destinataires qui sont établis dans des pays tiers ou les organisations internationales </a:t>
            </a:r>
          </a:p>
          <a:p>
            <a:pPr lvl="2">
              <a:defRPr/>
            </a:pPr>
            <a:r>
              <a:rPr lang="fr-BE" dirty="0">
                <a:solidFill>
                  <a:srgbClr val="7030A0"/>
                </a:solidFill>
                <a:latin typeface="Times New Roman"/>
              </a:rPr>
              <a:t>si possible, la durée de conservation des données à caractère personnel envisagée ou, lorsque ce n'est pas possible, les critères utilisés pour déterminer cette durée </a:t>
            </a:r>
            <a:r>
              <a:rPr lang="fr-BE" dirty="0"/>
              <a:t> </a:t>
            </a:r>
            <a:endParaRPr lang="fr-BE" dirty="0">
              <a:solidFill>
                <a:srgbClr val="000000"/>
              </a:solidFill>
              <a:latin typeface="Times New Roman"/>
            </a:endParaRPr>
          </a:p>
          <a:p>
            <a:pPr lvl="2">
              <a:defRPr/>
            </a:pPr>
            <a:r>
              <a:rPr lang="fr-BE" dirty="0">
                <a:solidFill>
                  <a:srgbClr val="7030A0"/>
                </a:solidFill>
                <a:latin typeface="Times New Roman"/>
              </a:rPr>
              <a:t>le droit d'introduire une réclamation auprès d'une autorité de contrôle </a:t>
            </a:r>
            <a:endParaRPr lang="fr-BE" dirty="0">
              <a:solidFill>
                <a:srgbClr val="000000"/>
              </a:solidFill>
              <a:latin typeface="Times New Roman"/>
            </a:endParaRPr>
          </a:p>
          <a:p>
            <a:pPr marL="342900" lvl="1" indent="-342900">
              <a:buFont typeface="Arial" charset="0"/>
              <a:buChar char="•"/>
              <a:defRPr/>
            </a:pPr>
            <a:endParaRPr lang="fr-BE" altLang="en-US" sz="2400" dirty="0">
              <a:sym typeface="Arial" charset="0"/>
            </a:endParaRPr>
          </a:p>
          <a:p>
            <a:pPr>
              <a:defRPr/>
            </a:pPr>
            <a:endParaRPr lang="fr-BE" dirty="0"/>
          </a:p>
          <a:p>
            <a:pPr marL="0" indent="0">
              <a:buNone/>
              <a:defRPr/>
            </a:pPr>
            <a:endParaRPr lang="fr-BE" altLang="en-US" dirty="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33</a:t>
            </a:fld>
            <a:endParaRPr lang="fr-BE" altLang="en-US" sz="1000">
              <a:solidFill>
                <a:srgbClr val="7F7F7F"/>
              </a:solidFill>
              <a:cs typeface="Arial" charset="0"/>
            </a:endParaRPr>
          </a:p>
        </p:txBody>
      </p:sp>
    </p:spTree>
    <p:extLst>
      <p:ext uri="{BB962C8B-B14F-4D97-AF65-F5344CB8AC3E}">
        <p14:creationId xmlns:p14="http://schemas.microsoft.com/office/powerpoint/2010/main" val="97921246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a:sym typeface="Arial" charset="0"/>
              </a:rPr>
              <a:t>7.2. Droits</a:t>
            </a:r>
            <a:r>
              <a:rPr lang="fr-BE" dirty="0"/>
              <a:t> </a:t>
            </a:r>
            <a:r>
              <a:rPr lang="fr-BE" altLang="en-US" dirty="0">
                <a:sym typeface="Arial" charset="0"/>
              </a:rPr>
              <a:t>spécifiques</a:t>
            </a:r>
            <a:endParaRPr lang="fr-BE" dirty="0"/>
          </a:p>
        </p:txBody>
      </p:sp>
      <p:sp>
        <p:nvSpPr>
          <p:cNvPr id="3" name="Content Placeholder 2"/>
          <p:cNvSpPr>
            <a:spLocks noGrp="1"/>
          </p:cNvSpPr>
          <p:nvPr>
            <p:ph idx="1"/>
          </p:nvPr>
        </p:nvSpPr>
        <p:spPr/>
        <p:txBody>
          <a:bodyPr>
            <a:normAutofit/>
          </a:bodyPr>
          <a:lstStyle/>
          <a:p>
            <a:pPr>
              <a:defRPr/>
            </a:pPr>
            <a:endParaRPr lang="fr-BE" dirty="0"/>
          </a:p>
          <a:p>
            <a:pPr>
              <a:defRPr/>
            </a:pPr>
            <a:r>
              <a:rPr lang="fr-BE" dirty="0"/>
              <a:t>rectification </a:t>
            </a:r>
          </a:p>
          <a:p>
            <a:pPr>
              <a:defRPr/>
            </a:pPr>
            <a:endParaRPr lang="fr-BE" dirty="0"/>
          </a:p>
          <a:p>
            <a:pPr lvl="1">
              <a:defRPr/>
            </a:pPr>
            <a:r>
              <a:rPr lang="fr-BE" dirty="0"/>
              <a:t>la personne concernée a le droit d'obtenir, dans les meilleurs délais, la rectification des données à caractère personnel la concernant qui sont inexactes</a:t>
            </a:r>
          </a:p>
          <a:p>
            <a:pPr>
              <a:defRPr/>
            </a:pPr>
            <a:endParaRPr lang="fr-BE" dirty="0"/>
          </a:p>
          <a:p>
            <a:pPr>
              <a:defRPr/>
            </a:pPr>
            <a:r>
              <a:rPr lang="fr-BE" dirty="0"/>
              <a:t>droit à l’oubli</a:t>
            </a:r>
          </a:p>
          <a:p>
            <a:pPr>
              <a:defRPr/>
            </a:pPr>
            <a:endParaRPr lang="fr-BE" dirty="0"/>
          </a:p>
          <a:p>
            <a:pPr lvl="1">
              <a:defRPr/>
            </a:pPr>
            <a:r>
              <a:rPr lang="fr-BE" dirty="0"/>
              <a:t>le responsable du traitement a l'obligation d'effacer les données dans les meilleurs délais, lorsque l'un des motifs suivants s'applique :</a:t>
            </a:r>
          </a:p>
          <a:p>
            <a:pPr lvl="2">
              <a:defRPr/>
            </a:pPr>
            <a:r>
              <a:rPr lang="fr-BE" dirty="0"/>
              <a:t>les données à caractère personnel ne sont plus nécessaires au regard des finalités</a:t>
            </a:r>
          </a:p>
          <a:p>
            <a:pPr lvl="2">
              <a:defRPr/>
            </a:pPr>
            <a:r>
              <a:rPr lang="fr-BE" dirty="0"/>
              <a:t>la personne concernée retire le consentement sur lequel est fondé le traitement, et il n'existe pas d'autre fondement au traitement</a:t>
            </a:r>
          </a:p>
          <a:p>
            <a:pPr lvl="2">
              <a:defRPr/>
            </a:pPr>
            <a:endParaRPr lang="fr-BE" dirty="0"/>
          </a:p>
          <a:p>
            <a:pPr lvl="2">
              <a:defRPr/>
            </a:pPr>
            <a:endParaRPr lang="fr-BE" dirty="0"/>
          </a:p>
          <a:p>
            <a:pPr lvl="1">
              <a:defRPr/>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34</a:t>
            </a:fld>
            <a:endParaRPr lang="fr-BE" dirty="0"/>
          </a:p>
        </p:txBody>
      </p:sp>
    </p:spTree>
    <p:extLst>
      <p:ext uri="{BB962C8B-B14F-4D97-AF65-F5344CB8AC3E}">
        <p14:creationId xmlns:p14="http://schemas.microsoft.com/office/powerpoint/2010/main" val="17560834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a:sym typeface="Arial" charset="0"/>
              </a:rPr>
              <a:t>7.2. Droits</a:t>
            </a:r>
            <a:r>
              <a:rPr lang="fr-BE" dirty="0"/>
              <a:t> </a:t>
            </a:r>
            <a:r>
              <a:rPr lang="fr-BE" altLang="en-US" dirty="0">
                <a:sym typeface="Arial" charset="0"/>
              </a:rPr>
              <a:t>spécifiques</a:t>
            </a:r>
            <a:endParaRPr lang="fr-BE" dirty="0"/>
          </a:p>
        </p:txBody>
      </p:sp>
      <p:sp>
        <p:nvSpPr>
          <p:cNvPr id="3" name="Content Placeholder 2"/>
          <p:cNvSpPr>
            <a:spLocks noGrp="1"/>
          </p:cNvSpPr>
          <p:nvPr>
            <p:ph idx="1"/>
          </p:nvPr>
        </p:nvSpPr>
        <p:spPr/>
        <p:txBody>
          <a:bodyPr>
            <a:normAutofit fontScale="92500" lnSpcReduction="10000"/>
          </a:bodyPr>
          <a:lstStyle/>
          <a:p>
            <a:pPr>
              <a:defRPr/>
            </a:pPr>
            <a:endParaRPr lang="fr-BE" dirty="0"/>
          </a:p>
          <a:p>
            <a:pPr>
              <a:defRPr/>
            </a:pPr>
            <a:r>
              <a:rPr lang="fr-BE" dirty="0"/>
              <a:t>droit à l’oubli</a:t>
            </a:r>
          </a:p>
          <a:p>
            <a:pPr lvl="2">
              <a:defRPr/>
            </a:pPr>
            <a:r>
              <a:rPr lang="fr-BE" dirty="0"/>
              <a:t>la personne concernée s'oppose au traitement et il n'existe pas de motif légitime impérieux pour le traitement</a:t>
            </a:r>
          </a:p>
          <a:p>
            <a:pPr lvl="2">
              <a:defRPr/>
            </a:pPr>
            <a:r>
              <a:rPr lang="fr-BE" dirty="0"/>
              <a:t>les données à caractère personnel ont fait l'objet d'un traitement illicite</a:t>
            </a:r>
          </a:p>
          <a:p>
            <a:pPr lvl="2">
              <a:defRPr/>
            </a:pPr>
            <a:r>
              <a:rPr lang="fr-BE" dirty="0"/>
              <a:t>les données à caractère personnel doivent être effacées pour respecter une obligation légale qui est prévue par le droit de l'Union ou par le droit de l'État membre auquel le responsable du traitement est soumis</a:t>
            </a:r>
          </a:p>
          <a:p>
            <a:pPr lvl="1">
              <a:defRPr/>
            </a:pPr>
            <a:r>
              <a:rPr lang="fr-BE" dirty="0">
                <a:solidFill>
                  <a:srgbClr val="7030A0"/>
                </a:solidFill>
              </a:rPr>
              <a:t>lorsque le responsable du traitement a rendu publiques les données à caractère personnel, il prend des mesures raisonnables pour informer les responsables du traitement qui traitent ces données à caractère personnel que la personne concernée a demandé l'effacement par ces responsables du traitement de tout lien vers ces données à caractère personnel, ou de toute copie ou reproduction de celles-ci (engagement de moyen)</a:t>
            </a:r>
          </a:p>
          <a:p>
            <a:pPr lvl="1">
              <a:defRPr/>
            </a:pPr>
            <a:r>
              <a:rPr lang="fr-BE" dirty="0"/>
              <a:t>exceptions, notamment :</a:t>
            </a:r>
          </a:p>
          <a:p>
            <a:pPr lvl="2">
              <a:defRPr/>
            </a:pPr>
            <a:r>
              <a:rPr lang="fr-BE" sz="1800" dirty="0"/>
              <a:t>lorsque le traitement de données à caractère personnel est prévu par la loi</a:t>
            </a:r>
          </a:p>
          <a:p>
            <a:pPr lvl="2">
              <a:defRPr/>
            </a:pPr>
            <a:r>
              <a:rPr lang="fr-BE" sz="1800" dirty="0"/>
              <a:t>pour des motifs d'intérêt public dans le domaine de la santé publique</a:t>
            </a:r>
          </a:p>
          <a:p>
            <a:pPr lvl="2">
              <a:defRPr/>
            </a:pPr>
            <a:endParaRPr lang="fr-BE" dirty="0"/>
          </a:p>
          <a:p>
            <a:pPr lvl="2">
              <a:defRPr/>
            </a:pPr>
            <a:endParaRPr lang="fr-BE" dirty="0"/>
          </a:p>
          <a:p>
            <a:pPr lvl="1">
              <a:defRPr/>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35</a:t>
            </a:fld>
            <a:endParaRPr lang="fr-BE" dirty="0">
              <a:solidFill>
                <a:prstClr val="white">
                  <a:lumMod val="50000"/>
                </a:prstClr>
              </a:solidFill>
            </a:endParaRPr>
          </a:p>
        </p:txBody>
      </p:sp>
    </p:spTree>
    <p:extLst>
      <p:ext uri="{BB962C8B-B14F-4D97-AF65-F5344CB8AC3E}">
        <p14:creationId xmlns:p14="http://schemas.microsoft.com/office/powerpoint/2010/main" val="42385045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88913"/>
            <a:ext cx="8229600" cy="922337"/>
          </a:xfrm>
        </p:spPr>
        <p:txBody>
          <a:bodyPr/>
          <a:lstStyle/>
          <a:p>
            <a:r>
              <a:rPr lang="fr-BE" altLang="en-US" dirty="0">
                <a:sym typeface="Arial" charset="0"/>
              </a:rPr>
              <a:t>7.2. Droits</a:t>
            </a:r>
            <a:r>
              <a:rPr lang="fr-BE" dirty="0"/>
              <a:t> </a:t>
            </a:r>
            <a:r>
              <a:rPr lang="fr-BE" altLang="en-US" dirty="0">
                <a:sym typeface="Arial" charset="0"/>
              </a:rPr>
              <a:t>spécifiques</a:t>
            </a:r>
            <a:endParaRPr lang="fr-BE" altLang="en-US" dirty="0">
              <a:cs typeface="Arial" charset="0"/>
              <a:sym typeface="Arial" charset="0"/>
            </a:endParaRPr>
          </a:p>
        </p:txBody>
      </p:sp>
      <p:sp>
        <p:nvSpPr>
          <p:cNvPr id="14339" name="Rectangle 3"/>
          <p:cNvSpPr>
            <a:spLocks noGrp="1" noChangeArrowheads="1"/>
          </p:cNvSpPr>
          <p:nvPr>
            <p:ph idx="1"/>
          </p:nvPr>
        </p:nvSpPr>
        <p:spPr>
          <a:xfrm>
            <a:off x="457200" y="1196975"/>
            <a:ext cx="8229600" cy="5111750"/>
          </a:xfrm>
        </p:spPr>
        <p:txBody>
          <a:bodyPr>
            <a:normAutofit fontScale="92500" lnSpcReduction="10000"/>
          </a:bodyPr>
          <a:lstStyle/>
          <a:p>
            <a:pPr marL="914400" lvl="2" indent="0">
              <a:buNone/>
              <a:defRPr/>
            </a:pPr>
            <a:endParaRPr lang="fr-BE" dirty="0"/>
          </a:p>
          <a:p>
            <a:pPr>
              <a:defRPr/>
            </a:pPr>
            <a:r>
              <a:rPr lang="fr-BE" dirty="0"/>
              <a:t>droit à la limitation du traitement </a:t>
            </a:r>
          </a:p>
          <a:p>
            <a:pPr>
              <a:defRPr/>
            </a:pPr>
            <a:endParaRPr lang="fr-BE" dirty="0"/>
          </a:p>
          <a:p>
            <a:pPr lvl="1">
              <a:defRPr/>
            </a:pPr>
            <a:r>
              <a:rPr lang="fr-BE" dirty="0"/>
              <a:t>notamment lorsque l'exactitude des données à caractère personnel est contestée par la personne concernée</a:t>
            </a:r>
          </a:p>
          <a:p>
            <a:pPr marL="457200" lvl="1" indent="0">
              <a:buNone/>
              <a:defRPr/>
            </a:pPr>
            <a:r>
              <a:rPr lang="fr-BE" dirty="0"/>
              <a:t> </a:t>
            </a:r>
          </a:p>
          <a:p>
            <a:pPr>
              <a:defRPr/>
            </a:pPr>
            <a:r>
              <a:rPr lang="fr-BE" dirty="0"/>
              <a:t>obligation de notification en ce qui concerne la rectification ou l'effacement de données à caractère personnel ou la limitation du traitement</a:t>
            </a:r>
          </a:p>
          <a:p>
            <a:pPr>
              <a:defRPr/>
            </a:pPr>
            <a:endParaRPr lang="fr-BE" dirty="0"/>
          </a:p>
          <a:p>
            <a:pPr lvl="1">
              <a:defRPr/>
            </a:pPr>
            <a:r>
              <a:rPr lang="fr-BE" dirty="0"/>
              <a:t>le responsable du traitement notifie à chaque destinataire auquel les données à caractère personnel ont été communiquées toute rectification ou tout effacement de données à caractère personnel ou toute limitation du traitement, à moins que cela se révèle impossible ou exige des efforts disproportionnés</a:t>
            </a:r>
          </a:p>
          <a:p>
            <a:pPr lvl="1">
              <a:defRPr/>
            </a:pPr>
            <a:endParaRPr lang="fr-BE" dirty="0"/>
          </a:p>
          <a:p>
            <a:pPr lvl="1">
              <a:defRPr/>
            </a:pPr>
            <a:r>
              <a:rPr lang="fr-BE" dirty="0"/>
              <a:t>le responsable du traitement fournit à la personne concernée des informations sur ces destinataires si celle-ci en fait la demande</a:t>
            </a:r>
          </a:p>
          <a:p>
            <a:pPr marL="457200" lvl="1" indent="0">
              <a:buNone/>
              <a:defRPr/>
            </a:pPr>
            <a:endParaRPr lang="fr-BE" altLang="en-US" sz="1800" dirty="0">
              <a:sym typeface="Arial" charset="0"/>
            </a:endParaRPr>
          </a:p>
        </p:txBody>
      </p:sp>
      <p:sp>
        <p:nvSpPr>
          <p:cNvPr id="1434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CBE3AE3F-0BFE-47C9-9192-DE0B198756DF}" type="slidenum">
              <a:rPr lang="en-US" altLang="en-US" sz="1000" smtClean="0">
                <a:solidFill>
                  <a:srgbClr val="7F7F7F"/>
                </a:solidFill>
                <a:cs typeface="Arial" charset="0"/>
              </a:rPr>
              <a:pPr fontAlgn="base">
                <a:spcBef>
                  <a:spcPct val="0"/>
                </a:spcBef>
                <a:spcAft>
                  <a:spcPct val="0"/>
                </a:spcAft>
                <a:buFontTx/>
                <a:buNone/>
              </a:pPr>
              <a:t>36</a:t>
            </a:fld>
            <a:endParaRPr lang="fr-BE" altLang="en-US" sz="1000">
              <a:solidFill>
                <a:srgbClr val="7F7F7F"/>
              </a:solidFill>
              <a:cs typeface="Arial" charset="0"/>
            </a:endParaRPr>
          </a:p>
        </p:txBody>
      </p:sp>
    </p:spTree>
    <p:extLst>
      <p:ext uri="{BB962C8B-B14F-4D97-AF65-F5344CB8AC3E}">
        <p14:creationId xmlns:p14="http://schemas.microsoft.com/office/powerpoint/2010/main" val="293859990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88913"/>
            <a:ext cx="8229600" cy="922337"/>
          </a:xfrm>
        </p:spPr>
        <p:txBody>
          <a:bodyPr/>
          <a:lstStyle/>
          <a:p>
            <a:r>
              <a:rPr lang="fr-BE" altLang="en-US" dirty="0">
                <a:sym typeface="Arial" charset="0"/>
              </a:rPr>
              <a:t>7.2. Droits</a:t>
            </a:r>
            <a:r>
              <a:rPr lang="fr-BE" dirty="0"/>
              <a:t> </a:t>
            </a:r>
            <a:r>
              <a:rPr lang="fr-BE" altLang="en-US" dirty="0">
                <a:sym typeface="Arial" charset="0"/>
              </a:rPr>
              <a:t>spécifiques</a:t>
            </a:r>
            <a:endParaRPr lang="fr-BE" altLang="en-US" dirty="0">
              <a:cs typeface="Arial" charset="0"/>
              <a:sym typeface="Arial" charset="0"/>
            </a:endParaRPr>
          </a:p>
        </p:txBody>
      </p:sp>
      <p:sp>
        <p:nvSpPr>
          <p:cNvPr id="14339" name="Rectangle 3"/>
          <p:cNvSpPr>
            <a:spLocks noGrp="1" noChangeArrowheads="1"/>
          </p:cNvSpPr>
          <p:nvPr>
            <p:ph idx="1"/>
          </p:nvPr>
        </p:nvSpPr>
        <p:spPr>
          <a:xfrm>
            <a:off x="457200" y="1196975"/>
            <a:ext cx="8229600" cy="5111750"/>
          </a:xfrm>
        </p:spPr>
        <p:txBody>
          <a:bodyPr>
            <a:normAutofit/>
          </a:bodyPr>
          <a:lstStyle/>
          <a:p>
            <a:pPr marL="914400" lvl="2" indent="0">
              <a:buNone/>
              <a:defRPr/>
            </a:pPr>
            <a:endParaRPr lang="fr-BE" dirty="0"/>
          </a:p>
          <a:p>
            <a:pPr>
              <a:defRPr/>
            </a:pPr>
            <a:r>
              <a:rPr lang="fr-BE" dirty="0">
                <a:solidFill>
                  <a:srgbClr val="7030A0"/>
                </a:solidFill>
              </a:rPr>
              <a:t>droit à la portabilité des données </a:t>
            </a:r>
          </a:p>
          <a:p>
            <a:pPr lvl="1">
              <a:defRPr/>
            </a:pPr>
            <a:endParaRPr lang="fr-BE" dirty="0">
              <a:solidFill>
                <a:srgbClr val="7030A0"/>
              </a:solidFill>
            </a:endParaRPr>
          </a:p>
          <a:p>
            <a:pPr lvl="1">
              <a:defRPr/>
            </a:pPr>
            <a:r>
              <a:rPr lang="fr-BE" dirty="0"/>
              <a:t>la personnes concernée a le droit de recevoir les données à caractère personnel la concernant dans un format structuré, couramment utilisé et lisible par machine (uniquement lorsque le traitement est fondé sur le consentement ou sur un contrat et qu'il est effectué à l'aide de procédés automatisés)</a:t>
            </a:r>
          </a:p>
          <a:p>
            <a:pPr lvl="1">
              <a:defRPr/>
            </a:pPr>
            <a:r>
              <a:rPr lang="fr-BE" dirty="0"/>
              <a:t>la personne concernée a le droit d'obtenir que les données à caractère personnel soient transmises directement d'un responsable du traitement à un autre, lorsque cela est techniquement possible</a:t>
            </a:r>
          </a:p>
          <a:p>
            <a:pPr lvl="2">
              <a:defRPr/>
            </a:pPr>
            <a:r>
              <a:rPr lang="fr-BE" sz="1800" dirty="0"/>
              <a:t>exception : ce droit ne s'applique pas au traitement nécessaire à l'exécution d'une mission d'intérêt public ou relevant de l'exercice de l'autorité publique dont est investi le responsable du traitement</a:t>
            </a:r>
          </a:p>
          <a:p>
            <a:pPr lvl="2">
              <a:defRPr/>
            </a:pPr>
            <a:endParaRPr lang="fr-BE" sz="1800" dirty="0"/>
          </a:p>
          <a:p>
            <a:pPr marL="457200" lvl="1" indent="0">
              <a:buNone/>
              <a:defRPr/>
            </a:pPr>
            <a:endParaRPr lang="fr-BE" altLang="en-US" sz="1800" dirty="0">
              <a:sym typeface="Arial" charset="0"/>
            </a:endParaRPr>
          </a:p>
        </p:txBody>
      </p:sp>
      <p:sp>
        <p:nvSpPr>
          <p:cNvPr id="1434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CBE3AE3F-0BFE-47C9-9192-DE0B198756DF}" type="slidenum">
              <a:rPr lang="en-US" altLang="en-US" sz="1000" smtClean="0">
                <a:solidFill>
                  <a:srgbClr val="7F7F7F"/>
                </a:solidFill>
                <a:cs typeface="Arial" charset="0"/>
              </a:rPr>
              <a:pPr fontAlgn="base">
                <a:spcBef>
                  <a:spcPct val="0"/>
                </a:spcBef>
                <a:spcAft>
                  <a:spcPct val="0"/>
                </a:spcAft>
                <a:buFontTx/>
                <a:buNone/>
              </a:pPr>
              <a:t>37</a:t>
            </a:fld>
            <a:endParaRPr lang="fr-BE" altLang="en-US" sz="1000">
              <a:solidFill>
                <a:srgbClr val="7F7F7F"/>
              </a:solidFill>
              <a:cs typeface="Arial" charset="0"/>
            </a:endParaRPr>
          </a:p>
        </p:txBody>
      </p:sp>
    </p:spTree>
    <p:extLst>
      <p:ext uri="{BB962C8B-B14F-4D97-AF65-F5344CB8AC3E}">
        <p14:creationId xmlns:p14="http://schemas.microsoft.com/office/powerpoint/2010/main" val="2938599906"/>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a:sym typeface="Arial" charset="0"/>
              </a:rPr>
              <a:t>7.2. Droits</a:t>
            </a:r>
            <a:r>
              <a:rPr lang="fr-BE" dirty="0"/>
              <a:t> </a:t>
            </a:r>
            <a:r>
              <a:rPr lang="fr-BE" altLang="en-US" dirty="0">
                <a:sym typeface="Arial" charset="0"/>
              </a:rPr>
              <a:t>spécifiques</a:t>
            </a:r>
            <a:endParaRPr lang="fr-BE" dirty="0"/>
          </a:p>
        </p:txBody>
      </p:sp>
      <p:sp>
        <p:nvSpPr>
          <p:cNvPr id="3" name="Content Placeholder 2"/>
          <p:cNvSpPr>
            <a:spLocks noGrp="1"/>
          </p:cNvSpPr>
          <p:nvPr>
            <p:ph idx="1"/>
          </p:nvPr>
        </p:nvSpPr>
        <p:spPr/>
        <p:txBody>
          <a:bodyPr/>
          <a:lstStyle/>
          <a:p>
            <a:pPr>
              <a:defRPr/>
            </a:pPr>
            <a:endParaRPr lang="fr-BE" dirty="0"/>
          </a:p>
          <a:p>
            <a:pPr>
              <a:defRPr/>
            </a:pPr>
            <a:r>
              <a:rPr lang="fr-BE" dirty="0"/>
              <a:t>droit d'opposition</a:t>
            </a:r>
          </a:p>
          <a:p>
            <a:pPr marL="0" indent="0">
              <a:buNone/>
              <a:defRPr/>
            </a:pPr>
            <a:endParaRPr lang="fr-BE" dirty="0"/>
          </a:p>
          <a:p>
            <a:pPr lvl="1">
              <a:defRPr/>
            </a:pPr>
            <a:r>
              <a:rPr lang="fr-BE" altLang="en-US" dirty="0">
                <a:sym typeface="Arial" charset="0"/>
              </a:rPr>
              <a:t>la personne concernée a le droit de s'opposer à tout moment, pour des raisons tenant à sa situation particulière, à un traitement des données à caractère personnel la concernant pour la réalisation d'une mission d'intérêt public ou pour la défense de ses intérêts légitimes</a:t>
            </a:r>
          </a:p>
          <a:p>
            <a:pPr lvl="2">
              <a:defRPr/>
            </a:pPr>
            <a:r>
              <a:rPr lang="fr-BE" sz="1800" dirty="0"/>
              <a:t>exception : le responsable du traitement démontre qu'il existe des motifs légitimes et impérieux pour le traitement qui prévalent sur les intérêts et les droits et libertés de la personne concernée </a:t>
            </a:r>
            <a:endParaRPr lang="fr-BE" altLang="en-US" sz="1800" dirty="0">
              <a:sym typeface="Arial" charset="0"/>
            </a:endParaRP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38</a:t>
            </a:fld>
            <a:endParaRPr lang="fr-BE" dirty="0"/>
          </a:p>
        </p:txBody>
      </p:sp>
    </p:spTree>
    <p:extLst>
      <p:ext uri="{BB962C8B-B14F-4D97-AF65-F5344CB8AC3E}">
        <p14:creationId xmlns:p14="http://schemas.microsoft.com/office/powerpoint/2010/main" val="6055008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a:sym typeface="Arial" charset="0"/>
              </a:rPr>
              <a:t>7.2. Droits</a:t>
            </a:r>
            <a:r>
              <a:rPr lang="fr-BE" dirty="0"/>
              <a:t> </a:t>
            </a:r>
            <a:r>
              <a:rPr lang="fr-BE" altLang="en-US" dirty="0">
                <a:sym typeface="Arial" charset="0"/>
              </a:rPr>
              <a:t>spécifiques</a:t>
            </a:r>
            <a:endParaRPr lang="fr-BE" dirty="0"/>
          </a:p>
        </p:txBody>
      </p:sp>
      <p:sp>
        <p:nvSpPr>
          <p:cNvPr id="3" name="Content Placeholder 2"/>
          <p:cNvSpPr>
            <a:spLocks noGrp="1"/>
          </p:cNvSpPr>
          <p:nvPr>
            <p:ph idx="1"/>
          </p:nvPr>
        </p:nvSpPr>
        <p:spPr/>
        <p:txBody>
          <a:bodyPr/>
          <a:lstStyle/>
          <a:p>
            <a:pPr marL="342900" lvl="1" indent="-342900">
              <a:buFont typeface="Arial" charset="0"/>
              <a:buChar char="•"/>
              <a:defRPr/>
            </a:pPr>
            <a:endParaRPr lang="fr-BE" sz="2400" dirty="0"/>
          </a:p>
          <a:p>
            <a:pPr marL="342900" lvl="1" indent="-342900">
              <a:buFont typeface="Arial" charset="0"/>
              <a:buChar char="•"/>
              <a:defRPr/>
            </a:pPr>
            <a:r>
              <a:rPr lang="fr-BE" sz="2400" dirty="0"/>
              <a:t>décision individuelle automatisée</a:t>
            </a:r>
          </a:p>
          <a:p>
            <a:pPr marL="742950" lvl="2" indent="-342900">
              <a:defRPr/>
            </a:pPr>
            <a:endParaRPr lang="fr-BE" sz="2000" dirty="0"/>
          </a:p>
          <a:p>
            <a:pPr marL="742950" lvl="2" indent="-342900">
              <a:buFontTx/>
              <a:buChar char="-"/>
              <a:defRPr/>
            </a:pPr>
            <a:r>
              <a:rPr lang="fr-BE" sz="2000" dirty="0"/>
              <a:t>la personne concernée a le droit de ne pas faire l'objet d'une décision fondée exclusivement sur un traitement automatisé, y compris le profilage, produisant des effets juridiques la concernant ou l'affectant de manière significative de façon similaire</a:t>
            </a:r>
            <a:endParaRPr lang="fr-BE" sz="1800" dirty="0"/>
          </a:p>
          <a:p>
            <a:pPr marL="1200150" lvl="3" indent="-342900">
              <a:buFont typeface="Arial" panose="020B0604020202020204" pitchFamily="34" charset="0"/>
              <a:buChar char="•"/>
              <a:defRPr/>
            </a:pPr>
            <a:r>
              <a:rPr lang="fr-BE" sz="1800" dirty="0"/>
              <a:t>exception : ne s'applique pas notamment lorsque la décision est autorisée par le droit de l'Union ou le droit de l'État membre auquel le responsable du traitement est soumis et qui prévoit également des mesures appropriées pour la sauvegarde des droits et libertés et des intérêts légitimes de la personne concernée ou si la décision est fondée sur le consentement explicite de la personne concernée</a:t>
            </a:r>
            <a:endParaRPr lang="fr-BE" altLang="en-US" sz="1800" dirty="0">
              <a:sym typeface="Arial" charset="0"/>
            </a:endParaRP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39</a:t>
            </a:fld>
            <a:endParaRPr lang="fr-BE" dirty="0"/>
          </a:p>
        </p:txBody>
      </p:sp>
    </p:spTree>
    <p:extLst>
      <p:ext uri="{BB962C8B-B14F-4D97-AF65-F5344CB8AC3E}">
        <p14:creationId xmlns:p14="http://schemas.microsoft.com/office/powerpoint/2010/main" val="529302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a:sym typeface="Arial" charset="0"/>
              </a:rPr>
              <a:t>Structure</a:t>
            </a:r>
            <a:endParaRPr lang="fr-BE" dirty="0"/>
          </a:p>
        </p:txBody>
      </p:sp>
      <p:sp>
        <p:nvSpPr>
          <p:cNvPr id="3" name="Content Placeholder 2"/>
          <p:cNvSpPr>
            <a:spLocks noGrp="1"/>
          </p:cNvSpPr>
          <p:nvPr>
            <p:ph idx="1"/>
          </p:nvPr>
        </p:nvSpPr>
        <p:spPr/>
        <p:txBody>
          <a:bodyPr>
            <a:normAutofit/>
          </a:bodyPr>
          <a:lstStyle/>
          <a:p>
            <a:pPr marL="0" indent="0">
              <a:buNone/>
              <a:tabLst>
                <a:tab pos="450850" algn="l"/>
              </a:tabLst>
            </a:pPr>
            <a:r>
              <a:rPr lang="fr-BE" dirty="0"/>
              <a:t>9.</a:t>
            </a:r>
            <a:r>
              <a:rPr lang="en-US" dirty="0"/>
              <a:t>	</a:t>
            </a:r>
            <a:r>
              <a:rPr lang="fr-BE" dirty="0"/>
              <a:t>délégué à la protection des données</a:t>
            </a:r>
          </a:p>
          <a:p>
            <a:endParaRPr lang="fr-BE" dirty="0"/>
          </a:p>
          <a:p>
            <a:pPr marL="0" indent="0">
              <a:buNone/>
              <a:tabLst>
                <a:tab pos="450850" algn="l"/>
              </a:tabLst>
            </a:pPr>
            <a:r>
              <a:rPr lang="fr-BE" dirty="0"/>
              <a:t>10.</a:t>
            </a:r>
            <a:r>
              <a:rPr lang="en-US" dirty="0"/>
              <a:t>	</a:t>
            </a:r>
            <a:r>
              <a:rPr lang="fr-BE" dirty="0"/>
              <a:t>divers</a:t>
            </a:r>
          </a:p>
          <a:p>
            <a:endParaRPr lang="fr-BE" dirty="0"/>
          </a:p>
          <a:p>
            <a:pPr marL="457200" lvl="1" indent="0">
              <a:buNone/>
            </a:pPr>
            <a:r>
              <a:rPr lang="fr-BE" dirty="0"/>
              <a:t>10.1. utilisation numéro unique</a:t>
            </a:r>
          </a:p>
          <a:p>
            <a:pPr marL="457200" lvl="1" indent="0">
              <a:buNone/>
            </a:pPr>
            <a:r>
              <a:rPr lang="fr-BE" dirty="0"/>
              <a:t>10.2. codes de conduite et certification</a:t>
            </a:r>
          </a:p>
          <a:p>
            <a:pPr marL="457200" lvl="1" indent="0">
              <a:buNone/>
            </a:pPr>
            <a:r>
              <a:rPr lang="fr-BE" dirty="0"/>
              <a:t>10.3. transfert de données à des pays tiers</a:t>
            </a:r>
          </a:p>
          <a:p>
            <a:pPr marL="457200" lvl="1" indent="0">
              <a:buNone/>
            </a:pPr>
            <a:r>
              <a:rPr lang="fr-BE" dirty="0"/>
              <a:t>10.4. one-stop shop</a:t>
            </a:r>
          </a:p>
          <a:p>
            <a:pPr marL="457200" lvl="1" indent="0">
              <a:buNone/>
            </a:pPr>
            <a:r>
              <a:rPr lang="fr-BE" dirty="0"/>
              <a:t>10.5. imposer une amende administrative</a:t>
            </a:r>
          </a:p>
          <a:p>
            <a:pPr lvl="1"/>
            <a:endParaRPr lang="fr-BE" dirty="0"/>
          </a:p>
          <a:p>
            <a:pPr marL="0" indent="0">
              <a:buNone/>
            </a:pPr>
            <a:r>
              <a:rPr lang="fr-BE" dirty="0"/>
              <a:t>11. points d'action</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4</a:t>
            </a:fld>
            <a:endParaRPr lang="fr-BE" dirty="0">
              <a:solidFill>
                <a:prstClr val="white">
                  <a:lumMod val="50000"/>
                </a:prstClr>
              </a:solidFill>
            </a:endParaRPr>
          </a:p>
        </p:txBody>
      </p:sp>
    </p:spTree>
    <p:extLst>
      <p:ext uri="{BB962C8B-B14F-4D97-AF65-F5344CB8AC3E}">
        <p14:creationId xmlns:p14="http://schemas.microsoft.com/office/powerpoint/2010/main" val="4912678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88913"/>
            <a:ext cx="8229600" cy="922337"/>
          </a:xfrm>
        </p:spPr>
        <p:txBody>
          <a:bodyPr>
            <a:normAutofit fontScale="90000"/>
          </a:bodyPr>
          <a:lstStyle/>
          <a:p>
            <a:br/>
            <a:r>
              <a:rPr lang="fr-BE" altLang="en-US" sz="4400" dirty="0">
                <a:sym typeface="Arial" charset="0"/>
              </a:rPr>
              <a:t>7.3. Exception générale </a:t>
            </a:r>
            <a:br/>
            <a:endParaRPr lang="fr-BE" altLang="en-US" dirty="0">
              <a:cs typeface="Arial" charset="0"/>
              <a:sym typeface="Arial" charset="0"/>
            </a:endParaRPr>
          </a:p>
        </p:txBody>
      </p:sp>
      <p:sp>
        <p:nvSpPr>
          <p:cNvPr id="32771" name="Rectangle 3"/>
          <p:cNvSpPr>
            <a:spLocks noGrp="1" noChangeArrowheads="1"/>
          </p:cNvSpPr>
          <p:nvPr>
            <p:ph idx="1"/>
          </p:nvPr>
        </p:nvSpPr>
        <p:spPr>
          <a:xfrm>
            <a:off x="457200" y="1196975"/>
            <a:ext cx="8229600" cy="5111750"/>
          </a:xfrm>
        </p:spPr>
        <p:txBody>
          <a:bodyPr>
            <a:normAutofit/>
          </a:bodyPr>
          <a:lstStyle/>
          <a:p>
            <a:pPr marL="0" indent="0">
              <a:lnSpc>
                <a:spcPct val="90000"/>
              </a:lnSpc>
              <a:buNone/>
              <a:defRPr/>
            </a:pPr>
            <a:endParaRPr lang="fr-BE" altLang="en-US" sz="2000" dirty="0">
              <a:solidFill>
                <a:srgbClr val="000000"/>
              </a:solidFill>
              <a:cs typeface="Arial" charset="0"/>
              <a:sym typeface="Arial" charset="0"/>
            </a:endParaRPr>
          </a:p>
          <a:p>
            <a:pPr>
              <a:lnSpc>
                <a:spcPct val="90000"/>
              </a:lnSpc>
              <a:defRPr/>
            </a:pPr>
            <a:r>
              <a:rPr lang="fr-BE" altLang="en-US" dirty="0">
                <a:solidFill>
                  <a:srgbClr val="7030A0"/>
                </a:solidFill>
                <a:sym typeface="Arial" charset="0"/>
              </a:rPr>
              <a:t>le droit de l'Union ou le </a:t>
            </a:r>
            <a:r>
              <a:rPr lang="fr-BE" altLang="en-US" b="1" dirty="0">
                <a:solidFill>
                  <a:srgbClr val="7030A0"/>
                </a:solidFill>
                <a:sym typeface="Arial" charset="0"/>
              </a:rPr>
              <a:t>droit de l'État membre</a:t>
            </a:r>
            <a:r>
              <a:rPr lang="fr-BE" altLang="en-US" dirty="0">
                <a:solidFill>
                  <a:srgbClr val="7030A0"/>
                </a:solidFill>
                <a:sym typeface="Arial" charset="0"/>
              </a:rPr>
              <a:t> auquel le responsable du traitement ou le sous-traitant est soumis peuvent </a:t>
            </a:r>
            <a:r>
              <a:rPr lang="fr-BE" altLang="en-US" b="1" dirty="0">
                <a:solidFill>
                  <a:srgbClr val="7030A0"/>
                </a:solidFill>
                <a:sym typeface="Arial" charset="0"/>
              </a:rPr>
              <a:t>limiter</a:t>
            </a:r>
            <a:r>
              <a:rPr lang="fr-BE" dirty="0"/>
              <a:t> </a:t>
            </a:r>
            <a:r>
              <a:rPr lang="fr-BE" altLang="en-US" dirty="0">
                <a:solidFill>
                  <a:srgbClr val="7030A0"/>
                </a:solidFill>
                <a:sym typeface="Arial" charset="0"/>
              </a:rPr>
              <a:t>la portée des droits de la personne concernée</a:t>
            </a:r>
          </a:p>
          <a:p>
            <a:pPr marL="0" indent="0">
              <a:lnSpc>
                <a:spcPct val="90000"/>
              </a:lnSpc>
              <a:buNone/>
              <a:defRPr/>
            </a:pPr>
            <a:endParaRPr lang="fr-BE" altLang="en-US" dirty="0">
              <a:solidFill>
                <a:srgbClr val="000000"/>
              </a:solidFill>
              <a:cs typeface="Arial" charset="0"/>
              <a:sym typeface="Arial" charset="0"/>
            </a:endParaRPr>
          </a:p>
          <a:p>
            <a:pPr lvl="1">
              <a:lnSpc>
                <a:spcPct val="90000"/>
              </a:lnSpc>
              <a:defRPr/>
            </a:pPr>
            <a:r>
              <a:rPr lang="fr-BE" altLang="en-US" dirty="0">
                <a:solidFill>
                  <a:srgbClr val="000000"/>
                </a:solidFill>
                <a:sym typeface="Arial" charset="0"/>
              </a:rPr>
              <a:t>à condition que cette limitation respecte l'essence des libertés et droits fondamentaux et qu'elle constitue une mesure nécessaire et proportionnée dans une société démocratique</a:t>
            </a:r>
          </a:p>
          <a:p>
            <a:pPr marL="457200" lvl="1" indent="0">
              <a:lnSpc>
                <a:spcPct val="90000"/>
              </a:lnSpc>
              <a:buNone/>
              <a:defRPr/>
            </a:pPr>
            <a:endParaRPr lang="fr-BE" altLang="en-US" dirty="0">
              <a:solidFill>
                <a:srgbClr val="000000"/>
              </a:solidFill>
              <a:cs typeface="Arial" charset="0"/>
              <a:sym typeface="Arial" charset="0"/>
            </a:endParaRPr>
          </a:p>
          <a:p>
            <a:pPr lvl="1">
              <a:lnSpc>
                <a:spcPct val="90000"/>
              </a:lnSpc>
              <a:defRPr/>
            </a:pPr>
            <a:r>
              <a:rPr lang="fr-BE" altLang="en-US" dirty="0">
                <a:solidFill>
                  <a:srgbClr val="000000"/>
                </a:solidFill>
                <a:sym typeface="Arial" charset="0"/>
              </a:rPr>
              <a:t>pour garantir notamment des objectifs importants d'intérêt public général de l'Union ou d'un État membre, notamment un intérêt économique ou financier important de l'Union ou d'un État membre, y compris dans les domaines monétaire, budgétaire et fiscal, </a:t>
            </a:r>
            <a:r>
              <a:rPr lang="fr-BE" altLang="en-US" b="1" dirty="0">
                <a:solidFill>
                  <a:srgbClr val="000000"/>
                </a:solidFill>
                <a:sym typeface="Arial" charset="0"/>
              </a:rPr>
              <a:t>de la santé publique et de la sécurité sociale</a:t>
            </a:r>
            <a:endParaRPr lang="fr-BE" altLang="en-US" dirty="0">
              <a:solidFill>
                <a:srgbClr val="000000"/>
              </a:solidFill>
              <a:cs typeface="Arial" charset="0"/>
              <a:sym typeface="Arial" charset="0"/>
            </a:endParaRPr>
          </a:p>
        </p:txBody>
      </p:sp>
      <p:sp>
        <p:nvSpPr>
          <p:cNvPr id="1536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7D247926-D258-43C1-9864-940E63A1570A}" type="slidenum">
              <a:rPr lang="en-US" altLang="en-US" sz="1000" smtClean="0">
                <a:solidFill>
                  <a:srgbClr val="7F7F7F"/>
                </a:solidFill>
                <a:cs typeface="Arial" charset="0"/>
              </a:rPr>
              <a:pPr fontAlgn="base">
                <a:spcBef>
                  <a:spcPct val="0"/>
                </a:spcBef>
                <a:spcAft>
                  <a:spcPct val="0"/>
                </a:spcAft>
                <a:buFontTx/>
                <a:buNone/>
              </a:pPr>
              <a:t>40</a:t>
            </a:fld>
            <a:endParaRPr lang="fr-BE" altLang="en-US" sz="1000">
              <a:solidFill>
                <a:srgbClr val="7F7F7F"/>
              </a:solidFill>
              <a:cs typeface="Arial" charset="0"/>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88913"/>
            <a:ext cx="8229600" cy="922337"/>
          </a:xfrm>
        </p:spPr>
        <p:txBody>
          <a:bodyPr>
            <a:normAutofit fontScale="90000"/>
          </a:bodyPr>
          <a:lstStyle/>
          <a:p>
            <a:br/>
            <a:r>
              <a:rPr lang="fr-BE" altLang="en-US" sz="4400" dirty="0">
                <a:sym typeface="Arial" charset="0"/>
              </a:rPr>
              <a:t>7.3. Exception générale </a:t>
            </a:r>
            <a:br/>
            <a:endParaRPr lang="fr-BE" altLang="en-US" dirty="0">
              <a:cs typeface="Arial" charset="0"/>
              <a:sym typeface="Arial" charset="0"/>
            </a:endParaRPr>
          </a:p>
        </p:txBody>
      </p:sp>
      <p:sp>
        <p:nvSpPr>
          <p:cNvPr id="32771" name="Rectangle 3"/>
          <p:cNvSpPr>
            <a:spLocks noGrp="1" noChangeArrowheads="1"/>
          </p:cNvSpPr>
          <p:nvPr>
            <p:ph idx="1"/>
          </p:nvPr>
        </p:nvSpPr>
        <p:spPr>
          <a:xfrm>
            <a:off x="457200" y="1196975"/>
            <a:ext cx="8229600" cy="5111750"/>
          </a:xfrm>
        </p:spPr>
        <p:txBody>
          <a:bodyPr>
            <a:normAutofit fontScale="92500" lnSpcReduction="10000"/>
          </a:bodyPr>
          <a:lstStyle/>
          <a:p>
            <a:pPr marL="0" indent="0">
              <a:lnSpc>
                <a:spcPct val="90000"/>
              </a:lnSpc>
              <a:buNone/>
              <a:defRPr/>
            </a:pPr>
            <a:endParaRPr lang="fr-BE" altLang="en-US" sz="2000" dirty="0">
              <a:solidFill>
                <a:srgbClr val="000000"/>
              </a:solidFill>
              <a:cs typeface="Arial" charset="0"/>
              <a:sym typeface="Arial" charset="0"/>
            </a:endParaRPr>
          </a:p>
          <a:p>
            <a:pPr>
              <a:lnSpc>
                <a:spcPct val="90000"/>
              </a:lnSpc>
              <a:defRPr/>
            </a:pPr>
            <a:r>
              <a:rPr lang="fr-BE" altLang="en-US" dirty="0">
                <a:solidFill>
                  <a:srgbClr val="000000"/>
                </a:solidFill>
                <a:sym typeface="Arial" charset="0"/>
              </a:rPr>
              <a:t>toute mesure législative introduisant ces limitations contient des dispositions spécifiques relatives, au moins, le cas échéant :</a:t>
            </a:r>
          </a:p>
          <a:p>
            <a:pPr lvl="1">
              <a:lnSpc>
                <a:spcPct val="90000"/>
              </a:lnSpc>
              <a:defRPr/>
            </a:pPr>
            <a:r>
              <a:rPr lang="fr-BE" altLang="en-US" dirty="0">
                <a:solidFill>
                  <a:srgbClr val="000000"/>
                </a:solidFill>
                <a:sym typeface="Arial" charset="0"/>
              </a:rPr>
              <a:t>aux finalités du traitement ou des catégories de traitement</a:t>
            </a:r>
          </a:p>
          <a:p>
            <a:pPr lvl="1">
              <a:lnSpc>
                <a:spcPct val="90000"/>
              </a:lnSpc>
              <a:defRPr/>
            </a:pPr>
            <a:r>
              <a:rPr lang="fr-BE" altLang="en-US" dirty="0">
                <a:solidFill>
                  <a:srgbClr val="000000"/>
                </a:solidFill>
                <a:sym typeface="Arial" charset="0"/>
              </a:rPr>
              <a:t>aux catégories de données à caractère personnel</a:t>
            </a:r>
          </a:p>
          <a:p>
            <a:pPr lvl="1">
              <a:lnSpc>
                <a:spcPct val="90000"/>
              </a:lnSpc>
              <a:defRPr/>
            </a:pPr>
            <a:r>
              <a:rPr lang="fr-BE" altLang="en-US" dirty="0">
                <a:solidFill>
                  <a:srgbClr val="000000"/>
                </a:solidFill>
                <a:sym typeface="Arial" charset="0"/>
              </a:rPr>
              <a:t>à l'étendue des limitations introduites</a:t>
            </a:r>
          </a:p>
          <a:p>
            <a:pPr lvl="1">
              <a:lnSpc>
                <a:spcPct val="90000"/>
              </a:lnSpc>
              <a:defRPr/>
            </a:pPr>
            <a:r>
              <a:rPr lang="fr-BE" altLang="en-US" dirty="0">
                <a:solidFill>
                  <a:srgbClr val="000000"/>
                </a:solidFill>
                <a:sym typeface="Arial" charset="0"/>
              </a:rPr>
              <a:t>aux garanties destinées à prévenir les abus ou l'accès ou le transfert illicites</a:t>
            </a:r>
          </a:p>
          <a:p>
            <a:pPr lvl="1">
              <a:lnSpc>
                <a:spcPct val="90000"/>
              </a:lnSpc>
              <a:defRPr/>
            </a:pPr>
            <a:r>
              <a:rPr lang="fr-BE" altLang="en-US" dirty="0">
                <a:solidFill>
                  <a:srgbClr val="000000"/>
                </a:solidFill>
                <a:sym typeface="Arial" charset="0"/>
              </a:rPr>
              <a:t>à la détermination du responsable du traitement ou des catégories de responsables du traitement</a:t>
            </a:r>
          </a:p>
          <a:p>
            <a:pPr lvl="1">
              <a:lnSpc>
                <a:spcPct val="90000"/>
              </a:lnSpc>
              <a:defRPr/>
            </a:pPr>
            <a:r>
              <a:rPr lang="fr-BE" altLang="en-US" dirty="0">
                <a:solidFill>
                  <a:srgbClr val="000000"/>
                </a:solidFill>
                <a:sym typeface="Arial" charset="0"/>
              </a:rPr>
              <a:t>aux durées de conservation et aux garanties applicables, en tenant compte de la nature, de la portée et des finalités du traitement ou des catégories de traitement</a:t>
            </a:r>
          </a:p>
          <a:p>
            <a:pPr lvl="1">
              <a:lnSpc>
                <a:spcPct val="90000"/>
              </a:lnSpc>
              <a:defRPr/>
            </a:pPr>
            <a:r>
              <a:rPr lang="fr-BE" altLang="en-US" dirty="0">
                <a:solidFill>
                  <a:srgbClr val="000000"/>
                </a:solidFill>
                <a:sym typeface="Arial" charset="0"/>
              </a:rPr>
              <a:t>aux risques pour les droits et libertés des personnes concernées</a:t>
            </a:r>
          </a:p>
          <a:p>
            <a:pPr lvl="1">
              <a:lnSpc>
                <a:spcPct val="90000"/>
              </a:lnSpc>
              <a:defRPr/>
            </a:pPr>
            <a:r>
              <a:rPr lang="fr-BE" altLang="en-US" dirty="0">
                <a:solidFill>
                  <a:srgbClr val="000000"/>
                </a:solidFill>
                <a:sym typeface="Arial" charset="0"/>
              </a:rPr>
              <a:t>au droit des personnes concernées d'être informées de la limitation, à moins que cela risque de nuire à la finalité de la limitation</a:t>
            </a:r>
            <a:endParaRPr lang="fr-BE" altLang="en-US" dirty="0">
              <a:solidFill>
                <a:srgbClr val="000000"/>
              </a:solidFill>
              <a:cs typeface="Arial" charset="0"/>
              <a:sym typeface="Arial" charset="0"/>
            </a:endParaRPr>
          </a:p>
        </p:txBody>
      </p:sp>
      <p:sp>
        <p:nvSpPr>
          <p:cNvPr id="1536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7D247926-D258-43C1-9864-940E63A1570A}" type="slidenum">
              <a:rPr lang="en-US" altLang="en-US" sz="1000" smtClean="0">
                <a:solidFill>
                  <a:srgbClr val="7F7F7F"/>
                </a:solidFill>
                <a:cs typeface="Arial" charset="0"/>
              </a:rPr>
              <a:pPr fontAlgn="base">
                <a:spcBef>
                  <a:spcPct val="0"/>
                </a:spcBef>
                <a:spcAft>
                  <a:spcPct val="0"/>
                </a:spcAft>
                <a:buFontTx/>
                <a:buNone/>
              </a:pPr>
              <a:t>41</a:t>
            </a:fld>
            <a:endParaRPr lang="fr-BE" altLang="en-US" sz="1000">
              <a:solidFill>
                <a:srgbClr val="7F7F7F"/>
              </a:solidFill>
              <a:cs typeface="Arial" charset="0"/>
            </a:endParaRPr>
          </a:p>
        </p:txBody>
      </p:sp>
    </p:spTree>
    <p:extLst>
      <p:ext uri="{BB962C8B-B14F-4D97-AF65-F5344CB8AC3E}">
        <p14:creationId xmlns:p14="http://schemas.microsoft.com/office/powerpoint/2010/main" val="1023506584"/>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8. Responsable du traitement et sous-traitant </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42</a:t>
            </a:fld>
            <a:endParaRPr lang="fr-BE" dirty="0"/>
          </a:p>
        </p:txBody>
      </p:sp>
    </p:spTree>
    <p:extLst>
      <p:ext uri="{BB962C8B-B14F-4D97-AF65-F5344CB8AC3E}">
        <p14:creationId xmlns:p14="http://schemas.microsoft.com/office/powerpoint/2010/main" val="8679906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23528" y="260648"/>
            <a:ext cx="8568951" cy="922337"/>
          </a:xfrm>
        </p:spPr>
        <p:txBody>
          <a:bodyPr>
            <a:noAutofit/>
          </a:bodyPr>
          <a:lstStyle/>
          <a:p>
            <a:r>
              <a:rPr lang="fr-BE" dirty="0"/>
              <a:t>8.1. Approche basée sur les risques</a:t>
            </a:r>
          </a:p>
        </p:txBody>
      </p:sp>
      <p:sp>
        <p:nvSpPr>
          <p:cNvPr id="16387" name="Rectangle 3"/>
          <p:cNvSpPr>
            <a:spLocks noGrp="1" noChangeArrowheads="1"/>
          </p:cNvSpPr>
          <p:nvPr>
            <p:ph idx="1"/>
          </p:nvPr>
        </p:nvSpPr>
        <p:spPr>
          <a:xfrm>
            <a:off x="457200" y="1196975"/>
            <a:ext cx="8229600" cy="5111750"/>
          </a:xfrm>
        </p:spPr>
        <p:txBody>
          <a:bodyPr>
            <a:normAutofit fontScale="92500" lnSpcReduction="10000"/>
          </a:bodyPr>
          <a:lstStyle/>
          <a:p>
            <a:pPr marL="0" indent="0">
              <a:buNone/>
            </a:pPr>
            <a:endParaRPr lang="fr-BE" altLang="en-US" dirty="0">
              <a:solidFill>
                <a:srgbClr val="000000"/>
              </a:solidFill>
              <a:cs typeface="Arial" charset="0"/>
              <a:sym typeface="Arial" charset="0"/>
            </a:endParaRPr>
          </a:p>
          <a:p>
            <a:r>
              <a:rPr lang="fr-BE" altLang="en-US" dirty="0">
                <a:solidFill>
                  <a:srgbClr val="7030A0"/>
                </a:solidFill>
                <a:sym typeface="Arial" charset="0"/>
              </a:rPr>
              <a:t>approche basée sur les risques</a:t>
            </a:r>
          </a:p>
          <a:p>
            <a:pPr marL="0" indent="0">
              <a:buNone/>
            </a:pPr>
            <a:endParaRPr lang="fr-BE" altLang="en-US" dirty="0">
              <a:solidFill>
                <a:srgbClr val="7030A0"/>
              </a:solidFill>
              <a:cs typeface="Arial" charset="0"/>
              <a:sym typeface="Arial" charset="0"/>
            </a:endParaRPr>
          </a:p>
          <a:p>
            <a:pPr lvl="1"/>
            <a:r>
              <a:rPr lang="fr-BE" altLang="en-US" dirty="0">
                <a:sym typeface="Arial" charset="0"/>
              </a:rPr>
              <a:t>nouvelle approche basée sur le risque : le responsable du traitement devra dorénavant évaluer, de manière objective, le degré de probabilité et de gravité des risques pour les droits des personnes lorsqu'il effectue un traitement (fil conducteur dans l'ensemble du règlement)</a:t>
            </a:r>
          </a:p>
          <a:p>
            <a:pPr lvl="1"/>
            <a:endParaRPr lang="fr-BE" altLang="en-US" dirty="0">
              <a:cs typeface="Arial" charset="0"/>
              <a:sym typeface="Arial" charset="0"/>
            </a:endParaRPr>
          </a:p>
          <a:p>
            <a:pPr lvl="1"/>
            <a:r>
              <a:rPr lang="fr-BE" altLang="en-US" dirty="0">
                <a:sym typeface="Arial" charset="0"/>
              </a:rPr>
              <a:t>certaines obligations sont toujours applicables, quel que soit le risque; lors de leur mise en œuvre il sera tenu compte du risque</a:t>
            </a:r>
          </a:p>
          <a:p>
            <a:pPr lvl="1"/>
            <a:endParaRPr lang="fr-BE" altLang="en-US" dirty="0">
              <a:cs typeface="Arial" charset="0"/>
              <a:sym typeface="Arial" charset="0"/>
            </a:endParaRPr>
          </a:p>
          <a:p>
            <a:pPr lvl="1"/>
            <a:r>
              <a:rPr lang="fr-BE" altLang="en-US" dirty="0">
                <a:sym typeface="Arial" charset="0"/>
              </a:rPr>
              <a:t>certaines</a:t>
            </a:r>
            <a:r>
              <a:rPr lang="fr-BE" dirty="0"/>
              <a:t> </a:t>
            </a:r>
            <a:r>
              <a:rPr lang="fr-BE" altLang="en-US" dirty="0">
                <a:sym typeface="Arial" charset="0"/>
              </a:rPr>
              <a:t>obligations</a:t>
            </a:r>
            <a:r>
              <a:rPr lang="fr-BE" dirty="0"/>
              <a:t> </a:t>
            </a:r>
            <a:r>
              <a:rPr lang="fr-BE" altLang="en-US" dirty="0">
                <a:sym typeface="Arial" charset="0"/>
              </a:rPr>
              <a:t>font l'objet</a:t>
            </a:r>
            <a:r>
              <a:rPr lang="fr-BE" dirty="0"/>
              <a:t> </a:t>
            </a:r>
            <a:r>
              <a:rPr lang="fr-BE" altLang="en-US" dirty="0">
                <a:sym typeface="Arial" charset="0"/>
              </a:rPr>
              <a:t>d'une exemption sur la base du risque</a:t>
            </a:r>
            <a:endParaRPr lang="fr-BE" altLang="en-US" dirty="0">
              <a:cs typeface="Arial" charset="0"/>
              <a:sym typeface="Arial" charset="0"/>
            </a:endParaRPr>
          </a:p>
          <a:p>
            <a:pPr marL="457200" lvl="1" indent="0">
              <a:buNone/>
            </a:pPr>
            <a:endParaRPr lang="fr-BE" altLang="en-US" dirty="0">
              <a:cs typeface="Arial" charset="0"/>
              <a:sym typeface="Arial" charset="0"/>
            </a:endParaRPr>
          </a:p>
          <a:p>
            <a:pPr lvl="1"/>
            <a:r>
              <a:rPr lang="fr-BE" altLang="en-US" dirty="0">
                <a:sym typeface="Arial" charset="0"/>
              </a:rPr>
              <a:t>certaines</a:t>
            </a:r>
            <a:r>
              <a:rPr lang="fr-BE" dirty="0"/>
              <a:t> </a:t>
            </a:r>
            <a:r>
              <a:rPr lang="fr-BE" altLang="en-US" dirty="0">
                <a:sym typeface="Arial" charset="0"/>
              </a:rPr>
              <a:t>obligations</a:t>
            </a:r>
            <a:r>
              <a:rPr lang="fr-BE" dirty="0"/>
              <a:t> </a:t>
            </a:r>
            <a:r>
              <a:rPr lang="fr-BE" altLang="en-US" dirty="0">
                <a:sym typeface="Arial" charset="0"/>
              </a:rPr>
              <a:t>sont</a:t>
            </a:r>
            <a:r>
              <a:rPr lang="fr-BE" dirty="0"/>
              <a:t> </a:t>
            </a:r>
            <a:r>
              <a:rPr lang="fr-BE" altLang="en-US" dirty="0">
                <a:sym typeface="Arial" charset="0"/>
              </a:rPr>
              <a:t>uniquement d'application si le risque est</a:t>
            </a:r>
            <a:r>
              <a:rPr lang="fr-BE" dirty="0"/>
              <a:t> </a:t>
            </a:r>
            <a:r>
              <a:rPr lang="fr-BE" altLang="en-US" dirty="0">
                <a:sym typeface="Arial" charset="0"/>
              </a:rPr>
              <a:t>élevé</a:t>
            </a:r>
            <a:r>
              <a:rPr lang="fr-BE" dirty="0"/>
              <a:t> </a:t>
            </a:r>
            <a:r>
              <a:rPr lang="fr-BE" altLang="en-US" dirty="0">
                <a:sym typeface="Arial" charset="0"/>
              </a:rPr>
              <a:t> (« high risk »)</a:t>
            </a:r>
            <a:endParaRPr lang="fr-BE" altLang="en-US" dirty="0">
              <a:cs typeface="Arial" charset="0"/>
              <a:sym typeface="Arial" charset="0"/>
            </a:endParaRPr>
          </a:p>
          <a:p>
            <a:endParaRPr lang="fr-BE" altLang="en-US" dirty="0">
              <a:solidFill>
                <a:srgbClr val="000000"/>
              </a:solidFill>
              <a:cs typeface="Arial" charset="0"/>
              <a:sym typeface="Arial" charset="0"/>
            </a:endParaRPr>
          </a:p>
          <a:p>
            <a:pPr lvl="1"/>
            <a:endParaRPr lang="fr-BE" altLang="en-US" dirty="0">
              <a:solidFill>
                <a:srgbClr val="000000"/>
              </a:solidFill>
              <a:cs typeface="Arial" charset="0"/>
              <a:sym typeface="Arial" charset="0"/>
            </a:endParaRPr>
          </a:p>
        </p:txBody>
      </p:sp>
      <p:sp>
        <p:nvSpPr>
          <p:cNvPr id="16388"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BE03D01E-B338-4DD2-A5E0-F9A2A5003F2F}" type="slidenum">
              <a:rPr lang="en-US" altLang="en-US" sz="1000" smtClean="0">
                <a:solidFill>
                  <a:srgbClr val="7F7F7F"/>
                </a:solidFill>
                <a:cs typeface="Arial" charset="0"/>
              </a:rPr>
              <a:pPr fontAlgn="base">
                <a:spcBef>
                  <a:spcPct val="0"/>
                </a:spcBef>
                <a:spcAft>
                  <a:spcPct val="0"/>
                </a:spcAft>
                <a:buFontTx/>
                <a:buNone/>
              </a:pPr>
              <a:t>43</a:t>
            </a:fld>
            <a:endParaRPr lang="fr-BE" altLang="en-US" sz="1000">
              <a:solidFill>
                <a:srgbClr val="7F7F7F"/>
              </a:solidFill>
              <a:cs typeface="Arial" charset="0"/>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922114"/>
          </a:xfrm>
        </p:spPr>
        <p:txBody>
          <a:bodyPr>
            <a:noAutofit/>
          </a:bodyPr>
          <a:lstStyle/>
          <a:p>
            <a:r>
              <a:rPr lang="fr-BE" dirty="0"/>
              <a:t>8.1. Approche basée sur les risques</a:t>
            </a:r>
          </a:p>
        </p:txBody>
      </p:sp>
      <p:sp>
        <p:nvSpPr>
          <p:cNvPr id="3" name="Content Placeholder 2"/>
          <p:cNvSpPr>
            <a:spLocks noGrp="1"/>
          </p:cNvSpPr>
          <p:nvPr>
            <p:ph idx="1"/>
          </p:nvPr>
        </p:nvSpPr>
        <p:spPr/>
        <p:txBody>
          <a:bodyPr/>
          <a:lstStyle/>
          <a:p>
            <a:pPr marL="400050" lvl="2" indent="0">
              <a:buNone/>
            </a:pPr>
            <a:endParaRPr lang="fr-BE" altLang="en-US" sz="2400" dirty="0">
              <a:solidFill>
                <a:srgbClr val="000000"/>
              </a:solidFill>
              <a:cs typeface="Arial" charset="0"/>
              <a:sym typeface="Arial" charset="0"/>
            </a:endParaRPr>
          </a:p>
          <a:p>
            <a:pPr marL="342900" lvl="1" indent="-342900">
              <a:buFont typeface="Arial" panose="020B0604020202020204" pitchFamily="34" charset="0"/>
              <a:buChar char="•"/>
            </a:pPr>
            <a:r>
              <a:rPr lang="fr-BE" altLang="en-US" sz="2400" dirty="0">
                <a:solidFill>
                  <a:srgbClr val="7030A0"/>
                </a:solidFill>
                <a:sym typeface="Arial" charset="0"/>
              </a:rPr>
              <a:t>responsabilité du responsable du traitement</a:t>
            </a:r>
          </a:p>
          <a:p>
            <a:pPr marL="400050" lvl="2" indent="0">
              <a:buNone/>
            </a:pPr>
            <a:endParaRPr lang="fr-BE" altLang="en-US" sz="2400" dirty="0">
              <a:solidFill>
                <a:srgbClr val="000000"/>
              </a:solidFill>
              <a:cs typeface="Arial" charset="0"/>
              <a:sym typeface="Arial" charset="0"/>
            </a:endParaRPr>
          </a:p>
          <a:p>
            <a:pPr marL="742950" lvl="2" indent="-342900">
              <a:buFontTx/>
              <a:buChar char="-"/>
            </a:pPr>
            <a:r>
              <a:rPr lang="fr-BE" sz="2000" dirty="0"/>
              <a:t>compte tenu de la nature, de la portée, du contexte et des finalités du traitement ainsi que des </a:t>
            </a:r>
            <a:r>
              <a:rPr lang="fr-BE" sz="2000" u="sng" dirty="0"/>
              <a:t>divers risques</a:t>
            </a:r>
            <a:r>
              <a:rPr lang="fr-BE" sz="2000" dirty="0"/>
              <a:t>, dont le degré de probabilité et de gravité varie, pour les droits et libertés des personnes physiques, le responsable du traitement met en œuvre des </a:t>
            </a:r>
            <a:r>
              <a:rPr lang="fr-BE" sz="2000" u="sng" dirty="0"/>
              <a:t>mesures techniques et organisationnelles appropriées</a:t>
            </a:r>
            <a:r>
              <a:rPr lang="fr-BE" sz="2000" dirty="0"/>
              <a:t> pour s'assurer et être en mesure de démontrer que le traitement est effectué conformément au présent règlement </a:t>
            </a:r>
          </a:p>
          <a:p>
            <a:pPr marL="0" indent="0">
              <a:buNone/>
            </a:pP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44</a:t>
            </a:fld>
            <a:endParaRPr lang="fr-BE" dirty="0"/>
          </a:p>
        </p:txBody>
      </p:sp>
    </p:spTree>
    <p:extLst>
      <p:ext uri="{BB962C8B-B14F-4D97-AF65-F5344CB8AC3E}">
        <p14:creationId xmlns:p14="http://schemas.microsoft.com/office/powerpoint/2010/main" val="4240442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188913"/>
            <a:ext cx="8229600" cy="922337"/>
          </a:xfrm>
        </p:spPr>
        <p:txBody>
          <a:bodyPr>
            <a:noAutofit/>
          </a:bodyPr>
          <a:lstStyle/>
          <a:p>
            <a:r>
              <a:rPr lang="fr-BE" dirty="0"/>
              <a:t>8.2. Privacy by design/default</a:t>
            </a:r>
            <a:endParaRPr lang="fr-BE" altLang="en-US" dirty="0">
              <a:cs typeface="Arial" charset="0"/>
              <a:sym typeface="Arial" charset="0"/>
            </a:endParaRPr>
          </a:p>
        </p:txBody>
      </p:sp>
      <p:sp>
        <p:nvSpPr>
          <p:cNvPr id="34819" name="Rectangle 3"/>
          <p:cNvSpPr>
            <a:spLocks noGrp="1" noChangeArrowheads="1"/>
          </p:cNvSpPr>
          <p:nvPr>
            <p:ph idx="1"/>
          </p:nvPr>
        </p:nvSpPr>
        <p:spPr>
          <a:xfrm>
            <a:off x="467544" y="1556792"/>
            <a:ext cx="8229600" cy="5111750"/>
          </a:xfrm>
        </p:spPr>
        <p:txBody>
          <a:bodyPr>
            <a:normAutofit/>
          </a:bodyPr>
          <a:lstStyle/>
          <a:p>
            <a:pPr>
              <a:buFont typeface="Arial" panose="020B0604020202020204" pitchFamily="34" charset="0"/>
              <a:buChar char="•"/>
            </a:pPr>
            <a:r>
              <a:rPr lang="fr-BE" altLang="en-US" dirty="0">
                <a:solidFill>
                  <a:srgbClr val="7030A0"/>
                </a:solidFill>
                <a:sym typeface="Arial" charset="0"/>
              </a:rPr>
              <a:t>privacy by design</a:t>
            </a:r>
          </a:p>
          <a:p>
            <a:pPr>
              <a:buFont typeface="Arial" panose="020B0604020202020204" pitchFamily="34" charset="0"/>
              <a:buChar char="•"/>
            </a:pPr>
            <a:endParaRPr lang="fr-BE" sz="2000" dirty="0"/>
          </a:p>
          <a:p>
            <a:pPr lvl="1">
              <a:buFontTx/>
              <a:buChar char="-"/>
            </a:pPr>
            <a:r>
              <a:rPr lang="fr-BE" dirty="0"/>
              <a:t>compte tenu de l'état des connaissances, des coûts de mise en œuvre et de la nature, de la portée, du contexte et des finalités du traitement ainsi que des </a:t>
            </a:r>
            <a:r>
              <a:rPr lang="fr-BE" u="sng" dirty="0"/>
              <a:t>divers risques</a:t>
            </a:r>
            <a:r>
              <a:rPr lang="fr-BE" dirty="0"/>
              <a:t>, dont le degré de probabilité et de gravité varie, que présente le traitement pour les droits et libertés des personnes physiques, le responsable du traitement met en œuvre, tant au moment de la détermination des moyens du traitement qu'au moment du traitement lui-même, des </a:t>
            </a:r>
            <a:r>
              <a:rPr lang="fr-BE" u="sng" dirty="0"/>
              <a:t>mesures techniques et organisationnelles appropriées</a:t>
            </a:r>
            <a:r>
              <a:rPr lang="fr-BE" dirty="0"/>
              <a:t>, qui sont destinées à mettre en œuvre les </a:t>
            </a:r>
            <a:r>
              <a:rPr lang="fr-BE" u="sng" dirty="0"/>
              <a:t>principes relatifs à la protection des données</a:t>
            </a:r>
            <a:r>
              <a:rPr lang="fr-BE" dirty="0"/>
              <a:t>, par exemple la minimisation des données, </a:t>
            </a:r>
            <a:r>
              <a:rPr lang="fr-BE" u="sng" dirty="0"/>
              <a:t>de façon effective</a:t>
            </a:r>
            <a:r>
              <a:rPr lang="fr-BE" dirty="0"/>
              <a:t> et à assortir le traitement des garanties nécessaires afin de répondre aux exigences du présent règlement et de protéger les droits de la personne concernée</a:t>
            </a:r>
          </a:p>
          <a:p>
            <a:pPr marL="457200" lvl="1" indent="0">
              <a:buNone/>
            </a:pPr>
            <a:endParaRPr lang="fr-BE" dirty="0"/>
          </a:p>
        </p:txBody>
      </p:sp>
      <p:sp>
        <p:nvSpPr>
          <p:cNvPr id="1741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F8AEFBA4-79AE-403A-92C6-7305AAA308CC}" type="slidenum">
              <a:rPr lang="en-US" altLang="en-US" sz="1000" smtClean="0">
                <a:solidFill>
                  <a:srgbClr val="7F7F7F"/>
                </a:solidFill>
                <a:cs typeface="Arial" charset="0"/>
              </a:rPr>
              <a:pPr fontAlgn="base">
                <a:spcBef>
                  <a:spcPct val="0"/>
                </a:spcBef>
                <a:spcAft>
                  <a:spcPct val="0"/>
                </a:spcAft>
                <a:buFontTx/>
                <a:buNone/>
              </a:pPr>
              <a:t>45</a:t>
            </a:fld>
            <a:endParaRPr lang="fr-BE" altLang="en-US" sz="1000">
              <a:solidFill>
                <a:srgbClr val="7F7F7F"/>
              </a:solidFill>
              <a:cs typeface="Arial" charset="0"/>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pPr>
              <a:tabLst>
                <a:tab pos="903288" algn="l"/>
              </a:tabLst>
            </a:pPr>
            <a:r>
              <a:rPr lang="fr-BE" dirty="0"/>
              <a:t>8.2. Privacy by design/default</a:t>
            </a:r>
          </a:p>
        </p:txBody>
      </p:sp>
      <p:sp>
        <p:nvSpPr>
          <p:cNvPr id="3" name="Content Placeholder 2"/>
          <p:cNvSpPr>
            <a:spLocks noGrp="1"/>
          </p:cNvSpPr>
          <p:nvPr>
            <p:ph idx="1"/>
          </p:nvPr>
        </p:nvSpPr>
        <p:spPr/>
        <p:txBody>
          <a:bodyPr/>
          <a:lstStyle/>
          <a:p>
            <a:pPr marL="400050" lvl="2" indent="0">
              <a:buNone/>
            </a:pPr>
            <a:endParaRPr lang="fr-BE" sz="2200" dirty="0"/>
          </a:p>
          <a:p>
            <a:pPr lvl="0">
              <a:buFont typeface="Arial" panose="020B0604020202020204" pitchFamily="34" charset="0"/>
              <a:buChar char="•"/>
            </a:pPr>
            <a:r>
              <a:rPr lang="fr-BE" altLang="en-US" dirty="0">
                <a:solidFill>
                  <a:srgbClr val="7030A0"/>
                </a:solidFill>
                <a:sym typeface="Arial" charset="0"/>
              </a:rPr>
              <a:t>privacy by default</a:t>
            </a:r>
          </a:p>
          <a:p>
            <a:pPr lvl="0">
              <a:buFont typeface="Arial" panose="020B0604020202020204" pitchFamily="34" charset="0"/>
              <a:buChar char="•"/>
            </a:pPr>
            <a:endParaRPr lang="fr-BE" sz="2000" dirty="0"/>
          </a:p>
          <a:p>
            <a:pPr marL="685800" lvl="2" indent="-285750">
              <a:buFontTx/>
              <a:buChar char="-"/>
            </a:pPr>
            <a:r>
              <a:rPr lang="fr-BE" sz="2000" dirty="0"/>
              <a:t>le responsable du traitement met en œuvre les </a:t>
            </a:r>
            <a:r>
              <a:rPr lang="fr-BE" sz="2000" u="sng" dirty="0"/>
              <a:t>mesures techniques et organisationnelles appropriées</a:t>
            </a:r>
            <a:r>
              <a:rPr lang="fr-BE" sz="2000" dirty="0"/>
              <a:t> pour garantir que, par défaut, </a:t>
            </a:r>
            <a:r>
              <a:rPr lang="fr-BE" sz="2000" u="sng" dirty="0"/>
              <a:t>seules les données à caractère personnel qui sont nécessaires</a:t>
            </a:r>
            <a:r>
              <a:rPr lang="fr-BE" sz="2000" dirty="0"/>
              <a:t> au regard de chaque finalité spécifique du traitement </a:t>
            </a:r>
            <a:r>
              <a:rPr lang="fr-BE" sz="2000" u="sng" dirty="0"/>
              <a:t>sont traitées</a:t>
            </a:r>
            <a:r>
              <a:rPr lang="fr-BE" sz="2000" dirty="0"/>
              <a:t>. Cela s'applique à la quantité de données à caractère personnel collectées, à l'étendue de leur traitement, à leur durée de conservation et à leur accessibilité. En particulier, ces mesures garantissent que, par défaut, les données à caractère personnel ne sont pas rendues accessibles à un nombre indéterminé de personnes physiques sans l'intervention de la personne physique concernée.</a:t>
            </a:r>
          </a:p>
          <a:p>
            <a:pPr marL="400050" lvl="2" indent="0">
              <a:buNone/>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46</a:t>
            </a:fld>
            <a:endParaRPr lang="fr-BE" dirty="0"/>
          </a:p>
        </p:txBody>
      </p:sp>
    </p:spTree>
    <p:extLst>
      <p:ext uri="{BB962C8B-B14F-4D97-AF65-F5344CB8AC3E}">
        <p14:creationId xmlns:p14="http://schemas.microsoft.com/office/powerpoint/2010/main" val="35477281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pPr>
              <a:tabLst>
                <a:tab pos="903288" algn="l"/>
              </a:tabLst>
            </a:pPr>
            <a:r>
              <a:rPr lang="fr-BE" dirty="0"/>
              <a:t>8.2. Privacy by design/default</a:t>
            </a:r>
          </a:p>
        </p:txBody>
      </p:sp>
      <p:sp>
        <p:nvSpPr>
          <p:cNvPr id="3" name="Content Placeholder 2"/>
          <p:cNvSpPr>
            <a:spLocks noGrp="1"/>
          </p:cNvSpPr>
          <p:nvPr>
            <p:ph idx="1"/>
          </p:nvPr>
        </p:nvSpPr>
        <p:spPr/>
        <p:txBody>
          <a:bodyPr/>
          <a:lstStyle/>
          <a:p>
            <a:pPr marL="400050" lvl="2" indent="0">
              <a:buNone/>
            </a:pPr>
            <a:endParaRPr lang="fr-BE" sz="2200" dirty="0"/>
          </a:p>
          <a:p>
            <a:pPr lvl="0">
              <a:buFont typeface="Arial" panose="020B0604020202020204" pitchFamily="34" charset="0"/>
              <a:buChar char="•"/>
            </a:pPr>
            <a:r>
              <a:rPr lang="fr-BE" altLang="en-US" dirty="0">
                <a:solidFill>
                  <a:srgbClr val="7030A0"/>
                </a:solidFill>
                <a:sym typeface="Arial" charset="0"/>
              </a:rPr>
              <a:t>privacy by design/default</a:t>
            </a:r>
          </a:p>
          <a:p>
            <a:pPr lvl="0">
              <a:buFont typeface="Arial" panose="020B0604020202020204" pitchFamily="34" charset="0"/>
              <a:buChar char="•"/>
            </a:pPr>
            <a:endParaRPr lang="fr-BE" sz="2000" dirty="0"/>
          </a:p>
          <a:p>
            <a:pPr marL="685800" lvl="2" indent="-285750">
              <a:buFontTx/>
              <a:buChar char="-"/>
            </a:pPr>
            <a:r>
              <a:rPr lang="fr-BE" sz="2000" dirty="0"/>
              <a:t>ces mesures pourraient consister, entre autres, à </a:t>
            </a:r>
          </a:p>
          <a:p>
            <a:pPr lvl="2">
              <a:defRPr/>
            </a:pPr>
            <a:r>
              <a:rPr lang="fr-BE" sz="1800" dirty="0"/>
              <a:t>réduire à un minimum le traitement des données à caractère personnel </a:t>
            </a:r>
          </a:p>
          <a:p>
            <a:pPr lvl="2">
              <a:defRPr/>
            </a:pPr>
            <a:r>
              <a:rPr lang="fr-BE" sz="1800" dirty="0"/>
              <a:t>pseudonymiser les données à caractère personnel dès que possible, garantir la transparence en ce qui concerne les fonctions et le traitement des données à caractère personnel </a:t>
            </a:r>
          </a:p>
          <a:p>
            <a:pPr lvl="2">
              <a:defRPr/>
            </a:pPr>
            <a:r>
              <a:rPr lang="fr-BE" sz="1800" dirty="0"/>
              <a:t>permettre à la personne concernée de contrôler le traitement des données</a:t>
            </a:r>
          </a:p>
          <a:p>
            <a:pPr lvl="2">
              <a:defRPr/>
            </a:pPr>
            <a:r>
              <a:rPr lang="fr-BE" sz="1800" dirty="0"/>
              <a:t>permettre au responsable du traitement de mettre en place des dispositifs de sécurité ou de les améliorer</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47</a:t>
            </a:fld>
            <a:endParaRPr lang="fr-BE" dirty="0">
              <a:solidFill>
                <a:prstClr val="white">
                  <a:lumMod val="50000"/>
                </a:prstClr>
              </a:solidFill>
            </a:endParaRPr>
          </a:p>
        </p:txBody>
      </p:sp>
    </p:spTree>
    <p:extLst>
      <p:ext uri="{BB962C8B-B14F-4D97-AF65-F5344CB8AC3E}">
        <p14:creationId xmlns:p14="http://schemas.microsoft.com/office/powerpoint/2010/main" val="414030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7544" y="188640"/>
            <a:ext cx="8229600" cy="922337"/>
          </a:xfrm>
        </p:spPr>
        <p:txBody>
          <a:bodyPr>
            <a:noAutofit/>
          </a:bodyPr>
          <a:lstStyle/>
          <a:p>
            <a:r>
              <a:rPr lang="fr-BE" dirty="0"/>
              <a:t>8.3. Rapport avec le sous-traitant</a:t>
            </a:r>
            <a:endParaRPr lang="fr-BE" altLang="en-US" dirty="0">
              <a:cs typeface="Arial" charset="0"/>
              <a:sym typeface="Arial" charset="0"/>
            </a:endParaRPr>
          </a:p>
        </p:txBody>
      </p:sp>
      <p:sp>
        <p:nvSpPr>
          <p:cNvPr id="35843" name="Rectangle 3"/>
          <p:cNvSpPr>
            <a:spLocks noGrp="1" noChangeArrowheads="1"/>
          </p:cNvSpPr>
          <p:nvPr>
            <p:ph idx="1"/>
          </p:nvPr>
        </p:nvSpPr>
        <p:spPr>
          <a:xfrm>
            <a:off x="457200" y="1196975"/>
            <a:ext cx="8229600" cy="5111750"/>
          </a:xfrm>
        </p:spPr>
        <p:txBody>
          <a:bodyPr>
            <a:normAutofit/>
          </a:bodyPr>
          <a:lstStyle/>
          <a:p>
            <a:endParaRPr lang="fr-BE" altLang="en-US" sz="2800" dirty="0">
              <a:solidFill>
                <a:srgbClr val="000000"/>
              </a:solidFill>
              <a:cs typeface="Arial" charset="0"/>
              <a:sym typeface="Arial" charset="0"/>
            </a:endParaRPr>
          </a:p>
          <a:p>
            <a:pPr>
              <a:buFont typeface="Arial" panose="020B0604020202020204" pitchFamily="34" charset="0"/>
              <a:buChar char="•"/>
            </a:pPr>
            <a:r>
              <a:rPr lang="fr-BE" altLang="en-US" dirty="0">
                <a:solidFill>
                  <a:srgbClr val="000000"/>
                </a:solidFill>
                <a:sym typeface="Arial" charset="0"/>
              </a:rPr>
              <a:t>rapport avec le sous-traitant</a:t>
            </a:r>
          </a:p>
          <a:p>
            <a:pPr marL="457200" lvl="1" indent="0">
              <a:buNone/>
            </a:pPr>
            <a:endParaRPr lang="fr-BE" dirty="0"/>
          </a:p>
          <a:p>
            <a:pPr lvl="1"/>
            <a:r>
              <a:rPr lang="fr-BE" dirty="0"/>
              <a:t>choix judicieux d'un sous-traitant : lorsqu'un traitement doit être effectué pour le compte d'un responsable du traitement, celui-ci fait </a:t>
            </a:r>
            <a:r>
              <a:rPr lang="fr-BE" u="sng" dirty="0"/>
              <a:t>uniquement appel à des sous-traitants qui présentent des garanties suffisantes</a:t>
            </a:r>
            <a:r>
              <a:rPr lang="fr-BE" dirty="0"/>
              <a:t> quant à la mise en œuvre de mesures techniques et organisationnelles appropriées de manière à ce que le traitement réponde aux exigences du présent règlement et garantisse la protection des droits de la personne concernée</a:t>
            </a:r>
          </a:p>
          <a:p>
            <a:pPr marL="457200" lvl="1" indent="0">
              <a:buNone/>
            </a:pPr>
            <a:endParaRPr lang="fr-BE" dirty="0"/>
          </a:p>
        </p:txBody>
      </p:sp>
      <p:sp>
        <p:nvSpPr>
          <p:cNvPr id="1843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E19CBEA8-F1C0-4661-8CCA-1C1A142677A4}" type="slidenum">
              <a:rPr lang="en-US" altLang="en-US" sz="1000" smtClean="0">
                <a:solidFill>
                  <a:srgbClr val="7F7F7F"/>
                </a:solidFill>
                <a:cs typeface="Arial" charset="0"/>
              </a:rPr>
              <a:pPr fontAlgn="base">
                <a:spcBef>
                  <a:spcPct val="0"/>
                </a:spcBef>
                <a:spcAft>
                  <a:spcPct val="0"/>
                </a:spcAft>
                <a:buFontTx/>
                <a:buNone/>
              </a:pPr>
              <a:t>48</a:t>
            </a:fld>
            <a:endParaRPr lang="fr-BE" altLang="en-US" sz="1000">
              <a:solidFill>
                <a:srgbClr val="7F7F7F"/>
              </a:solidFill>
              <a:cs typeface="Arial" charset="0"/>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a:t>8.3. Rapport avec le sous-traitant</a:t>
            </a:r>
          </a:p>
        </p:txBody>
      </p:sp>
      <p:sp>
        <p:nvSpPr>
          <p:cNvPr id="3" name="Content Placeholder 2"/>
          <p:cNvSpPr>
            <a:spLocks noGrp="1"/>
          </p:cNvSpPr>
          <p:nvPr>
            <p:ph idx="1"/>
          </p:nvPr>
        </p:nvSpPr>
        <p:spPr/>
        <p:txBody>
          <a:bodyPr>
            <a:normAutofit fontScale="92500" lnSpcReduction="10000"/>
          </a:bodyPr>
          <a:lstStyle/>
          <a:p>
            <a:pPr lvl="1"/>
            <a:endParaRPr lang="fr-BE" dirty="0"/>
          </a:p>
          <a:p>
            <a:pPr marL="342900" lvl="1" indent="-342900">
              <a:buFont typeface="Arial" panose="020B0604020202020204" pitchFamily="34" charset="0"/>
              <a:buChar char="•"/>
            </a:pPr>
            <a:r>
              <a:rPr lang="fr-BE" altLang="en-US" sz="2400" dirty="0">
                <a:solidFill>
                  <a:srgbClr val="000000"/>
                </a:solidFill>
                <a:sym typeface="Arial" charset="0"/>
              </a:rPr>
              <a:t>rapport avec le sous-traitant</a:t>
            </a:r>
          </a:p>
          <a:p>
            <a:pPr marL="342900" lvl="1" indent="-342900">
              <a:buFont typeface="Arial" panose="020B0604020202020204" pitchFamily="34" charset="0"/>
              <a:buChar char="•"/>
            </a:pPr>
            <a:endParaRPr lang="fr-BE" dirty="0"/>
          </a:p>
          <a:p>
            <a:pPr lvl="1"/>
            <a:r>
              <a:rPr lang="fr-BE" dirty="0"/>
              <a:t>régler la sous-traitance dans un contrat, comprenant notamment les éléments suivants (</a:t>
            </a:r>
            <a:r>
              <a:rPr lang="fr-BE" sz="2200" dirty="0">
                <a:solidFill>
                  <a:srgbClr val="7030A0"/>
                </a:solidFill>
              </a:rPr>
              <a:t>plus large que le régime LVP</a:t>
            </a:r>
            <a:r>
              <a:rPr lang="fr-BE" dirty="0"/>
              <a:t>) :</a:t>
            </a:r>
          </a:p>
          <a:p>
            <a:pPr lvl="2"/>
            <a:r>
              <a:rPr lang="fr-BE" sz="1800" dirty="0"/>
              <a:t>les finalités du traitement de données</a:t>
            </a:r>
          </a:p>
          <a:p>
            <a:pPr lvl="2"/>
            <a:r>
              <a:rPr lang="fr-BE" sz="1800" dirty="0"/>
              <a:t>le type de données à caractère personnel</a:t>
            </a:r>
          </a:p>
          <a:p>
            <a:pPr lvl="2"/>
            <a:r>
              <a:rPr lang="fr-BE" sz="1800" dirty="0"/>
              <a:t>les catégories de personnes concernées</a:t>
            </a:r>
          </a:p>
          <a:p>
            <a:pPr lvl="2"/>
            <a:r>
              <a:rPr lang="fr-BE" sz="1800" dirty="0"/>
              <a:t>la protection adéquate des données</a:t>
            </a:r>
          </a:p>
          <a:p>
            <a:pPr lvl="2"/>
            <a:r>
              <a:rPr lang="fr-BE" sz="1800" dirty="0"/>
              <a:t>l'exécution d'audits</a:t>
            </a:r>
          </a:p>
          <a:p>
            <a:pPr lvl="2"/>
            <a:r>
              <a:rPr lang="fr-BE" sz="1800" dirty="0"/>
              <a:t>détruire les données ou les rendre au responsable à l'issue du traitement</a:t>
            </a:r>
          </a:p>
          <a:p>
            <a:pPr marL="914400" lvl="2" indent="0">
              <a:buNone/>
            </a:pPr>
            <a:endParaRPr lang="fr-BE" dirty="0"/>
          </a:p>
          <a:p>
            <a:pPr lvl="1"/>
            <a:r>
              <a:rPr lang="fr-BE" dirty="0">
                <a:solidFill>
                  <a:srgbClr val="7030A0"/>
                </a:solidFill>
              </a:rPr>
              <a:t>le responsable du traitement doit garder le contrôle et le sous-traitant ne recrute pas un autre sous-traitant sans l'autorisation écrite préalable, spécifique ou générale, du responsable du traitement (important dans le cas d'environnements cloud)</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49</a:t>
            </a:fld>
            <a:endParaRPr lang="fr-BE" dirty="0"/>
          </a:p>
        </p:txBody>
      </p:sp>
    </p:spTree>
    <p:extLst>
      <p:ext uri="{BB962C8B-B14F-4D97-AF65-F5344CB8AC3E}">
        <p14:creationId xmlns:p14="http://schemas.microsoft.com/office/powerpoint/2010/main" val="2967591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1. Généralités</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5</a:t>
            </a:fld>
            <a:endParaRPr lang="fr-BE" dirty="0"/>
          </a:p>
        </p:txBody>
      </p:sp>
    </p:spTree>
    <p:extLst>
      <p:ext uri="{BB962C8B-B14F-4D97-AF65-F5344CB8AC3E}">
        <p14:creationId xmlns:p14="http://schemas.microsoft.com/office/powerpoint/2010/main" val="27815433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a:t>8.4. Sécurité</a:t>
            </a:r>
          </a:p>
        </p:txBody>
      </p:sp>
      <p:sp>
        <p:nvSpPr>
          <p:cNvPr id="3" name="Content Placeholder 2"/>
          <p:cNvSpPr>
            <a:spLocks noGrp="1"/>
          </p:cNvSpPr>
          <p:nvPr>
            <p:ph idx="1"/>
          </p:nvPr>
        </p:nvSpPr>
        <p:spPr/>
        <p:txBody>
          <a:bodyPr>
            <a:normAutofit/>
          </a:bodyPr>
          <a:lstStyle/>
          <a:p>
            <a:endParaRPr lang="fr-BE" dirty="0"/>
          </a:p>
          <a:p>
            <a:r>
              <a:rPr lang="fr-BE" dirty="0"/>
              <a:t>sécurité</a:t>
            </a:r>
          </a:p>
          <a:p>
            <a:endParaRPr lang="fr-BE" dirty="0"/>
          </a:p>
          <a:p>
            <a:pPr lvl="1"/>
            <a:r>
              <a:rPr lang="fr-BE" dirty="0"/>
              <a:t>compte tenu de l'état des connaissances, des coûts de mise en œuvre et de la nature, de la portée, du contexte et des finalités du traitement ainsi que des </a:t>
            </a:r>
            <a:r>
              <a:rPr lang="fr-BE" u="sng" dirty="0"/>
              <a:t>divers risques</a:t>
            </a:r>
            <a:r>
              <a:rPr lang="fr-BE" dirty="0"/>
              <a:t>, dont le degré de probabilité et de gravité varie, pour les droits et libertés des personnes physiques, le responsable du traitement et le sous-traitant mettent en œuvre les </a:t>
            </a:r>
            <a:r>
              <a:rPr lang="fr-BE" u="sng" dirty="0"/>
              <a:t>mesures techniques et organisationnelles appropriées</a:t>
            </a:r>
            <a:r>
              <a:rPr lang="fr-BE" dirty="0"/>
              <a:t> afin de </a:t>
            </a:r>
            <a:r>
              <a:rPr lang="fr-BE" u="sng" dirty="0"/>
              <a:t>garantir un niveau de sécurité</a:t>
            </a:r>
            <a:r>
              <a:rPr lang="fr-BE" dirty="0"/>
              <a:t> adapté au risque</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50</a:t>
            </a:fld>
            <a:endParaRPr lang="fr-BE" dirty="0"/>
          </a:p>
        </p:txBody>
      </p:sp>
    </p:spTree>
    <p:extLst>
      <p:ext uri="{BB962C8B-B14F-4D97-AF65-F5344CB8AC3E}">
        <p14:creationId xmlns:p14="http://schemas.microsoft.com/office/powerpoint/2010/main" val="3457318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dirty="0"/>
              <a:t>8.4. Sécurité</a:t>
            </a:r>
          </a:p>
        </p:txBody>
      </p:sp>
      <p:sp>
        <p:nvSpPr>
          <p:cNvPr id="3" name="Content Placeholder 2"/>
          <p:cNvSpPr>
            <a:spLocks noGrp="1"/>
          </p:cNvSpPr>
          <p:nvPr>
            <p:ph idx="1"/>
          </p:nvPr>
        </p:nvSpPr>
        <p:spPr/>
        <p:txBody>
          <a:bodyPr>
            <a:normAutofit fontScale="92500" lnSpcReduction="20000"/>
          </a:bodyPr>
          <a:lstStyle/>
          <a:p>
            <a:pPr marL="914400" lvl="2" indent="0">
              <a:buNone/>
            </a:pPr>
            <a:endParaRPr lang="fr-BE" sz="1700" dirty="0"/>
          </a:p>
          <a:p>
            <a:r>
              <a:rPr lang="fr-BE" dirty="0"/>
              <a:t>ces mesures comprennent, </a:t>
            </a:r>
            <a:r>
              <a:rPr lang="fr-BE" u="sng" dirty="0"/>
              <a:t>selon les besoins</a:t>
            </a:r>
            <a:r>
              <a:rPr lang="fr-BE" dirty="0"/>
              <a:t>, notamment :</a:t>
            </a:r>
          </a:p>
          <a:p>
            <a:endParaRPr lang="fr-BE" sz="2000" dirty="0"/>
          </a:p>
          <a:p>
            <a:pPr lvl="1"/>
            <a:r>
              <a:rPr lang="fr-BE" dirty="0"/>
              <a:t>la pseudonymisation et le chiffrement des données à caractère personnel </a:t>
            </a:r>
          </a:p>
          <a:p>
            <a:pPr lvl="1"/>
            <a:endParaRPr lang="fr-BE" dirty="0"/>
          </a:p>
          <a:p>
            <a:pPr lvl="1"/>
            <a:r>
              <a:rPr lang="fr-BE" dirty="0"/>
              <a:t>des moyens permettant de garantir la confidentialité, l'intégrité, la disponibilité et la résilience constantes des systèmes et des services de traitement </a:t>
            </a:r>
          </a:p>
          <a:p>
            <a:pPr lvl="1"/>
            <a:endParaRPr lang="fr-BE" dirty="0"/>
          </a:p>
          <a:p>
            <a:pPr lvl="1"/>
            <a:r>
              <a:rPr lang="fr-BE" dirty="0"/>
              <a:t>des moyens permettant de rétablir la disponibilité des données à caractère personnel et l'accès à celles-ci dans des délais appropriés en cas d'incident physique ou technique </a:t>
            </a:r>
          </a:p>
          <a:p>
            <a:pPr lvl="1"/>
            <a:endParaRPr lang="fr-BE" dirty="0"/>
          </a:p>
          <a:p>
            <a:pPr lvl="1"/>
            <a:r>
              <a:rPr lang="fr-BE" dirty="0"/>
              <a:t>une procédure visant à tester, à analyser et à évaluer régulièrement l'efficacité des mesures techniques et organisationnelles pour assurer la sécurité du traitement</a:t>
            </a:r>
          </a:p>
          <a:p>
            <a:pPr lvl="1"/>
            <a:endParaRPr lang="fr-BE" dirty="0"/>
          </a:p>
          <a:p>
            <a:r>
              <a:rPr lang="fr-BE" dirty="0"/>
              <a:t>voir les directives et les mesures de référence de la CPVP</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51</a:t>
            </a:fld>
            <a:endParaRPr lang="fr-BE" dirty="0"/>
          </a:p>
        </p:txBody>
      </p:sp>
    </p:spTree>
    <p:extLst>
      <p:ext uri="{BB962C8B-B14F-4D97-AF65-F5344CB8AC3E}">
        <p14:creationId xmlns:p14="http://schemas.microsoft.com/office/powerpoint/2010/main" val="23647480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dirty="0"/>
              <a:t>8.5. Documentation</a:t>
            </a:r>
          </a:p>
        </p:txBody>
      </p:sp>
      <p:sp>
        <p:nvSpPr>
          <p:cNvPr id="3" name="Content Placeholder 2"/>
          <p:cNvSpPr>
            <a:spLocks noGrp="1"/>
          </p:cNvSpPr>
          <p:nvPr>
            <p:ph idx="1"/>
          </p:nvPr>
        </p:nvSpPr>
        <p:spPr>
          <a:xfrm>
            <a:off x="467544" y="1484784"/>
            <a:ext cx="8229600" cy="5112568"/>
          </a:xfrm>
        </p:spPr>
        <p:txBody>
          <a:bodyPr>
            <a:normAutofit/>
          </a:bodyPr>
          <a:lstStyle/>
          <a:p>
            <a:pPr>
              <a:lnSpc>
                <a:spcPct val="80000"/>
              </a:lnSpc>
            </a:pPr>
            <a:r>
              <a:rPr lang="fr-BE" altLang="en-US" dirty="0">
                <a:sym typeface="Arial" charset="0"/>
              </a:rPr>
              <a:t>documentation – </a:t>
            </a:r>
            <a:r>
              <a:rPr lang="fr-BE" altLang="en-US" dirty="0">
                <a:solidFill>
                  <a:srgbClr val="7030A0"/>
                </a:solidFill>
                <a:sym typeface="Arial" charset="0"/>
              </a:rPr>
              <a:t>registre des activités de traitement</a:t>
            </a:r>
          </a:p>
          <a:p>
            <a:pPr>
              <a:lnSpc>
                <a:spcPct val="80000"/>
              </a:lnSpc>
            </a:pPr>
            <a:endParaRPr lang="fr-BE" altLang="en-US" dirty="0">
              <a:cs typeface="Arial" charset="0"/>
              <a:sym typeface="Arial" charset="0"/>
            </a:endParaRPr>
          </a:p>
          <a:p>
            <a:pPr lvl="1"/>
            <a:r>
              <a:rPr lang="fr-BE" dirty="0"/>
              <a:t>le responsable du traitement ainsi que le sous-traitant doivent obligatoirement tenir par écrit (éventuellement en version électronique) un registre dans lequel sont décrites toutes les activités dans le cadre desquelles des données à caractère personnel sont traitées. Ce registre comporte notamment les informations suivantes:</a:t>
            </a:r>
          </a:p>
          <a:p>
            <a:pPr lvl="2"/>
            <a:r>
              <a:rPr lang="fr-BE" sz="1800" dirty="0"/>
              <a:t>données de contact</a:t>
            </a:r>
          </a:p>
          <a:p>
            <a:pPr lvl="2"/>
            <a:r>
              <a:rPr lang="fr-BE" sz="1800" dirty="0"/>
              <a:t>les finalités du traitement de données</a:t>
            </a:r>
          </a:p>
          <a:p>
            <a:pPr lvl="2"/>
            <a:r>
              <a:rPr lang="fr-BE" sz="1800" dirty="0"/>
              <a:t>une description des catégories de personnes concernées et des catégories de données à caractère personnel</a:t>
            </a:r>
          </a:p>
          <a:p>
            <a:pPr lvl="2"/>
            <a:r>
              <a:rPr lang="fr-BE" sz="1800" dirty="0"/>
              <a:t>les catégories de destinataires des données</a:t>
            </a:r>
          </a:p>
          <a:p>
            <a:pPr lvl="2"/>
            <a:r>
              <a:rPr lang="fr-BE" sz="1800" dirty="0"/>
              <a:t>si possible, les délais de conservation envisagés</a:t>
            </a:r>
          </a:p>
          <a:p>
            <a:pPr lvl="2"/>
            <a:r>
              <a:rPr lang="fr-BE" sz="1800" dirty="0"/>
              <a:t>si possible, une description des mesures de sécurité</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52</a:t>
            </a:fld>
            <a:endParaRPr lang="fr-BE" dirty="0"/>
          </a:p>
        </p:txBody>
      </p:sp>
    </p:spTree>
    <p:extLst>
      <p:ext uri="{BB962C8B-B14F-4D97-AF65-F5344CB8AC3E}">
        <p14:creationId xmlns:p14="http://schemas.microsoft.com/office/powerpoint/2010/main" val="24180158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a:t>8.5. Documentation</a:t>
            </a:r>
          </a:p>
        </p:txBody>
      </p:sp>
      <p:sp>
        <p:nvSpPr>
          <p:cNvPr id="3" name="Content Placeholder 2"/>
          <p:cNvSpPr>
            <a:spLocks noGrp="1"/>
          </p:cNvSpPr>
          <p:nvPr>
            <p:ph idx="1"/>
          </p:nvPr>
        </p:nvSpPr>
        <p:spPr/>
        <p:txBody>
          <a:bodyPr/>
          <a:lstStyle/>
          <a:p>
            <a:endParaRPr lang="fr-BE" dirty="0"/>
          </a:p>
          <a:p>
            <a:r>
              <a:rPr lang="fr-BE" altLang="en-US" dirty="0">
                <a:sym typeface="Arial" charset="0"/>
              </a:rPr>
              <a:t>documentation – </a:t>
            </a:r>
            <a:r>
              <a:rPr lang="fr-BE" altLang="en-US" dirty="0">
                <a:solidFill>
                  <a:srgbClr val="7030A0"/>
                </a:solidFill>
                <a:sym typeface="Arial" charset="0"/>
              </a:rPr>
              <a:t>registre des activités de traitement</a:t>
            </a:r>
          </a:p>
          <a:p>
            <a:endParaRPr lang="fr-BE" dirty="0"/>
          </a:p>
          <a:p>
            <a:pPr lvl="1"/>
            <a:r>
              <a:rPr lang="fr-BE" dirty="0"/>
              <a:t>le cas échéant, le registre est mis à la disposition de l'autorité de contrôle</a:t>
            </a:r>
          </a:p>
          <a:p>
            <a:pPr marL="457200" lvl="1" indent="0">
              <a:buNone/>
            </a:pPr>
            <a:endParaRPr lang="fr-BE" dirty="0"/>
          </a:p>
          <a:p>
            <a:pPr lvl="1"/>
            <a:r>
              <a:rPr lang="fr-BE" dirty="0"/>
              <a:t>ce registre n'est pas obligatoire pour les organisations comptant moins de 250 employés, </a:t>
            </a:r>
            <a:r>
              <a:rPr lang="fr-BE" u="sng" dirty="0"/>
              <a:t>sauf</a:t>
            </a:r>
            <a:r>
              <a:rPr lang="fr-BE" dirty="0"/>
              <a:t> si </a:t>
            </a:r>
            <a:r>
              <a:rPr lang="fr-BE" u="sng" dirty="0"/>
              <a:t>le traitement</a:t>
            </a:r>
            <a:r>
              <a:rPr lang="fr-BE" dirty="0"/>
              <a:t> qu'elles effectuent est </a:t>
            </a:r>
            <a:r>
              <a:rPr lang="fr-BE" u="sng" dirty="0"/>
              <a:t>susceptible de comporter un risque</a:t>
            </a:r>
            <a:r>
              <a:rPr lang="fr-BE" dirty="0"/>
              <a:t> pour les droits et les libertés des personnes concernées, s'il n'est </a:t>
            </a:r>
            <a:r>
              <a:rPr lang="fr-BE" u="sng" dirty="0"/>
              <a:t>pas occasionnel</a:t>
            </a:r>
            <a:r>
              <a:rPr lang="fr-BE" dirty="0"/>
              <a:t> ou s'il porte sur des données "</a:t>
            </a:r>
            <a:r>
              <a:rPr lang="fr-BE" u="sng" dirty="0"/>
              <a:t>sensibles</a:t>
            </a:r>
            <a:r>
              <a:rPr lang="fr-BE" dirty="0"/>
              <a:t>"</a:t>
            </a:r>
          </a:p>
          <a:p>
            <a:pPr lvl="1"/>
            <a:endParaRPr lang="fr-BE" dirty="0"/>
          </a:p>
          <a:p>
            <a:r>
              <a:rPr lang="fr-BE" dirty="0">
                <a:solidFill>
                  <a:srgbClr val="7030A0"/>
                </a:solidFill>
              </a:rPr>
              <a:t>l'obligation de déclaration préalable est annulée</a:t>
            </a:r>
          </a:p>
          <a:p>
            <a:pPr marL="0" indent="0">
              <a:buNone/>
            </a:pPr>
            <a:endParaRPr lang="fr-BE" dirty="0">
              <a:cs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53</a:t>
            </a:fld>
            <a:endParaRPr lang="fr-BE" dirty="0"/>
          </a:p>
        </p:txBody>
      </p:sp>
    </p:spTree>
    <p:extLst>
      <p:ext uri="{BB962C8B-B14F-4D97-AF65-F5344CB8AC3E}">
        <p14:creationId xmlns:p14="http://schemas.microsoft.com/office/powerpoint/2010/main" val="11416322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922114"/>
          </a:xfrm>
        </p:spPr>
        <p:txBody>
          <a:bodyPr>
            <a:noAutofit/>
          </a:bodyPr>
          <a:lstStyle/>
          <a:p>
            <a:r>
              <a:rPr lang="fr-BE" dirty="0"/>
              <a:t>8.6. Notification des incidents de sécurité</a:t>
            </a:r>
          </a:p>
        </p:txBody>
      </p:sp>
      <p:sp>
        <p:nvSpPr>
          <p:cNvPr id="3" name="Content Placeholder 2"/>
          <p:cNvSpPr>
            <a:spLocks noGrp="1"/>
          </p:cNvSpPr>
          <p:nvPr>
            <p:ph idx="1"/>
          </p:nvPr>
        </p:nvSpPr>
        <p:spPr/>
        <p:txBody>
          <a:bodyPr>
            <a:normAutofit lnSpcReduction="10000"/>
          </a:bodyPr>
          <a:lstStyle/>
          <a:p>
            <a:pPr lvl="1">
              <a:lnSpc>
                <a:spcPct val="80000"/>
              </a:lnSpc>
            </a:pPr>
            <a:endParaRPr lang="fr-BE" altLang="en-US" sz="1800" dirty="0">
              <a:cs typeface="Arial" charset="0"/>
              <a:sym typeface="Arial" charset="0"/>
            </a:endParaRPr>
          </a:p>
          <a:p>
            <a:pPr lvl="1">
              <a:lnSpc>
                <a:spcPct val="80000"/>
              </a:lnSpc>
            </a:pPr>
            <a:endParaRPr lang="fr-BE" altLang="en-US" sz="1800" dirty="0">
              <a:cs typeface="Arial" charset="0"/>
              <a:sym typeface="Arial" charset="0"/>
            </a:endParaRPr>
          </a:p>
          <a:p>
            <a:pPr>
              <a:lnSpc>
                <a:spcPct val="80000"/>
              </a:lnSpc>
            </a:pPr>
            <a:r>
              <a:rPr lang="fr-BE" altLang="en-US" dirty="0">
                <a:solidFill>
                  <a:srgbClr val="7030A0"/>
                </a:solidFill>
                <a:sym typeface="Arial" charset="0"/>
              </a:rPr>
              <a:t>notification des incidents de sécurité</a:t>
            </a:r>
            <a:endParaRPr lang="fr-BE" altLang="en-US" dirty="0">
              <a:solidFill>
                <a:srgbClr val="7030A0"/>
              </a:solidFill>
              <a:cs typeface="Arial" charset="0"/>
              <a:sym typeface="Arial" charset="0"/>
            </a:endParaRPr>
          </a:p>
          <a:p>
            <a:pPr marL="0" indent="0">
              <a:lnSpc>
                <a:spcPct val="80000"/>
              </a:lnSpc>
              <a:buNone/>
            </a:pPr>
            <a:endParaRPr lang="fr-BE" altLang="en-US" sz="2200" dirty="0">
              <a:cs typeface="Arial" charset="0"/>
              <a:sym typeface="Arial" charset="0"/>
            </a:endParaRPr>
          </a:p>
          <a:p>
            <a:pPr lvl="1"/>
            <a:r>
              <a:rPr lang="fr-BE" dirty="0"/>
              <a:t>en cas de violation de données à caractère personnel, le responsable du traitement notifie la violation en question </a:t>
            </a:r>
            <a:r>
              <a:rPr lang="fr-BE" u="sng" dirty="0"/>
              <a:t>à l'autorité de contrôle compétente</a:t>
            </a:r>
            <a:r>
              <a:rPr lang="fr-BE" dirty="0"/>
              <a:t>, dans les meilleurs délais et, si possible, </a:t>
            </a:r>
            <a:r>
              <a:rPr lang="fr-BE" u="sng" dirty="0"/>
              <a:t>72 heures au plus tard après en avoir pris connaissance</a:t>
            </a:r>
            <a:r>
              <a:rPr lang="fr-BE" dirty="0"/>
              <a:t>, </a:t>
            </a:r>
            <a:r>
              <a:rPr lang="fr-BE" u="sng" dirty="0"/>
              <a:t>à moins que la violation en question ne soit pas susceptible d'engendrer un risque</a:t>
            </a:r>
            <a:r>
              <a:rPr lang="fr-BE" dirty="0"/>
              <a:t> pour les droits et libertés des personnes physiques</a:t>
            </a:r>
          </a:p>
          <a:p>
            <a:pPr lvl="1"/>
            <a:endParaRPr lang="fr-BE" dirty="0"/>
          </a:p>
          <a:p>
            <a:pPr lvl="1"/>
            <a:r>
              <a:rPr lang="fr-BE" dirty="0"/>
              <a:t>lorsqu'une violation de données à caractère personnel est </a:t>
            </a:r>
            <a:r>
              <a:rPr lang="fr-BE" u="sng" dirty="0"/>
              <a:t>susceptible d'engendrer un risque élevé</a:t>
            </a:r>
            <a:r>
              <a:rPr lang="fr-BE" dirty="0"/>
              <a:t> pour les droits et libertés d'une personne physique, le responsable du traitement communique la violation de données à caractère personnel </a:t>
            </a:r>
            <a:r>
              <a:rPr lang="fr-BE" u="sng" dirty="0"/>
              <a:t>à la personne concernée</a:t>
            </a:r>
            <a:r>
              <a:rPr lang="fr-BE" dirty="0"/>
              <a:t> </a:t>
            </a:r>
            <a:r>
              <a:rPr lang="fr-BE" u="sng" dirty="0"/>
              <a:t>dans les meilleurs délais</a:t>
            </a:r>
            <a:r>
              <a:rPr lang="fr-BE" dirty="0"/>
              <a:t>.</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54</a:t>
            </a:fld>
            <a:endParaRPr lang="fr-BE" dirty="0"/>
          </a:p>
        </p:txBody>
      </p:sp>
    </p:spTree>
    <p:extLst>
      <p:ext uri="{BB962C8B-B14F-4D97-AF65-F5344CB8AC3E}">
        <p14:creationId xmlns:p14="http://schemas.microsoft.com/office/powerpoint/2010/main" val="19205797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a:t>8.6. Notification des incidents de sécurité</a:t>
            </a:r>
          </a:p>
        </p:txBody>
      </p:sp>
      <p:sp>
        <p:nvSpPr>
          <p:cNvPr id="3" name="Content Placeholder 2"/>
          <p:cNvSpPr>
            <a:spLocks noGrp="1"/>
          </p:cNvSpPr>
          <p:nvPr>
            <p:ph idx="1"/>
          </p:nvPr>
        </p:nvSpPr>
        <p:spPr/>
        <p:txBody>
          <a:bodyPr>
            <a:normAutofit/>
          </a:bodyPr>
          <a:lstStyle/>
          <a:p>
            <a:pPr lvl="1"/>
            <a:endParaRPr lang="fr-BE" dirty="0"/>
          </a:p>
          <a:p>
            <a:r>
              <a:rPr lang="fr-BE" dirty="0">
                <a:solidFill>
                  <a:srgbClr val="7030A0"/>
                </a:solidFill>
              </a:rPr>
              <a:t>notification des incidents de sécurité</a:t>
            </a:r>
          </a:p>
          <a:p>
            <a:endParaRPr lang="fr-BE" dirty="0"/>
          </a:p>
          <a:p>
            <a:pPr lvl="1"/>
            <a:r>
              <a:rPr lang="fr-BE" dirty="0"/>
              <a:t>la notification à la personne concernée n'est pas nécessaire</a:t>
            </a:r>
          </a:p>
          <a:p>
            <a:pPr lvl="2"/>
            <a:r>
              <a:rPr lang="fr-BE" dirty="0"/>
              <a:t>le responsable du traitement a mis en œuvre les mesures de protection techniques et organisationnelles appropriées et ces mesures ont été appliquées aux données à caractère personnel affectées par ladite violation, en particulier les mesures qui rendent les données à caractère personnel incompréhensibles pour toute personne qui n'est pas autorisée à y avoir accès, telles que le chiffrement</a:t>
            </a:r>
          </a:p>
          <a:p>
            <a:pPr lvl="2"/>
            <a:r>
              <a:rPr lang="fr-BE" dirty="0"/>
              <a:t>le responsable du traitement a pris des mesures ultérieures qui garantissent que le risque élevé pour les droits et libertés des personnes concernées n'est plus susceptible de se matérialiser</a:t>
            </a:r>
          </a:p>
          <a:p>
            <a:pPr lvl="2"/>
            <a:r>
              <a:rPr lang="fr-BE" dirty="0"/>
              <a:t>si la notification exigerait des efforts disproportionnés, il est plutôt procédé à une communication publique ou à une mesure similaire permettant aux personnes concernées d'être informées de manière tout aussi efficace</a:t>
            </a:r>
          </a:p>
          <a:p>
            <a:pPr lvl="2"/>
            <a:r>
              <a:rPr lang="fr-BE" dirty="0"/>
              <a:t>application de l'exception générale aux droits de la personne concernée (voir slide 31)</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55</a:t>
            </a:fld>
            <a:endParaRPr lang="fr-BE" dirty="0"/>
          </a:p>
        </p:txBody>
      </p:sp>
    </p:spTree>
    <p:extLst>
      <p:ext uri="{BB962C8B-B14F-4D97-AF65-F5344CB8AC3E}">
        <p14:creationId xmlns:p14="http://schemas.microsoft.com/office/powerpoint/2010/main" val="23691058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200" dirty="0"/>
              <a:t>8.7. Analyse d'impact relative à la protection des données</a:t>
            </a:r>
          </a:p>
        </p:txBody>
      </p:sp>
      <p:sp>
        <p:nvSpPr>
          <p:cNvPr id="3" name="Content Placeholder 2"/>
          <p:cNvSpPr>
            <a:spLocks noGrp="1"/>
          </p:cNvSpPr>
          <p:nvPr>
            <p:ph idx="1"/>
          </p:nvPr>
        </p:nvSpPr>
        <p:spPr/>
        <p:txBody>
          <a:bodyPr>
            <a:normAutofit/>
          </a:bodyPr>
          <a:lstStyle/>
          <a:p>
            <a:endParaRPr lang="fr-BE" sz="2000" dirty="0"/>
          </a:p>
          <a:p>
            <a:r>
              <a:rPr lang="fr-BE" dirty="0">
                <a:solidFill>
                  <a:srgbClr val="7030A0"/>
                </a:solidFill>
              </a:rPr>
              <a:t>analyse d'impact relative à la protection des données</a:t>
            </a:r>
          </a:p>
          <a:p>
            <a:endParaRPr lang="fr-BE" dirty="0">
              <a:solidFill>
                <a:srgbClr val="7030A0"/>
              </a:solidFill>
            </a:endParaRPr>
          </a:p>
          <a:p>
            <a:pPr lvl="1"/>
            <a:r>
              <a:rPr lang="fr-BE" dirty="0"/>
              <a:t>lorsqu'un type de traitement, en particulier par le recours à de nouvelles technologies, et compte tenu de la nature, de la portée, du contexte et des finalités du traitement, est susceptible d'</a:t>
            </a:r>
            <a:r>
              <a:rPr lang="fr-BE" u="sng" dirty="0"/>
              <a:t>engendrer un risque élevé</a:t>
            </a:r>
            <a:r>
              <a:rPr lang="fr-BE" dirty="0"/>
              <a:t> pour les droits et libertés des personnes physiques, le responsable du traitement effectue, </a:t>
            </a:r>
            <a:r>
              <a:rPr lang="fr-BE" u="sng" dirty="0"/>
              <a:t>avant le traitement</a:t>
            </a:r>
            <a:r>
              <a:rPr lang="fr-BE" dirty="0"/>
              <a:t>, une </a:t>
            </a:r>
            <a:r>
              <a:rPr lang="fr-BE" u="sng" dirty="0"/>
              <a:t>analyse</a:t>
            </a:r>
            <a:r>
              <a:rPr lang="fr-BE" dirty="0"/>
              <a:t> de l'impact des opérations de traitement envisagées sur la protection des données à caractère personnel ; une seule et même analyse peut porter sur un ensemble d'opérations de traitement similaires qui présentent des risques élevés similaires</a:t>
            </a:r>
          </a:p>
          <a:p>
            <a:endParaRPr lang="fr-BE" sz="2000" dirty="0"/>
          </a:p>
          <a:p>
            <a:pPr marL="0" indent="0">
              <a:buNone/>
            </a:pP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56</a:t>
            </a:fld>
            <a:endParaRPr lang="fr-BE" dirty="0"/>
          </a:p>
        </p:txBody>
      </p:sp>
    </p:spTree>
    <p:extLst>
      <p:ext uri="{BB962C8B-B14F-4D97-AF65-F5344CB8AC3E}">
        <p14:creationId xmlns:p14="http://schemas.microsoft.com/office/powerpoint/2010/main" val="41476084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200" dirty="0"/>
              <a:t>8.7. Analyse d'impact relative à la protection des données</a:t>
            </a:r>
          </a:p>
        </p:txBody>
      </p:sp>
      <p:sp>
        <p:nvSpPr>
          <p:cNvPr id="3" name="Content Placeholder 2"/>
          <p:cNvSpPr>
            <a:spLocks noGrp="1"/>
          </p:cNvSpPr>
          <p:nvPr>
            <p:ph idx="1"/>
          </p:nvPr>
        </p:nvSpPr>
        <p:spPr/>
        <p:txBody>
          <a:bodyPr>
            <a:normAutofit/>
          </a:bodyPr>
          <a:lstStyle/>
          <a:p>
            <a:pPr marL="0" indent="0">
              <a:buNone/>
            </a:pPr>
            <a:endParaRPr lang="fr-BE" dirty="0"/>
          </a:p>
          <a:p>
            <a:r>
              <a:rPr lang="fr-BE" dirty="0">
                <a:solidFill>
                  <a:srgbClr val="7030A0"/>
                </a:solidFill>
              </a:rPr>
              <a:t>analyse d'impact relative à la protection des données</a:t>
            </a:r>
          </a:p>
          <a:p>
            <a:endParaRPr lang="fr-BE" dirty="0"/>
          </a:p>
          <a:p>
            <a:pPr lvl="1"/>
            <a:r>
              <a:rPr lang="fr-BE" dirty="0"/>
              <a:t>une telle analyse est, en particulier, requise en cas de profilage, de traitement à grande échelle de catégories particulières de données ou de surveillance systématique à grande échelle d'une zone accessible au public. A cet égard, il est déterminé pour quelle raison, de quelle manière et pendant combien de temps des données à caractère personnel sont traitées. Les risques présents doivent être inventoriés et évalués. Dans certains cas, il est même obligatoire de discuter l'analyse avec les personnes concernées</a:t>
            </a:r>
          </a:p>
          <a:p>
            <a:pPr marL="0" indent="0">
              <a:buNone/>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57</a:t>
            </a:fld>
            <a:endParaRPr lang="fr-BE" dirty="0"/>
          </a:p>
        </p:txBody>
      </p:sp>
    </p:spTree>
    <p:extLst>
      <p:ext uri="{BB962C8B-B14F-4D97-AF65-F5344CB8AC3E}">
        <p14:creationId xmlns:p14="http://schemas.microsoft.com/office/powerpoint/2010/main" val="3491450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200" dirty="0"/>
              <a:t>8.7. Analyse d'impact relative à la protection des données</a:t>
            </a:r>
          </a:p>
        </p:txBody>
      </p:sp>
      <p:sp>
        <p:nvSpPr>
          <p:cNvPr id="3" name="Content Placeholder 2"/>
          <p:cNvSpPr>
            <a:spLocks noGrp="1"/>
          </p:cNvSpPr>
          <p:nvPr>
            <p:ph idx="1"/>
          </p:nvPr>
        </p:nvSpPr>
        <p:spPr>
          <a:xfrm>
            <a:off x="467544" y="1268760"/>
            <a:ext cx="8229600" cy="5112568"/>
          </a:xfrm>
        </p:spPr>
        <p:txBody>
          <a:bodyPr>
            <a:normAutofit/>
          </a:bodyPr>
          <a:lstStyle/>
          <a:p>
            <a:r>
              <a:rPr lang="fr-BE" sz="2600" dirty="0">
                <a:solidFill>
                  <a:srgbClr val="7030A0"/>
                </a:solidFill>
              </a:rPr>
              <a:t>analyse d'impact relative à la protection des données</a:t>
            </a:r>
          </a:p>
          <a:p>
            <a:endParaRPr lang="fr-BE" dirty="0"/>
          </a:p>
          <a:p>
            <a:pPr lvl="1"/>
            <a:r>
              <a:rPr lang="fr-BE" dirty="0">
                <a:solidFill>
                  <a:prstClr val="black"/>
                </a:solidFill>
              </a:rPr>
              <a:t>l'analyse contient au moins :</a:t>
            </a:r>
          </a:p>
          <a:p>
            <a:pPr lvl="2"/>
            <a:r>
              <a:rPr lang="fr-BE" dirty="0">
                <a:solidFill>
                  <a:srgbClr val="000000"/>
                </a:solidFill>
                <a:latin typeface="+mj-lt"/>
              </a:rPr>
              <a:t>une description systématique des opérations de traitement envisagées et des finalités du traitement </a:t>
            </a:r>
            <a:endParaRPr lang="fr-BE" dirty="0">
              <a:solidFill>
                <a:prstClr val="black"/>
              </a:solidFill>
              <a:latin typeface="+mj-lt"/>
            </a:endParaRPr>
          </a:p>
          <a:p>
            <a:pPr lvl="2"/>
            <a:r>
              <a:rPr lang="fr-BE" dirty="0">
                <a:solidFill>
                  <a:srgbClr val="000000"/>
                </a:solidFill>
                <a:latin typeface="+mj-lt"/>
              </a:rPr>
              <a:t>une évaluation de la nécessité et de la proportionnalité des opérations de traitement au regard des finalités</a:t>
            </a:r>
            <a:endParaRPr lang="fr-BE" dirty="0">
              <a:solidFill>
                <a:prstClr val="black"/>
              </a:solidFill>
              <a:latin typeface="+mj-lt"/>
            </a:endParaRPr>
          </a:p>
          <a:p>
            <a:pPr lvl="2"/>
            <a:r>
              <a:rPr lang="fr-BE" dirty="0">
                <a:solidFill>
                  <a:srgbClr val="000000"/>
                </a:solidFill>
                <a:latin typeface="+mj-lt"/>
              </a:rPr>
              <a:t>une évaluation des risques pour les droits et libertés des personnes concernées </a:t>
            </a:r>
          </a:p>
          <a:p>
            <a:pPr lvl="2"/>
            <a:r>
              <a:rPr lang="fr-BE" dirty="0">
                <a:solidFill>
                  <a:srgbClr val="000000"/>
                </a:solidFill>
                <a:latin typeface="+mj-lt"/>
              </a:rPr>
              <a:t>les mesures envisagées pour faire face aux risques </a:t>
            </a:r>
          </a:p>
          <a:p>
            <a:pPr lvl="2"/>
            <a:endParaRPr lang="fr-BE" dirty="0">
              <a:solidFill>
                <a:prstClr val="black"/>
              </a:solidFill>
              <a:latin typeface="+mj-lt"/>
            </a:endParaRPr>
          </a:p>
          <a:p>
            <a:pPr lvl="1"/>
            <a:r>
              <a:rPr lang="fr-BE" dirty="0">
                <a:solidFill>
                  <a:prstClr val="black"/>
                </a:solidFill>
              </a:rPr>
              <a:t>l'autorité de contrôle établit et publie une liste des types d'opérations de traitement pour lesquelles une analyse d'impact relative à la protection des données est requise</a:t>
            </a:r>
          </a:p>
          <a:p>
            <a:pPr lvl="1"/>
            <a:endParaRPr lang="fr-BE" dirty="0">
              <a:solidFill>
                <a:prstClr val="black"/>
              </a:solidFill>
            </a:endParaRPr>
          </a:p>
          <a:p>
            <a:pPr marL="0" indent="0">
              <a:buNone/>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58</a:t>
            </a:fld>
            <a:endParaRPr lang="fr-BE" dirty="0">
              <a:solidFill>
                <a:prstClr val="white">
                  <a:lumMod val="50000"/>
                </a:prstClr>
              </a:solidFill>
            </a:endParaRPr>
          </a:p>
        </p:txBody>
      </p:sp>
    </p:spTree>
    <p:extLst>
      <p:ext uri="{BB962C8B-B14F-4D97-AF65-F5344CB8AC3E}">
        <p14:creationId xmlns:p14="http://schemas.microsoft.com/office/powerpoint/2010/main" val="30049393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200" dirty="0"/>
              <a:t>8.7. Analyse d'impact relative à la protection des données</a:t>
            </a:r>
          </a:p>
        </p:txBody>
      </p:sp>
      <p:sp>
        <p:nvSpPr>
          <p:cNvPr id="3" name="Content Placeholder 2"/>
          <p:cNvSpPr>
            <a:spLocks noGrp="1"/>
          </p:cNvSpPr>
          <p:nvPr>
            <p:ph idx="1"/>
          </p:nvPr>
        </p:nvSpPr>
        <p:spPr>
          <a:xfrm>
            <a:off x="467544" y="1268760"/>
            <a:ext cx="8229600" cy="5112568"/>
          </a:xfrm>
        </p:spPr>
        <p:txBody>
          <a:bodyPr>
            <a:normAutofit lnSpcReduction="10000"/>
          </a:bodyPr>
          <a:lstStyle/>
          <a:p>
            <a:pPr>
              <a:buFont typeface="Arial" panose="020B0604020202020204" pitchFamily="34" charset="0"/>
              <a:buChar char="•"/>
            </a:pPr>
            <a:endParaRPr lang="fr-BE" dirty="0"/>
          </a:p>
          <a:p>
            <a:pPr>
              <a:buFont typeface="Arial" panose="020B0604020202020204" pitchFamily="34" charset="0"/>
              <a:buChar char="•"/>
            </a:pPr>
            <a:r>
              <a:rPr lang="fr-BE" dirty="0">
                <a:solidFill>
                  <a:srgbClr val="7030A0"/>
                </a:solidFill>
              </a:rPr>
              <a:t>analyse d'impact relative à la protection des données</a:t>
            </a:r>
          </a:p>
          <a:p>
            <a:pPr>
              <a:buFont typeface="Arial" panose="020B0604020202020204" pitchFamily="34" charset="0"/>
              <a:buChar char="•"/>
            </a:pPr>
            <a:endParaRPr lang="fr-BE" dirty="0"/>
          </a:p>
          <a:p>
            <a:pPr lvl="1"/>
            <a:r>
              <a:rPr lang="fr-BE" dirty="0"/>
              <a:t>une nouvelle analyse d'impact n'est pas nécessaire lorsque le traitement est justifié par la nécessité de respecter une obligation légale ou est exécuté dans l'intérêt général si celle-ci a déjà été exécutée lors de l'approbation de la base légale</a:t>
            </a:r>
          </a:p>
          <a:p>
            <a:pPr lvl="1"/>
            <a:endParaRPr lang="fr-BE" dirty="0"/>
          </a:p>
          <a:p>
            <a:pPr lvl="1"/>
            <a:r>
              <a:rPr lang="fr-BE" dirty="0"/>
              <a:t>pas obligatoire s'il s'agit du traitement de données à caractère personnel de patients ou clients par un médecin individuel, un autre professionnel des soins ou par un avocat</a:t>
            </a:r>
          </a:p>
          <a:p>
            <a:pPr lvl="1"/>
            <a:endParaRPr lang="fr-BE" dirty="0"/>
          </a:p>
          <a:p>
            <a:pPr lvl="1"/>
            <a:r>
              <a:rPr lang="fr-BE" dirty="0"/>
              <a:t>l'autorité de contrôle peut aussi établir et publier une liste des types d'opérations de traitement pour lesquelles aucune analyse d'impact relative à la protection des données n'est requise</a:t>
            </a:r>
          </a:p>
          <a:p>
            <a:pPr lvl="1"/>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59</a:t>
            </a:fld>
            <a:endParaRPr lang="fr-BE" dirty="0">
              <a:solidFill>
                <a:prstClr val="white">
                  <a:lumMod val="50000"/>
                </a:prstClr>
              </a:solidFill>
            </a:endParaRPr>
          </a:p>
        </p:txBody>
      </p:sp>
    </p:spTree>
    <p:extLst>
      <p:ext uri="{BB962C8B-B14F-4D97-AF65-F5344CB8AC3E}">
        <p14:creationId xmlns:p14="http://schemas.microsoft.com/office/powerpoint/2010/main" val="394668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 Généralités</a:t>
            </a:r>
          </a:p>
        </p:txBody>
      </p:sp>
      <p:sp>
        <p:nvSpPr>
          <p:cNvPr id="3" name="Content Placeholder 2"/>
          <p:cNvSpPr>
            <a:spLocks noGrp="1"/>
          </p:cNvSpPr>
          <p:nvPr>
            <p:ph idx="1"/>
          </p:nvPr>
        </p:nvSpPr>
        <p:spPr/>
        <p:txBody>
          <a:bodyPr>
            <a:normAutofit/>
          </a:bodyPr>
          <a:lstStyle/>
          <a:p>
            <a:pPr>
              <a:lnSpc>
                <a:spcPct val="90000"/>
              </a:lnSpc>
            </a:pPr>
            <a:endParaRPr lang="fr-BE" altLang="en-US" dirty="0">
              <a:solidFill>
                <a:srgbClr val="000000"/>
              </a:solidFill>
              <a:cs typeface="Arial" charset="0"/>
              <a:sym typeface="Arial" charset="0"/>
            </a:endParaRPr>
          </a:p>
          <a:p>
            <a:pPr>
              <a:lnSpc>
                <a:spcPct val="90000"/>
              </a:lnSpc>
            </a:pPr>
            <a:r>
              <a:rPr lang="fr-BE" altLang="en-US" dirty="0">
                <a:solidFill>
                  <a:srgbClr val="000000"/>
                </a:solidFill>
                <a:sym typeface="Arial" charset="0"/>
              </a:rPr>
              <a:t>après quatre ans de négociations, le Conseil, la Commission européenne et le Parlement européen sont parvenus à un accord sur un nouveau règlement en matière de protection de données à caractère personnel</a:t>
            </a:r>
          </a:p>
          <a:p>
            <a:pPr marL="0" indent="0">
              <a:lnSpc>
                <a:spcPct val="90000"/>
              </a:lnSpc>
              <a:buNone/>
            </a:pPr>
            <a:endParaRPr lang="fr-BE" altLang="en-US" dirty="0">
              <a:solidFill>
                <a:srgbClr val="000000"/>
              </a:solidFill>
              <a:cs typeface="Arial" charset="0"/>
              <a:sym typeface="Arial" charset="0"/>
            </a:endParaRPr>
          </a:p>
          <a:p>
            <a:pPr>
              <a:lnSpc>
                <a:spcPct val="90000"/>
              </a:lnSpc>
            </a:pPr>
            <a:r>
              <a:rPr lang="fr-BE" altLang="en-US" dirty="0">
                <a:solidFill>
                  <a:srgbClr val="000000"/>
                </a:solidFill>
                <a:sym typeface="Arial" charset="0"/>
              </a:rPr>
              <a:t>durant ces quatre années de négociations intensives, les inquiétudes des secteurs social et de la santé belges ont toujours été prises en compte dans le mandat de négociation</a:t>
            </a:r>
          </a:p>
          <a:p>
            <a:pPr>
              <a:lnSpc>
                <a:spcPct val="90000"/>
              </a:lnSpc>
            </a:pPr>
            <a:endParaRPr lang="fr-BE" altLang="en-US" dirty="0">
              <a:solidFill>
                <a:srgbClr val="000000"/>
              </a:solidFill>
              <a:cs typeface="Arial" charset="0"/>
              <a:sym typeface="Arial" charset="0"/>
            </a:endParaRPr>
          </a:p>
          <a:p>
            <a:pPr lvl="1">
              <a:lnSpc>
                <a:spcPct val="90000"/>
              </a:lnSpc>
            </a:pPr>
            <a:r>
              <a:rPr lang="fr-BE" altLang="en-US" dirty="0">
                <a:solidFill>
                  <a:srgbClr val="000000"/>
                </a:solidFill>
                <a:sym typeface="Arial" charset="0"/>
              </a:rPr>
              <a:t>évolution vers un texte exécutable, garantissant les principaux principes </a:t>
            </a:r>
          </a:p>
          <a:p>
            <a:pPr lvl="1">
              <a:lnSpc>
                <a:spcPct val="90000"/>
              </a:lnSpc>
            </a:pPr>
            <a:r>
              <a:rPr lang="fr-BE" altLang="en-US" dirty="0">
                <a:solidFill>
                  <a:srgbClr val="7030A0"/>
                </a:solidFill>
                <a:sym typeface="Arial" charset="0"/>
              </a:rPr>
              <a:t>les nouveaux aspects sont indiqués en couleur dans la présentation</a:t>
            </a:r>
            <a:endParaRPr lang="fr-BE" altLang="en-US" dirty="0">
              <a:solidFill>
                <a:srgbClr val="000000"/>
              </a:solidFill>
              <a:cs typeface="Arial" charset="0"/>
              <a:sym typeface="Arial" charset="0"/>
            </a:endParaRPr>
          </a:p>
          <a:p>
            <a:pPr marL="0" indent="0">
              <a:lnSpc>
                <a:spcPct val="90000"/>
              </a:lnSpc>
              <a:buNone/>
            </a:pPr>
            <a:endParaRPr lang="fr-BE" altLang="en-US" dirty="0">
              <a:solidFill>
                <a:srgbClr val="000000"/>
              </a:solidFill>
              <a:cs typeface="Arial" charset="0"/>
              <a:sym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a:t>
            </a:fld>
            <a:endParaRPr lang="fr-BE" dirty="0"/>
          </a:p>
        </p:txBody>
      </p:sp>
    </p:spTree>
    <p:extLst>
      <p:ext uri="{BB962C8B-B14F-4D97-AF65-F5344CB8AC3E}">
        <p14:creationId xmlns:p14="http://schemas.microsoft.com/office/powerpoint/2010/main" val="10775120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a:t>8.8. Autorité de contrôle</a:t>
            </a:r>
          </a:p>
        </p:txBody>
      </p:sp>
      <p:sp>
        <p:nvSpPr>
          <p:cNvPr id="3" name="Content Placeholder 2"/>
          <p:cNvSpPr>
            <a:spLocks noGrp="1"/>
          </p:cNvSpPr>
          <p:nvPr>
            <p:ph idx="1"/>
          </p:nvPr>
        </p:nvSpPr>
        <p:spPr/>
        <p:txBody>
          <a:bodyPr>
            <a:normAutofit/>
          </a:bodyPr>
          <a:lstStyle/>
          <a:p>
            <a:endParaRPr lang="fr-BE" sz="2000" dirty="0"/>
          </a:p>
          <a:p>
            <a:endParaRPr lang="fr-BE" sz="2000" dirty="0"/>
          </a:p>
          <a:p>
            <a:r>
              <a:rPr lang="fr-BE" dirty="0">
                <a:solidFill>
                  <a:srgbClr val="7030A0"/>
                </a:solidFill>
              </a:rPr>
              <a:t>consultation préalable de l'autorité de contrôle</a:t>
            </a:r>
          </a:p>
          <a:p>
            <a:endParaRPr lang="fr-BE" dirty="0">
              <a:solidFill>
                <a:srgbClr val="7030A0"/>
              </a:solidFill>
            </a:endParaRPr>
          </a:p>
          <a:p>
            <a:pPr lvl="1"/>
            <a:r>
              <a:rPr lang="fr-BE" dirty="0"/>
              <a:t>le responsable du traitement consulte l'autorité de contrôle préalablement au traitement lorsqu'une analyse d'impact relative à la protection des données indique que le traitement présenterait un </a:t>
            </a:r>
            <a:r>
              <a:rPr lang="fr-BE" u="sng" dirty="0"/>
              <a:t>risque élevé</a:t>
            </a:r>
            <a:r>
              <a:rPr lang="fr-BE" dirty="0"/>
              <a:t> si le responsable du traitement ne prenait pas de mesures pour atténuer le risque</a:t>
            </a:r>
          </a:p>
          <a:p>
            <a:pPr marL="0" indent="0">
              <a:buNone/>
            </a:pPr>
            <a:endParaRPr lang="fr-BE" sz="2000" dirty="0">
              <a:solidFill>
                <a:srgbClr val="7030A0"/>
              </a:solidFill>
            </a:endParaRPr>
          </a:p>
          <a:p>
            <a:r>
              <a:rPr lang="fr-BE" dirty="0">
                <a:solidFill>
                  <a:srgbClr val="7030A0"/>
                </a:solidFill>
              </a:rPr>
              <a:t>nouvelle obligation pour le responsable du traitement et le sous-traitant de coopération avec l'autorité de contrôle lorsque ce dernier le demande</a:t>
            </a:r>
          </a:p>
          <a:p>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solidFill>
                  <a:prstClr val="white">
                    <a:lumMod val="50000"/>
                  </a:prstClr>
                </a:solidFill>
              </a:rPr>
              <a:pPr>
                <a:defRPr/>
              </a:pPr>
              <a:t>60</a:t>
            </a:fld>
            <a:endParaRPr lang="fr-BE" dirty="0">
              <a:solidFill>
                <a:prstClr val="white">
                  <a:lumMod val="50000"/>
                </a:prstClr>
              </a:solidFill>
            </a:endParaRPr>
          </a:p>
        </p:txBody>
      </p:sp>
    </p:spTree>
    <p:extLst>
      <p:ext uri="{BB962C8B-B14F-4D97-AF65-F5344CB8AC3E}">
        <p14:creationId xmlns:p14="http://schemas.microsoft.com/office/powerpoint/2010/main" val="21379421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a:t>8.8. Autorité de contrôle</a:t>
            </a:r>
          </a:p>
        </p:txBody>
      </p:sp>
      <p:sp>
        <p:nvSpPr>
          <p:cNvPr id="3" name="Content Placeholder 2"/>
          <p:cNvSpPr>
            <a:spLocks noGrp="1"/>
          </p:cNvSpPr>
          <p:nvPr>
            <p:ph idx="1"/>
          </p:nvPr>
        </p:nvSpPr>
        <p:spPr/>
        <p:txBody>
          <a:bodyPr>
            <a:normAutofit/>
          </a:bodyPr>
          <a:lstStyle/>
          <a:p>
            <a:endParaRPr lang="fr-BE" sz="2000" dirty="0"/>
          </a:p>
          <a:p>
            <a:r>
              <a:rPr lang="fr-BE" dirty="0"/>
              <a:t>les </a:t>
            </a:r>
            <a:r>
              <a:rPr lang="fr-BE" u="sng" dirty="0"/>
              <a:t>comités sectoriels</a:t>
            </a:r>
            <a:r>
              <a:rPr lang="fr-BE" dirty="0"/>
              <a:t> sont en principe maintenus, y compris les dispositions nationales en la matière</a:t>
            </a:r>
          </a:p>
          <a:p>
            <a:pPr marL="0" indent="0">
              <a:buNone/>
            </a:pPr>
            <a:endParaRPr lang="fr-BE" sz="2000" dirty="0"/>
          </a:p>
          <a:p>
            <a:pPr lvl="1"/>
            <a:r>
              <a:rPr lang="fr-BE" dirty="0"/>
              <a:t>le droit des Etats membres peut exiger que les responsables du traitement consultent l'autorité de contrôle et obtiennent son autorisation préalable en ce qui concerne le traitement effectué par un responsable du traitement dans le cadre d'une mission d'intérêt public exercée par celui-ci, y compris le traitement dans le cadre de la protection sociale et de la santé publique.</a:t>
            </a:r>
          </a:p>
          <a:p>
            <a:pPr lvl="1"/>
            <a:r>
              <a:rPr lang="fr-BE" dirty="0"/>
              <a:t>le législateur doit se prononcer sur l'avenir des comités sectoriels : les missions, l'indépendance des membres, la désignation, etc. sont déterminés par la loi</a:t>
            </a:r>
          </a:p>
          <a:p>
            <a:pPr lvl="1"/>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61</a:t>
            </a:fld>
            <a:endParaRPr lang="fr-BE" dirty="0"/>
          </a:p>
        </p:txBody>
      </p:sp>
    </p:spTree>
    <p:extLst>
      <p:ext uri="{BB962C8B-B14F-4D97-AF65-F5344CB8AC3E}">
        <p14:creationId xmlns:p14="http://schemas.microsoft.com/office/powerpoint/2010/main" val="20832442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a:t>8.8. Autorité de contrôle</a:t>
            </a:r>
          </a:p>
        </p:txBody>
      </p:sp>
      <p:sp>
        <p:nvSpPr>
          <p:cNvPr id="3" name="Content Placeholder 2"/>
          <p:cNvSpPr>
            <a:spLocks noGrp="1"/>
          </p:cNvSpPr>
          <p:nvPr>
            <p:ph idx="1"/>
          </p:nvPr>
        </p:nvSpPr>
        <p:spPr/>
        <p:txBody>
          <a:bodyPr>
            <a:normAutofit/>
          </a:bodyPr>
          <a:lstStyle/>
          <a:p>
            <a:endParaRPr lang="fr-BE" dirty="0"/>
          </a:p>
          <a:p>
            <a:r>
              <a:rPr lang="fr-BE" dirty="0"/>
              <a:t>nécessité absolue de maintien des comités sectoriels</a:t>
            </a:r>
          </a:p>
          <a:p>
            <a:endParaRPr lang="fr-BE" dirty="0"/>
          </a:p>
          <a:p>
            <a:pPr lvl="1"/>
            <a:r>
              <a:rPr lang="fr-BE" sz="1900" dirty="0">
                <a:solidFill>
                  <a:prstClr val="black"/>
                </a:solidFill>
              </a:rPr>
              <a:t>important facteur critique de succès pour l'informatisation du secteur social et du secteur de la santé</a:t>
            </a:r>
          </a:p>
          <a:p>
            <a:pPr lvl="1"/>
            <a:r>
              <a:rPr lang="fr-BE" dirty="0"/>
              <a:t>compétence normative (en conformité avec le règlement) : sens large de la notion de "loi", qui comprend p.ex. également les autorisations d'un comité sectoriel et qui augmente la flexibilité : lorsqu'il est fait référence à une base juridique ou à une mesure législative dans ce règlement, cela ne signifie pas nécessairement que l'adoption d'un acte législatif par un parlement est exigée</a:t>
            </a:r>
          </a:p>
          <a:p>
            <a:pPr lvl="1"/>
            <a:r>
              <a:rPr lang="fr-BE" sz="1900" dirty="0">
                <a:solidFill>
                  <a:prstClr val="black"/>
                </a:solidFill>
              </a:rPr>
              <a:t>concrétisation de "mesures appropriées", auxquelles il est régulièrement fait référence dans le règlement</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62</a:t>
            </a:fld>
            <a:endParaRPr lang="fr-BE" dirty="0"/>
          </a:p>
        </p:txBody>
      </p:sp>
    </p:spTree>
    <p:extLst>
      <p:ext uri="{BB962C8B-B14F-4D97-AF65-F5344CB8AC3E}">
        <p14:creationId xmlns:p14="http://schemas.microsoft.com/office/powerpoint/2010/main" val="854965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a:t>8.8. Autorité de contrôle</a:t>
            </a:r>
          </a:p>
        </p:txBody>
      </p:sp>
      <p:sp>
        <p:nvSpPr>
          <p:cNvPr id="3" name="Content Placeholder 2"/>
          <p:cNvSpPr>
            <a:spLocks noGrp="1"/>
          </p:cNvSpPr>
          <p:nvPr>
            <p:ph idx="1"/>
          </p:nvPr>
        </p:nvSpPr>
        <p:spPr/>
        <p:txBody>
          <a:bodyPr>
            <a:normAutofit/>
          </a:bodyPr>
          <a:lstStyle/>
          <a:p>
            <a:endParaRPr lang="fr-BE" dirty="0"/>
          </a:p>
          <a:p>
            <a:r>
              <a:rPr lang="fr-BE" dirty="0"/>
              <a:t>nécessité absolue de maintien des comités sectoriels</a:t>
            </a:r>
          </a:p>
          <a:p>
            <a:endParaRPr lang="fr-BE" dirty="0"/>
          </a:p>
          <a:p>
            <a:pPr lvl="1"/>
            <a:r>
              <a:rPr lang="fr-BE" sz="1900" dirty="0">
                <a:solidFill>
                  <a:prstClr val="black"/>
                </a:solidFill>
              </a:rPr>
              <a:t>composition équilibrée avec d'une part des membres de la CPVP experts en matière de protection de la vie privée et de sécurité de l'information et d'autre part des experts indépendants, nommés par le Parlement</a:t>
            </a:r>
          </a:p>
          <a:p>
            <a:pPr lvl="1"/>
            <a:r>
              <a:rPr lang="fr-BE" sz="1900" dirty="0">
                <a:solidFill>
                  <a:prstClr val="black"/>
                </a:solidFill>
              </a:rPr>
              <a:t>la suppression du système d'autorisations et le manque de flexibilité entraînerait un alourdissement et ralentissement des procédures existantes, une diminution du nombre de flux d'échange de données entre les institutions de sécurité sociale et les acteurs des soins de santé et, à terme, un affaiblissement de l'effectivité et de l'efficience, qui pourrait rendre impossibles les engagements de l'accord gouvernemental (e.a. datamatching, datamining, ...)</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63</a:t>
            </a:fld>
            <a:endParaRPr lang="fr-BE" dirty="0">
              <a:solidFill>
                <a:prstClr val="white">
                  <a:lumMod val="50000"/>
                </a:prstClr>
              </a:solidFill>
            </a:endParaRPr>
          </a:p>
        </p:txBody>
      </p:sp>
    </p:spTree>
    <p:extLst>
      <p:ext uri="{BB962C8B-B14F-4D97-AF65-F5344CB8AC3E}">
        <p14:creationId xmlns:p14="http://schemas.microsoft.com/office/powerpoint/2010/main" val="12353040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9. Délégué à la protection des données </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64</a:t>
            </a:fld>
            <a:endParaRPr lang="fr-BE" dirty="0"/>
          </a:p>
        </p:txBody>
      </p:sp>
    </p:spTree>
    <p:extLst>
      <p:ext uri="{BB962C8B-B14F-4D97-AF65-F5344CB8AC3E}">
        <p14:creationId xmlns:p14="http://schemas.microsoft.com/office/powerpoint/2010/main" val="156211282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
              <a:rPr lang="fr-BE" sz="3600" dirty="0"/>
              <a:t>9. </a:t>
            </a:r>
            <a:r>
              <a:rPr lang="fr-BE" dirty="0"/>
              <a:t>Désignation du délégué à la protection des données</a:t>
            </a:r>
          </a:p>
        </p:txBody>
      </p:sp>
      <p:sp>
        <p:nvSpPr>
          <p:cNvPr id="3" name="Content Placeholder 2"/>
          <p:cNvSpPr>
            <a:spLocks noGrp="1"/>
          </p:cNvSpPr>
          <p:nvPr>
            <p:ph idx="1"/>
          </p:nvPr>
        </p:nvSpPr>
        <p:spPr/>
        <p:txBody>
          <a:bodyPr>
            <a:normAutofit fontScale="40000" lnSpcReduction="20000"/>
          </a:bodyPr>
          <a:lstStyle/>
          <a:p>
            <a:endParaRPr lang="fr-BE" sz="6000" dirty="0"/>
          </a:p>
          <a:p>
            <a:endParaRPr lang="fr-BE" sz="5500" dirty="0"/>
          </a:p>
          <a:p>
            <a:r>
              <a:rPr lang="fr-BE" sz="5500" dirty="0"/>
              <a:t>le délégué à la protection des données est une personne qui surveille la manipulation des données à caractère personnel au sein d'une organisation et qui vérifie si l'organisation respecte la loi et la réglementation applicable. Il doit fonctionner de manière indépendante comme personne de contact et peut être désigné de manière interne ou externe </a:t>
            </a:r>
          </a:p>
          <a:p>
            <a:endParaRPr lang="fr-BE" sz="6000" dirty="0"/>
          </a:p>
          <a:p>
            <a:r>
              <a:rPr lang="fr-BE" sz="6000" dirty="0"/>
              <a:t>obligatoire pour</a:t>
            </a:r>
          </a:p>
          <a:p>
            <a:pPr lvl="1"/>
            <a:r>
              <a:rPr lang="fr-BE" sz="5000" dirty="0"/>
              <a:t>les instances publiques</a:t>
            </a:r>
          </a:p>
          <a:p>
            <a:pPr lvl="1"/>
            <a:r>
              <a:rPr lang="fr-BE" sz="5000" dirty="0"/>
              <a:t>les organisations qui effectuent un suivi régulier et systématique à grande échelle des personnes concernées</a:t>
            </a:r>
          </a:p>
          <a:p>
            <a:pPr lvl="1"/>
            <a:r>
              <a:rPr lang="fr-BE" sz="5000" dirty="0"/>
              <a:t>les organisations qui traitent des "données sensibles" à grande échelle</a:t>
            </a:r>
          </a:p>
          <a:p>
            <a:pPr lvl="1"/>
            <a:r>
              <a:rPr lang="fr-BE" sz="5000" dirty="0"/>
              <a:t>dans les cas déterminés par un Etat membre</a:t>
            </a:r>
          </a:p>
          <a:p>
            <a:pPr marL="457200" lvl="1" indent="0">
              <a:buNone/>
            </a:pPr>
            <a:endParaRPr lang="fr-BE" sz="5000" dirty="0"/>
          </a:p>
          <a:p>
            <a:r>
              <a:rPr lang="fr-BE" sz="5400" dirty="0"/>
              <a:t>facultatif dans les autres cas</a:t>
            </a:r>
          </a:p>
          <a:p>
            <a:endParaRPr lang="fr-BE" sz="5400" dirty="0"/>
          </a:p>
          <a:p>
            <a:pPr marL="0" indent="0">
              <a:buNone/>
            </a:pPr>
            <a:endParaRPr lang="fr-BE" sz="4800" dirty="0"/>
          </a:p>
          <a:p>
            <a:pPr lvl="1"/>
            <a:endParaRPr lang="fr-BE" sz="6000"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65</a:t>
            </a:fld>
            <a:endParaRPr lang="fr-BE" dirty="0"/>
          </a:p>
        </p:txBody>
      </p:sp>
    </p:spTree>
    <p:extLst>
      <p:ext uri="{BB962C8B-B14F-4D97-AF65-F5344CB8AC3E}">
        <p14:creationId xmlns:p14="http://schemas.microsoft.com/office/powerpoint/2010/main" val="7935534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
              <a:rPr lang="fr-BE" sz="3600" dirty="0"/>
              <a:t>9. </a:t>
            </a:r>
            <a:r>
              <a:rPr lang="fr-BE" dirty="0"/>
              <a:t>Désignation du délégué à la protection des données</a:t>
            </a:r>
          </a:p>
        </p:txBody>
      </p:sp>
      <p:sp>
        <p:nvSpPr>
          <p:cNvPr id="3" name="Content Placeholder 2"/>
          <p:cNvSpPr>
            <a:spLocks noGrp="1"/>
          </p:cNvSpPr>
          <p:nvPr>
            <p:ph idx="1"/>
          </p:nvPr>
        </p:nvSpPr>
        <p:spPr>
          <a:xfrm>
            <a:off x="467544" y="1268760"/>
            <a:ext cx="8229600" cy="5112568"/>
          </a:xfrm>
        </p:spPr>
        <p:txBody>
          <a:bodyPr>
            <a:normAutofit/>
          </a:bodyPr>
          <a:lstStyle/>
          <a:p>
            <a:endParaRPr lang="fr-BE" dirty="0"/>
          </a:p>
          <a:p>
            <a:r>
              <a:rPr lang="fr-BE" dirty="0"/>
              <a:t>lorsque le responsable du traitement ou le sous-traitant est une autorité publique ou un organisme public, un seul délégué à la protection des données peut être désigné pour plusieurs autorités ou organismes de ce type, compte tenu de leur structure organisationnelle et de leur taille.</a:t>
            </a:r>
          </a:p>
          <a:p>
            <a:pPr marL="0" indent="0">
              <a:buNone/>
            </a:pPr>
            <a:endParaRPr lang="fr-BE" dirty="0"/>
          </a:p>
          <a:p>
            <a:r>
              <a:rPr lang="fr-BE" dirty="0"/>
              <a:t>le délégué à la protection des données est désigné sur la base de ses qualités professionnelles et, en particulier, de ses connaissances spécialisées du droit et des pratiques en matière de protection des données, et de sa capacité à accomplir les missions qui lui sont confiées</a:t>
            </a:r>
          </a:p>
          <a:p>
            <a:pPr marL="0" indent="0">
              <a:buNone/>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66</a:t>
            </a:fld>
            <a:endParaRPr lang="fr-BE" dirty="0"/>
          </a:p>
        </p:txBody>
      </p:sp>
    </p:spTree>
    <p:extLst>
      <p:ext uri="{BB962C8B-B14F-4D97-AF65-F5344CB8AC3E}">
        <p14:creationId xmlns:p14="http://schemas.microsoft.com/office/powerpoint/2010/main" val="21242665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
              <a:rPr lang="fr-BE" dirty="0"/>
              <a:t>9. Désignation du délégué à la protection des données</a:t>
            </a:r>
          </a:p>
        </p:txBody>
      </p:sp>
      <p:sp>
        <p:nvSpPr>
          <p:cNvPr id="3" name="Content Placeholder 2"/>
          <p:cNvSpPr>
            <a:spLocks noGrp="1"/>
          </p:cNvSpPr>
          <p:nvPr>
            <p:ph idx="1"/>
          </p:nvPr>
        </p:nvSpPr>
        <p:spPr/>
        <p:txBody>
          <a:bodyPr>
            <a:normAutofit fontScale="92500" lnSpcReduction="10000"/>
          </a:bodyPr>
          <a:lstStyle/>
          <a:p>
            <a:endParaRPr lang="fr-BE" dirty="0"/>
          </a:p>
          <a:p>
            <a:endParaRPr lang="fr-BE" dirty="0"/>
          </a:p>
          <a:p>
            <a:r>
              <a:rPr lang="fr-BE" dirty="0"/>
              <a:t>le délégué à la protection des données peut être un membre du personnel du responsable du traitement ou du sous-traitant, ou exercer ses missions sur la base d'un contrat de service</a:t>
            </a:r>
          </a:p>
          <a:p>
            <a:pPr marL="0" indent="0">
              <a:buNone/>
            </a:pPr>
            <a:endParaRPr lang="fr-BE" dirty="0"/>
          </a:p>
          <a:p>
            <a:r>
              <a:rPr lang="fr-BE" dirty="0"/>
              <a:t>le responsable du traitement ou le sous-traitant publient les coordonnées du délégué à la protection des données et les communiquent à l'autorité de contrôle</a:t>
            </a:r>
          </a:p>
          <a:p>
            <a:endParaRPr lang="fr-BE" dirty="0"/>
          </a:p>
          <a:p>
            <a:r>
              <a:rPr lang="fr-BE" dirty="0">
                <a:solidFill>
                  <a:srgbClr val="7030A0"/>
                </a:solidFill>
              </a:rPr>
              <a:t>l'impact sur la fonction actuelle (et le cumul autorisé) du préposé à la protection des données et du conseiller en sécurité doit être clarifié !</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67</a:t>
            </a:fld>
            <a:endParaRPr lang="fr-BE" dirty="0"/>
          </a:p>
        </p:txBody>
      </p:sp>
    </p:spTree>
    <p:extLst>
      <p:ext uri="{BB962C8B-B14F-4D97-AF65-F5344CB8AC3E}">
        <p14:creationId xmlns:p14="http://schemas.microsoft.com/office/powerpoint/2010/main" val="33186348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7544" y="260648"/>
            <a:ext cx="8229600" cy="922337"/>
          </a:xfrm>
        </p:spPr>
        <p:txBody>
          <a:bodyPr>
            <a:noAutofit/>
          </a:bodyPr>
          <a:lstStyle/>
          <a:p>
            <a:r>
              <a:rPr lang="fr-BE" dirty="0"/>
              <a:t>9. Désignation du délégué à la protection des données </a:t>
            </a:r>
            <a:endParaRPr lang="fr-BE" altLang="en-US" dirty="0">
              <a:cs typeface="Arial" charset="0"/>
              <a:sym typeface="Arial" charset="0"/>
            </a:endParaRPr>
          </a:p>
        </p:txBody>
      </p:sp>
      <p:sp>
        <p:nvSpPr>
          <p:cNvPr id="31747" name="Content Placeholder 2"/>
          <p:cNvSpPr>
            <a:spLocks noGrp="1"/>
          </p:cNvSpPr>
          <p:nvPr>
            <p:ph idx="1"/>
          </p:nvPr>
        </p:nvSpPr>
        <p:spPr>
          <a:xfrm>
            <a:off x="457200" y="1196975"/>
            <a:ext cx="8229600" cy="5111750"/>
          </a:xfrm>
        </p:spPr>
        <p:txBody>
          <a:bodyPr>
            <a:normAutofit fontScale="92500" lnSpcReduction="20000"/>
          </a:bodyPr>
          <a:lstStyle/>
          <a:p>
            <a:endParaRPr lang="fr-BE" dirty="0"/>
          </a:p>
          <a:p>
            <a:endParaRPr lang="fr-BE" dirty="0"/>
          </a:p>
          <a:p>
            <a:r>
              <a:rPr lang="fr-BE" dirty="0"/>
              <a:t>le responsable du traitement et le sous-traitant  </a:t>
            </a:r>
          </a:p>
          <a:p>
            <a:endParaRPr lang="fr-BE" dirty="0"/>
          </a:p>
          <a:p>
            <a:pPr lvl="1"/>
            <a:r>
              <a:rPr lang="fr-BE" dirty="0"/>
              <a:t>veillent à ce que le délégué à la protection des données soit associé, d'une manière appropriée et en temps utile, à toutes les questions relatives à la protection des données à caractère personnel</a:t>
            </a:r>
          </a:p>
          <a:p>
            <a:pPr lvl="1"/>
            <a:endParaRPr lang="fr-BE" dirty="0"/>
          </a:p>
          <a:p>
            <a:pPr lvl="1"/>
            <a:r>
              <a:rPr lang="fr-BE" dirty="0"/>
              <a:t>aident le délégué à la protection des données à exercer ses missions en fournissant les ressources nécessaires pour exercer ces missions, ainsi que l'accès aux données à caractère personnel et aux opérations de traitement, et lui permettant d'entretenir ses connaissances spécialisées</a:t>
            </a:r>
          </a:p>
          <a:p>
            <a:pPr lvl="1"/>
            <a:endParaRPr lang="fr-BE" dirty="0"/>
          </a:p>
          <a:p>
            <a:pPr lvl="1"/>
            <a:r>
              <a:rPr lang="fr-BE" dirty="0"/>
              <a:t>veillent à ce que le délégué à la protection des données ne reçoive aucune instruction en ce qui concerne l'exercice des missions et ce dernier ne peut être relevé de ses fonctions ou pénalisé par eux pour l'exercice de ses missions</a:t>
            </a:r>
          </a:p>
          <a:p>
            <a:pPr lvl="1"/>
            <a:endParaRPr lang="fr-BE" dirty="0"/>
          </a:p>
          <a:p>
            <a:pPr lvl="1"/>
            <a:r>
              <a:rPr lang="fr-BE" dirty="0"/>
              <a:t>veillent à ce que les autres missions et tâches du délégué à la protection des données n'entraînent pas de conflit d'intérêts</a:t>
            </a:r>
          </a:p>
          <a:p>
            <a:endParaRPr lang="fr-BE" dirty="0"/>
          </a:p>
        </p:txBody>
      </p:sp>
      <p:sp>
        <p:nvSpPr>
          <p:cNvPr id="3174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9430B7A-75EC-4D7C-9578-E13FB28E4EEB}" type="slidenum">
              <a:rPr lang="en-US" altLang="en-US" sz="1000" smtClean="0">
                <a:solidFill>
                  <a:srgbClr val="7F7F7F"/>
                </a:solidFill>
                <a:cs typeface="Arial" charset="0"/>
              </a:rPr>
              <a:pPr fontAlgn="base">
                <a:spcBef>
                  <a:spcPct val="0"/>
                </a:spcBef>
                <a:spcAft>
                  <a:spcPct val="0"/>
                </a:spcAft>
                <a:buFontTx/>
                <a:buNone/>
              </a:pPr>
              <a:t>68</a:t>
            </a:fld>
            <a:endParaRPr lang="fr-BE" altLang="en-US" sz="1000">
              <a:solidFill>
                <a:srgbClr val="7F7F7F"/>
              </a:solidFill>
              <a:cs typeface="Arial"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a:t>9. Position du délégué à la protection des données </a:t>
            </a:r>
          </a:p>
        </p:txBody>
      </p:sp>
      <p:sp>
        <p:nvSpPr>
          <p:cNvPr id="3" name="Content Placeholder 2"/>
          <p:cNvSpPr>
            <a:spLocks noGrp="1"/>
          </p:cNvSpPr>
          <p:nvPr>
            <p:ph idx="1"/>
          </p:nvPr>
        </p:nvSpPr>
        <p:spPr/>
        <p:txBody>
          <a:bodyPr/>
          <a:lstStyle/>
          <a:p>
            <a:endParaRPr lang="fr-BE" dirty="0"/>
          </a:p>
          <a:p>
            <a:endParaRPr lang="fr-BE" dirty="0"/>
          </a:p>
          <a:p>
            <a:r>
              <a:rPr lang="fr-BE" dirty="0"/>
              <a:t>le délégué à la protection des données </a:t>
            </a:r>
          </a:p>
          <a:p>
            <a:pPr marL="0" indent="0">
              <a:buNone/>
            </a:pPr>
            <a:endParaRPr lang="fr-BE" dirty="0"/>
          </a:p>
          <a:p>
            <a:pPr lvl="1"/>
            <a:r>
              <a:rPr lang="fr-BE" dirty="0"/>
              <a:t>fait directement rapport au niveau le plus élevé de la direction du responsable du traitement ou du sous-traitant</a:t>
            </a:r>
          </a:p>
          <a:p>
            <a:pPr lvl="1"/>
            <a:endParaRPr lang="fr-BE" dirty="0"/>
          </a:p>
          <a:p>
            <a:pPr lvl="1"/>
            <a:r>
              <a:rPr lang="fr-BE" dirty="0"/>
              <a:t>peut être contacté par les personnes concernées au sujet de toutes les questions relatives au traitement de leurs données à caractère personnel et à l'exercice des droits que leur confère le présent règlement</a:t>
            </a:r>
          </a:p>
          <a:p>
            <a:pPr lvl="1"/>
            <a:endParaRPr lang="fr-BE" dirty="0"/>
          </a:p>
          <a:p>
            <a:pPr lvl="1"/>
            <a:r>
              <a:rPr lang="fr-BE" dirty="0"/>
              <a:t>est soumis au secret professionnel et à une obligation de confidentialité</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69</a:t>
            </a:fld>
            <a:endParaRPr lang="fr-BE" dirty="0"/>
          </a:p>
        </p:txBody>
      </p:sp>
    </p:spTree>
    <p:extLst>
      <p:ext uri="{BB962C8B-B14F-4D97-AF65-F5344CB8AC3E}">
        <p14:creationId xmlns:p14="http://schemas.microsoft.com/office/powerpoint/2010/main" val="82879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 Généralités</a:t>
            </a:r>
          </a:p>
        </p:txBody>
      </p:sp>
      <p:sp>
        <p:nvSpPr>
          <p:cNvPr id="3" name="Content Placeholder 2"/>
          <p:cNvSpPr>
            <a:spLocks noGrp="1"/>
          </p:cNvSpPr>
          <p:nvPr>
            <p:ph idx="1"/>
          </p:nvPr>
        </p:nvSpPr>
        <p:spPr/>
        <p:txBody>
          <a:bodyPr/>
          <a:lstStyle/>
          <a:p>
            <a:pPr>
              <a:lnSpc>
                <a:spcPct val="90000"/>
              </a:lnSpc>
            </a:pPr>
            <a:endParaRPr lang="fr-BE" altLang="en-US" dirty="0">
              <a:solidFill>
                <a:srgbClr val="000000"/>
              </a:solidFill>
              <a:cs typeface="Arial" charset="0"/>
              <a:sym typeface="Arial" charset="0"/>
            </a:endParaRPr>
          </a:p>
          <a:p>
            <a:pPr>
              <a:lnSpc>
                <a:spcPct val="90000"/>
              </a:lnSpc>
            </a:pPr>
            <a:endParaRPr lang="fr-BE" altLang="en-US" dirty="0">
              <a:solidFill>
                <a:srgbClr val="000000"/>
              </a:solidFill>
              <a:cs typeface="Arial" charset="0"/>
              <a:sym typeface="Arial" charset="0"/>
            </a:endParaRPr>
          </a:p>
          <a:p>
            <a:pPr>
              <a:lnSpc>
                <a:spcPct val="90000"/>
              </a:lnSpc>
            </a:pPr>
            <a:r>
              <a:rPr lang="fr-BE" altLang="en-US" dirty="0">
                <a:solidFill>
                  <a:srgbClr val="000000"/>
                </a:solidFill>
                <a:sym typeface="Arial" charset="0"/>
              </a:rPr>
              <a:t>le règlement est entré en vigueur le 24 mai 2016 et sera applicable à partir du 25 mai 2018</a:t>
            </a:r>
          </a:p>
          <a:p>
            <a:pPr marL="0" indent="0">
              <a:lnSpc>
                <a:spcPct val="90000"/>
              </a:lnSpc>
              <a:buNone/>
            </a:pPr>
            <a:endParaRPr lang="fr-BE" altLang="en-US" dirty="0">
              <a:solidFill>
                <a:srgbClr val="000000"/>
              </a:solidFill>
              <a:cs typeface="Arial" charset="0"/>
              <a:sym typeface="Arial" charset="0"/>
            </a:endParaRPr>
          </a:p>
          <a:p>
            <a:pPr marL="0" indent="0">
              <a:lnSpc>
                <a:spcPct val="90000"/>
              </a:lnSpc>
              <a:buNone/>
            </a:pPr>
            <a:endParaRPr lang="fr-BE" altLang="en-US" dirty="0">
              <a:solidFill>
                <a:srgbClr val="000000"/>
              </a:solidFill>
              <a:cs typeface="Arial" charset="0"/>
              <a:sym typeface="Arial" charset="0"/>
            </a:endParaRPr>
          </a:p>
          <a:p>
            <a:pPr>
              <a:lnSpc>
                <a:spcPct val="90000"/>
              </a:lnSpc>
            </a:pPr>
            <a:r>
              <a:rPr lang="fr-BE" altLang="en-US" dirty="0">
                <a:solidFill>
                  <a:srgbClr val="000000"/>
                </a:solidFill>
                <a:sym typeface="Arial" charset="0"/>
              </a:rPr>
              <a:t>règlement à effet direct et application globale et plus uniforme des règles, tandis que la directive devait être transposée en droit national par les Etats membres, ce qui entraînait nécessairement des différences</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a:t>
            </a:fld>
            <a:endParaRPr lang="fr-BE" dirty="0"/>
          </a:p>
        </p:txBody>
      </p:sp>
    </p:spTree>
    <p:extLst>
      <p:ext uri="{BB962C8B-B14F-4D97-AF65-F5344CB8AC3E}">
        <p14:creationId xmlns:p14="http://schemas.microsoft.com/office/powerpoint/2010/main" val="164707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68313" y="188913"/>
            <a:ext cx="8229600" cy="922337"/>
          </a:xfrm>
        </p:spPr>
        <p:txBody>
          <a:bodyPr>
            <a:noAutofit/>
          </a:bodyPr>
          <a:lstStyle/>
          <a:p>
            <a:r>
              <a:rPr lang="fr-BE" dirty="0"/>
              <a:t>9. Tâches du délégué à la protection des données</a:t>
            </a:r>
            <a:endParaRPr lang="fr-BE" altLang="en-US" dirty="0">
              <a:cs typeface="Arial" charset="0"/>
              <a:sym typeface="Arial" charset="0"/>
            </a:endParaRPr>
          </a:p>
        </p:txBody>
      </p:sp>
      <p:sp>
        <p:nvSpPr>
          <p:cNvPr id="27651" name="Content Placeholder 2"/>
          <p:cNvSpPr>
            <a:spLocks noGrp="1"/>
          </p:cNvSpPr>
          <p:nvPr>
            <p:ph idx="1"/>
          </p:nvPr>
        </p:nvSpPr>
        <p:spPr>
          <a:xfrm>
            <a:off x="457200" y="1196975"/>
            <a:ext cx="8229600" cy="5111750"/>
          </a:xfrm>
        </p:spPr>
        <p:txBody>
          <a:bodyPr>
            <a:normAutofit fontScale="92500" lnSpcReduction="10000"/>
          </a:bodyPr>
          <a:lstStyle/>
          <a:p>
            <a:endParaRPr lang="fr-BE" altLang="en-US" sz="2200" dirty="0"/>
          </a:p>
          <a:p>
            <a:pPr lvl="0"/>
            <a:endParaRPr lang="fr-BE" sz="2600" dirty="0"/>
          </a:p>
          <a:p>
            <a:pPr lvl="0"/>
            <a:r>
              <a:rPr lang="fr-BE" sz="2600" dirty="0"/>
              <a:t>informer et conseiller le responsable du traitement ou le sous-traitant ainsi que les employés qui procèdent au traitement sur les obligations qui leur incombent en vertu des dispositions en matière de protection des données</a:t>
            </a:r>
          </a:p>
          <a:p>
            <a:pPr marL="0" lvl="0" indent="0">
              <a:buNone/>
            </a:pPr>
            <a:endParaRPr lang="fr-BE" sz="2600" dirty="0"/>
          </a:p>
          <a:p>
            <a:pPr lvl="0"/>
            <a:r>
              <a:rPr lang="fr-BE" sz="2600" dirty="0"/>
              <a:t>contrôler le respect des dispositions en matière de protection des données et des règles internes du responsable du traitement ou du sous-traitant en matière de protection des données à caractère personnel, y compris en ce qui concerne la répartition des responsabilités, la sensibilisation et la formation du personnel participant aux opérations de traitement, et les audits s'y rapportant</a:t>
            </a:r>
          </a:p>
        </p:txBody>
      </p:sp>
      <p:sp>
        <p:nvSpPr>
          <p:cNvPr id="2765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F86858E0-3C93-48C3-A842-B53CCC3DF998}" type="slidenum">
              <a:rPr lang="en-US" altLang="en-US" sz="1000" smtClean="0">
                <a:solidFill>
                  <a:srgbClr val="7F7F7F"/>
                </a:solidFill>
                <a:cs typeface="Arial" charset="0"/>
              </a:rPr>
              <a:pPr fontAlgn="base">
                <a:spcBef>
                  <a:spcPct val="0"/>
                </a:spcBef>
                <a:spcAft>
                  <a:spcPct val="0"/>
                </a:spcAft>
                <a:buFontTx/>
                <a:buNone/>
              </a:pPr>
              <a:t>70</a:t>
            </a:fld>
            <a:endParaRPr lang="fr-BE" altLang="en-US" sz="1000">
              <a:solidFill>
                <a:srgbClr val="7F7F7F"/>
              </a:solidFill>
              <a:cs typeface="Arial"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a:t>9. Tâches du délégué à la protection des données</a:t>
            </a:r>
          </a:p>
        </p:txBody>
      </p:sp>
      <p:sp>
        <p:nvSpPr>
          <p:cNvPr id="3" name="Content Placeholder 2"/>
          <p:cNvSpPr>
            <a:spLocks noGrp="1"/>
          </p:cNvSpPr>
          <p:nvPr>
            <p:ph idx="1"/>
          </p:nvPr>
        </p:nvSpPr>
        <p:spPr/>
        <p:txBody>
          <a:bodyPr/>
          <a:lstStyle/>
          <a:p>
            <a:pPr lvl="0"/>
            <a:endParaRPr lang="fr-BE" sz="2200" dirty="0"/>
          </a:p>
          <a:p>
            <a:pPr lvl="0"/>
            <a:endParaRPr lang="fr-BE" sz="2200" dirty="0"/>
          </a:p>
          <a:p>
            <a:pPr lvl="0"/>
            <a:r>
              <a:rPr lang="fr-BE" dirty="0">
                <a:solidFill>
                  <a:srgbClr val="7030A0"/>
                </a:solidFill>
              </a:rPr>
              <a:t>dispenser des conseils, sur demande, en ce qui concerne l'analyse d'impact relative à la protection des données et vérifier l'exécution de celle-ci</a:t>
            </a:r>
          </a:p>
          <a:p>
            <a:pPr lvl="0"/>
            <a:endParaRPr lang="fr-BE" dirty="0">
              <a:solidFill>
                <a:srgbClr val="7030A0"/>
              </a:solidFill>
            </a:endParaRPr>
          </a:p>
          <a:p>
            <a:pPr lvl="0"/>
            <a:endParaRPr lang="fr-BE" dirty="0">
              <a:solidFill>
                <a:srgbClr val="7030A0"/>
              </a:solidFill>
            </a:endParaRPr>
          </a:p>
          <a:p>
            <a:pPr lvl="0"/>
            <a:r>
              <a:rPr lang="fr-BE" dirty="0">
                <a:solidFill>
                  <a:srgbClr val="7030A0"/>
                </a:solidFill>
              </a:rPr>
              <a:t>coopérer avec l'autorité de contrôle et faire office de point de contact pour l'autorité de contrôle</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71</a:t>
            </a:fld>
            <a:endParaRPr lang="fr-BE" dirty="0"/>
          </a:p>
        </p:txBody>
      </p:sp>
    </p:spTree>
    <p:extLst>
      <p:ext uri="{BB962C8B-B14F-4D97-AF65-F5344CB8AC3E}">
        <p14:creationId xmlns:p14="http://schemas.microsoft.com/office/powerpoint/2010/main" val="19137288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10. Divers </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72</a:t>
            </a:fld>
            <a:endParaRPr lang="fr-BE" dirty="0"/>
          </a:p>
        </p:txBody>
      </p:sp>
    </p:spTree>
    <p:extLst>
      <p:ext uri="{BB962C8B-B14F-4D97-AF65-F5344CB8AC3E}">
        <p14:creationId xmlns:p14="http://schemas.microsoft.com/office/powerpoint/2010/main" val="9303638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a:t>10.1. Utilisation numéro unique</a:t>
            </a:r>
          </a:p>
        </p:txBody>
      </p:sp>
      <p:sp>
        <p:nvSpPr>
          <p:cNvPr id="3" name="Content Placeholder 2"/>
          <p:cNvSpPr>
            <a:spLocks noGrp="1"/>
          </p:cNvSpPr>
          <p:nvPr>
            <p:ph idx="1"/>
          </p:nvPr>
        </p:nvSpPr>
        <p:spPr/>
        <p:txBody>
          <a:bodyPr>
            <a:normAutofit/>
          </a:bodyPr>
          <a:lstStyle/>
          <a:p>
            <a:endParaRPr lang="fr-BE" u="sng" dirty="0"/>
          </a:p>
          <a:p>
            <a:endParaRPr lang="fr-BE" u="sng" dirty="0"/>
          </a:p>
          <a:p>
            <a:r>
              <a:rPr lang="fr-BE" dirty="0"/>
              <a:t>statu quo</a:t>
            </a:r>
          </a:p>
          <a:p>
            <a:endParaRPr lang="fr-BE" dirty="0"/>
          </a:p>
          <a:p>
            <a:pPr lvl="1"/>
            <a:r>
              <a:rPr lang="fr-BE" dirty="0"/>
              <a:t>article spécifique permettant l'utilisation d'un numéro unique</a:t>
            </a:r>
          </a:p>
          <a:p>
            <a:pPr lvl="1"/>
            <a:endParaRPr lang="fr-BE" dirty="0"/>
          </a:p>
          <a:p>
            <a:pPr lvl="1"/>
            <a:r>
              <a:rPr lang="fr-BE" dirty="0"/>
              <a:t>les autorités nationales déterminent les conditions spécifiques avec des garanties adéquates afin de garantir les droits individuels</a:t>
            </a:r>
          </a:p>
          <a:p>
            <a:pPr lvl="1"/>
            <a:endParaRPr lang="fr-BE" dirty="0"/>
          </a:p>
          <a:p>
            <a:pPr lvl="1"/>
            <a:r>
              <a:rPr lang="fr-BE" dirty="0"/>
              <a:t>pas d'obligation : les autres Etats membres peuvent toujours refuser l'utilisation d'un numéro unique</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73</a:t>
            </a:fld>
            <a:endParaRPr lang="fr-BE" dirty="0"/>
          </a:p>
        </p:txBody>
      </p:sp>
    </p:spTree>
    <p:extLst>
      <p:ext uri="{BB962C8B-B14F-4D97-AF65-F5344CB8AC3E}">
        <p14:creationId xmlns:p14="http://schemas.microsoft.com/office/powerpoint/2010/main" val="16291417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10.2. Codes de conduite et certification</a:t>
            </a:r>
          </a:p>
        </p:txBody>
      </p:sp>
      <p:sp>
        <p:nvSpPr>
          <p:cNvPr id="3" name="Content Placeholder 2"/>
          <p:cNvSpPr>
            <a:spLocks noGrp="1"/>
          </p:cNvSpPr>
          <p:nvPr>
            <p:ph idx="1"/>
          </p:nvPr>
        </p:nvSpPr>
        <p:spPr/>
        <p:txBody>
          <a:bodyPr>
            <a:normAutofit fontScale="92500"/>
          </a:bodyPr>
          <a:lstStyle/>
          <a:p>
            <a:r>
              <a:rPr lang="fr-BE" dirty="0">
                <a:solidFill>
                  <a:srgbClr val="7030A0"/>
                </a:solidFill>
              </a:rPr>
              <a:t>codes de conduite</a:t>
            </a:r>
          </a:p>
          <a:p>
            <a:pPr lvl="1"/>
            <a:r>
              <a:rPr lang="fr-BE" dirty="0"/>
              <a:t>encourager l'élaboration de codes de conduite destinés à contribuer à la bonne application du présent règlement</a:t>
            </a:r>
          </a:p>
          <a:p>
            <a:pPr lvl="1"/>
            <a:r>
              <a:rPr lang="fr-BE" dirty="0"/>
              <a:t>avis, enregistrement et publication par l'autorité de contrôle</a:t>
            </a:r>
          </a:p>
          <a:p>
            <a:pPr lvl="1"/>
            <a:r>
              <a:rPr lang="fr-BE" dirty="0"/>
              <a:t>contrôle du respect du code de conduite par une organisme agréé par l'autorité de contrôle compétente (ne s'applique pas au traitement effectué par les autorités publiques et les organismes publics)</a:t>
            </a:r>
          </a:p>
          <a:p>
            <a:r>
              <a:rPr lang="fr-BE" dirty="0">
                <a:solidFill>
                  <a:srgbClr val="7030A0"/>
                </a:solidFill>
              </a:rPr>
              <a:t>certification</a:t>
            </a:r>
          </a:p>
          <a:p>
            <a:pPr lvl="1"/>
            <a:r>
              <a:rPr lang="fr-BE" dirty="0"/>
              <a:t>encourager la mise en place de mécanismes de certification en matière de protection des données ainsi que de labels et de marques en la matière, aux fins de démontrer que les opérations de traitement effectuées par les responsables du traitement et les sous-traitants respectent le présent règlement</a:t>
            </a:r>
          </a:p>
          <a:p>
            <a:pPr lvl="1"/>
            <a:r>
              <a:rPr lang="fr-BE" dirty="0"/>
              <a:t>la certification est délivrée par les organismes de certification ou par l'autorité de contrôle compétente</a:t>
            </a:r>
          </a:p>
          <a:p>
            <a:pPr lvl="1"/>
            <a:r>
              <a:rPr lang="fr-BE" dirty="0"/>
              <a:t>volontaire et accessible via un processus transparent</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74</a:t>
            </a:fld>
            <a:endParaRPr lang="fr-BE" dirty="0"/>
          </a:p>
        </p:txBody>
      </p:sp>
    </p:spTree>
    <p:extLst>
      <p:ext uri="{BB962C8B-B14F-4D97-AF65-F5344CB8AC3E}">
        <p14:creationId xmlns:p14="http://schemas.microsoft.com/office/powerpoint/2010/main" val="3185112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a:t>10.3. Transfert de données à des pays tiers </a:t>
            </a:r>
          </a:p>
        </p:txBody>
      </p:sp>
      <p:sp>
        <p:nvSpPr>
          <p:cNvPr id="3" name="Content Placeholder 2"/>
          <p:cNvSpPr>
            <a:spLocks noGrp="1"/>
          </p:cNvSpPr>
          <p:nvPr>
            <p:ph idx="1"/>
          </p:nvPr>
        </p:nvSpPr>
        <p:spPr/>
        <p:txBody>
          <a:bodyPr>
            <a:normAutofit fontScale="92500" lnSpcReduction="20000"/>
          </a:bodyPr>
          <a:lstStyle/>
          <a:p>
            <a:endParaRPr lang="fr-BE" dirty="0"/>
          </a:p>
          <a:p>
            <a:endParaRPr lang="fr-BE" dirty="0"/>
          </a:p>
          <a:p>
            <a:r>
              <a:rPr lang="fr-BE" sz="2600" dirty="0"/>
              <a:t>décision d'adéquation Commission :  lorsque la Commission a constaté par voie de décision que le pays tiers, un territoire ou un ou plusieurs secteurs déterminés dans ce pays tiers, ou l'organisation internationale en question assure un niveau de protection adéquat</a:t>
            </a:r>
          </a:p>
          <a:p>
            <a:pPr marL="0" indent="0">
              <a:buNone/>
            </a:pPr>
            <a:endParaRPr lang="fr-BE" sz="2600" dirty="0"/>
          </a:p>
          <a:p>
            <a:endParaRPr lang="fr-BE" sz="2600" dirty="0"/>
          </a:p>
          <a:p>
            <a:r>
              <a:rPr lang="fr-BE" sz="2600" dirty="0"/>
              <a:t>les garanties appropriées peuvent également être fournies par un instrument juridiquement contraignant et exécutoire entre les autorités ou organismes publics sans que cela ne nécessite une autorisation particulière d'une autorité de contrôle</a:t>
            </a:r>
          </a:p>
          <a:p>
            <a:pPr marL="0" indent="0">
              <a:buNone/>
            </a:pPr>
            <a:r>
              <a:rPr lang="fr-BE" sz="2600" dirty="0"/>
              <a:t> </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75</a:t>
            </a:fld>
            <a:endParaRPr lang="fr-BE" dirty="0"/>
          </a:p>
        </p:txBody>
      </p:sp>
    </p:spTree>
    <p:extLst>
      <p:ext uri="{BB962C8B-B14F-4D97-AF65-F5344CB8AC3E}">
        <p14:creationId xmlns:p14="http://schemas.microsoft.com/office/powerpoint/2010/main" val="14556075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dirty="0"/>
              <a:t>10.3. Transfert de données à des pays tiers </a:t>
            </a:r>
          </a:p>
        </p:txBody>
      </p:sp>
      <p:sp>
        <p:nvSpPr>
          <p:cNvPr id="3" name="Content Placeholder 2"/>
          <p:cNvSpPr>
            <a:spLocks noGrp="1"/>
          </p:cNvSpPr>
          <p:nvPr>
            <p:ph idx="1"/>
          </p:nvPr>
        </p:nvSpPr>
        <p:spPr/>
        <p:txBody>
          <a:bodyPr/>
          <a:lstStyle/>
          <a:p>
            <a:pPr marL="0" indent="0">
              <a:buNone/>
            </a:pPr>
            <a:endParaRPr lang="fr-BE" dirty="0"/>
          </a:p>
          <a:p>
            <a:pPr marL="0" indent="0">
              <a:buNone/>
            </a:pPr>
            <a:endParaRPr lang="fr-BE" sz="2200" dirty="0"/>
          </a:p>
          <a:p>
            <a:r>
              <a:rPr lang="fr-BE" dirty="0"/>
              <a:t>le transfert peut également avoir lieu pour des motifs importants d'intérêt public ; l'intérêt public doit être reconnu par le droit de l'Union ou le droit de l'État membre auquel le responsable du traitement est soumis</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76</a:t>
            </a:fld>
            <a:endParaRPr lang="fr-BE" dirty="0"/>
          </a:p>
        </p:txBody>
      </p:sp>
    </p:spTree>
    <p:extLst>
      <p:ext uri="{BB962C8B-B14F-4D97-AF65-F5344CB8AC3E}">
        <p14:creationId xmlns:p14="http://schemas.microsoft.com/office/powerpoint/2010/main" val="380925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10.4. One-stop shop</a:t>
            </a:r>
          </a:p>
        </p:txBody>
      </p:sp>
      <p:sp>
        <p:nvSpPr>
          <p:cNvPr id="3" name="Content Placeholder 2"/>
          <p:cNvSpPr>
            <a:spLocks noGrp="1"/>
          </p:cNvSpPr>
          <p:nvPr>
            <p:ph idx="1"/>
          </p:nvPr>
        </p:nvSpPr>
        <p:spPr/>
        <p:txBody>
          <a:bodyPr>
            <a:normAutofit/>
          </a:bodyPr>
          <a:lstStyle/>
          <a:p>
            <a:r>
              <a:rPr lang="fr-BE" dirty="0"/>
              <a:t>compétence autorité de contrôle</a:t>
            </a:r>
          </a:p>
          <a:p>
            <a:pPr lvl="1"/>
            <a:r>
              <a:rPr lang="fr-BE" dirty="0"/>
              <a:t>l'autorité de contrôle de l'établissement principal ou de l'établissement unique du responsable du traitement ou du sous-traitant est compétente pour agir en tant qu'autorité de contrôle chef de file concernant le traitement transfrontalier</a:t>
            </a:r>
          </a:p>
          <a:p>
            <a:pPr lvl="1"/>
            <a:r>
              <a:rPr lang="fr-BE" dirty="0"/>
              <a:t>chaque autorité de contrôle est compétente pour traiter une réclamation introduite auprès d'elle ou une éventuelle violation du présent règlement, si son objet concerne uniquement un établissement dans l'État membre dont elle relève ou affecte sensiblement des personnes concernées dans cet État membre uniquement</a:t>
            </a:r>
          </a:p>
          <a:p>
            <a:pPr lvl="1"/>
            <a:r>
              <a:rPr lang="fr-BE" dirty="0"/>
              <a:t>lorsque le traitement est effectué par des autorités publiques ou des organismes privés agissant sur la base d'une obligation légale ou d'une tâche d'intérêt général ou relevant de l'exercice de l'autorité publique, </a:t>
            </a:r>
            <a:r>
              <a:rPr lang="fr-BE" u="sng" dirty="0"/>
              <a:t>l'autorité de contrôle de l'État membre concerné est compétente</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77</a:t>
            </a:fld>
            <a:endParaRPr lang="fr-BE" dirty="0"/>
          </a:p>
        </p:txBody>
      </p:sp>
    </p:spTree>
    <p:extLst>
      <p:ext uri="{BB962C8B-B14F-4D97-AF65-F5344CB8AC3E}">
        <p14:creationId xmlns:p14="http://schemas.microsoft.com/office/powerpoint/2010/main" val="422757241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dirty="0"/>
              <a:t>10.5. Imposer une amende administrative</a:t>
            </a:r>
          </a:p>
        </p:txBody>
      </p:sp>
      <p:sp>
        <p:nvSpPr>
          <p:cNvPr id="3" name="Content Placeholder 2"/>
          <p:cNvSpPr>
            <a:spLocks noGrp="1"/>
          </p:cNvSpPr>
          <p:nvPr>
            <p:ph idx="1"/>
          </p:nvPr>
        </p:nvSpPr>
        <p:spPr/>
        <p:txBody>
          <a:bodyPr>
            <a:normAutofit fontScale="92500" lnSpcReduction="10000"/>
          </a:bodyPr>
          <a:lstStyle/>
          <a:p>
            <a:pPr marL="0" indent="0">
              <a:buNone/>
            </a:pPr>
            <a:endParaRPr lang="fr-BE" dirty="0"/>
          </a:p>
          <a:p>
            <a:r>
              <a:rPr lang="fr-BE" dirty="0">
                <a:solidFill>
                  <a:srgbClr val="7030A0"/>
                </a:solidFill>
              </a:rPr>
              <a:t>l'autorité de contrôle peut imposer des amendes administratives qui sont effectives, proportionnées et dissuasives</a:t>
            </a:r>
          </a:p>
          <a:p>
            <a:pPr marL="0" indent="0">
              <a:buNone/>
            </a:pPr>
            <a:endParaRPr lang="fr-BE" dirty="0">
              <a:solidFill>
                <a:srgbClr val="7030A0"/>
              </a:solidFill>
            </a:endParaRPr>
          </a:p>
          <a:p>
            <a:pPr lvl="1"/>
            <a:r>
              <a:rPr lang="fr-BE" dirty="0"/>
              <a:t>les violations font l'objet d'amendes administratives pouvant s'élever jusqu'à 20 000 000 EUR ou, dans le cas d'une entreprise, jusqu'à 4 % du chiffre d'affaires annuel mondial total de l'exercice précédent</a:t>
            </a:r>
          </a:p>
          <a:p>
            <a:pPr marL="0" indent="0">
              <a:buNone/>
            </a:pPr>
            <a:endParaRPr lang="fr-BE" dirty="0">
              <a:solidFill>
                <a:srgbClr val="7030A0"/>
              </a:solidFill>
            </a:endParaRPr>
          </a:p>
          <a:p>
            <a:r>
              <a:rPr lang="fr-BE" dirty="0">
                <a:solidFill>
                  <a:srgbClr val="7030A0"/>
                </a:solidFill>
              </a:rPr>
              <a:t>chaque Etat membre peut établir les règles déterminant si et dans quelle mesure des amendes administratives peuvent être imposées à des autorités publiques et à des organismes publics établis sur son territoire</a:t>
            </a:r>
          </a:p>
          <a:p>
            <a:endParaRPr lang="fr-BE" dirty="0">
              <a:solidFill>
                <a:srgbClr val="7030A0"/>
              </a:solidFill>
            </a:endParaRPr>
          </a:p>
          <a:p>
            <a:r>
              <a:rPr lang="fr-BE" dirty="0"/>
              <a:t>Les Etats membres déterminent le régime des autres sanctions applicables en cas de violations qui ne font pas l'objet d'amendes administratives</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78</a:t>
            </a:fld>
            <a:endParaRPr lang="fr-BE" dirty="0"/>
          </a:p>
        </p:txBody>
      </p:sp>
    </p:spTree>
    <p:extLst>
      <p:ext uri="{BB962C8B-B14F-4D97-AF65-F5344CB8AC3E}">
        <p14:creationId xmlns:p14="http://schemas.microsoft.com/office/powerpoint/2010/main" val="33680850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a:t>11. Points d'action</a:t>
            </a:r>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79</a:t>
            </a:fld>
            <a:endParaRPr lang="fr-BE" dirty="0"/>
          </a:p>
        </p:txBody>
      </p:sp>
    </p:spTree>
    <p:extLst>
      <p:ext uri="{BB962C8B-B14F-4D97-AF65-F5344CB8AC3E}">
        <p14:creationId xmlns:p14="http://schemas.microsoft.com/office/powerpoint/2010/main" val="1948306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 Généralités</a:t>
            </a:r>
          </a:p>
        </p:txBody>
      </p:sp>
      <p:sp>
        <p:nvSpPr>
          <p:cNvPr id="3" name="Content Placeholder 2"/>
          <p:cNvSpPr>
            <a:spLocks noGrp="1"/>
          </p:cNvSpPr>
          <p:nvPr>
            <p:ph idx="1"/>
          </p:nvPr>
        </p:nvSpPr>
        <p:spPr/>
        <p:txBody>
          <a:bodyPr>
            <a:normAutofit fontScale="92500" lnSpcReduction="20000"/>
          </a:bodyPr>
          <a:lstStyle/>
          <a:p>
            <a:pPr marL="0" indent="0">
              <a:lnSpc>
                <a:spcPct val="90000"/>
              </a:lnSpc>
              <a:buNone/>
            </a:pPr>
            <a:endParaRPr lang="fr-BE" sz="2200" dirty="0"/>
          </a:p>
          <a:p>
            <a:pPr>
              <a:lnSpc>
                <a:spcPct val="90000"/>
              </a:lnSpc>
            </a:pPr>
            <a:r>
              <a:rPr lang="fr-BE" dirty="0"/>
              <a:t>néanmoins larges possibilités de préciser les principes dans la réglementation nationale : révision profonde de la loi relative à la vie privée (LVP)</a:t>
            </a:r>
          </a:p>
          <a:p>
            <a:pPr>
              <a:lnSpc>
                <a:spcPct val="90000"/>
              </a:lnSpc>
            </a:pPr>
            <a:endParaRPr lang="fr-BE" dirty="0"/>
          </a:p>
          <a:p>
            <a:pPr lvl="1">
              <a:lnSpc>
                <a:spcPct val="90000"/>
              </a:lnSpc>
            </a:pPr>
            <a:r>
              <a:rPr lang="fr-BE" dirty="0"/>
              <a:t>veiller à ce que l'échange électronique de données aisé dans le secteur social et le secteur de la santé ne soit pas inutilement entravé</a:t>
            </a:r>
          </a:p>
          <a:p>
            <a:pPr lvl="1">
              <a:lnSpc>
                <a:spcPct val="90000"/>
              </a:lnSpc>
            </a:pPr>
            <a:endParaRPr lang="fr-BE" dirty="0"/>
          </a:p>
          <a:p>
            <a:pPr lvl="0">
              <a:lnSpc>
                <a:spcPct val="90000"/>
              </a:lnSpc>
            </a:pPr>
            <a:r>
              <a:rPr lang="fr-BE" altLang="en-US" dirty="0">
                <a:solidFill>
                  <a:srgbClr val="000000"/>
                </a:solidFill>
                <a:sym typeface="Arial" charset="0"/>
              </a:rPr>
              <a:t>certains points pourraient entrer en vigueur avant 2018 suite à une adaptation de la LVP</a:t>
            </a:r>
          </a:p>
          <a:p>
            <a:pPr lvl="0">
              <a:lnSpc>
                <a:spcPct val="90000"/>
              </a:lnSpc>
            </a:pPr>
            <a:endParaRPr lang="fr-BE" altLang="en-US" dirty="0">
              <a:solidFill>
                <a:srgbClr val="000000"/>
              </a:solidFill>
              <a:cs typeface="Arial" charset="0"/>
              <a:sym typeface="Arial" charset="0"/>
            </a:endParaRPr>
          </a:p>
          <a:p>
            <a:pPr lvl="1">
              <a:lnSpc>
                <a:spcPct val="90000"/>
              </a:lnSpc>
            </a:pPr>
            <a:r>
              <a:rPr lang="fr-BE" altLang="en-US" dirty="0">
                <a:solidFill>
                  <a:srgbClr val="000000"/>
                </a:solidFill>
                <a:sym typeface="Arial" charset="0"/>
              </a:rPr>
              <a:t>notamment la suppression de la déclaration, la notification d'incidents de sécurité et la compétence de contrôle et de sanction</a:t>
            </a:r>
          </a:p>
          <a:p>
            <a:pPr marL="0" indent="0">
              <a:lnSpc>
                <a:spcPct val="90000"/>
              </a:lnSpc>
              <a:buNone/>
            </a:pPr>
            <a:endParaRPr lang="fr-BE" altLang="en-US" sz="2000" dirty="0">
              <a:solidFill>
                <a:srgbClr val="000000"/>
              </a:solidFill>
              <a:cs typeface="Arial" charset="0"/>
              <a:sym typeface="Arial" charset="0"/>
            </a:endParaRPr>
          </a:p>
          <a:p>
            <a:pPr>
              <a:lnSpc>
                <a:spcPct val="90000"/>
              </a:lnSpc>
            </a:pPr>
            <a:r>
              <a:rPr lang="fr-BE" altLang="en-US" dirty="0">
                <a:solidFill>
                  <a:srgbClr val="000000"/>
                </a:solidFill>
                <a:sym typeface="Arial" charset="0"/>
              </a:rPr>
              <a:t>pour le secteur public de nombreuses exceptions sont prévues</a:t>
            </a:r>
          </a:p>
          <a:p>
            <a:pPr>
              <a:lnSpc>
                <a:spcPct val="90000"/>
              </a:lnSpc>
            </a:pPr>
            <a:endParaRPr lang="fr-BE" altLang="en-US" dirty="0">
              <a:solidFill>
                <a:srgbClr val="000000"/>
              </a:solidFill>
              <a:cs typeface="Arial" charset="0"/>
              <a:sym typeface="Arial" charset="0"/>
            </a:endParaRPr>
          </a:p>
          <a:p>
            <a:pPr lvl="1">
              <a:lnSpc>
                <a:spcPct val="90000"/>
              </a:lnSpc>
            </a:pPr>
            <a:r>
              <a:rPr lang="fr-BE" altLang="en-US" dirty="0">
                <a:solidFill>
                  <a:srgbClr val="000000"/>
                </a:solidFill>
                <a:sym typeface="Arial" charset="0"/>
              </a:rPr>
              <a:t>l'adaptation complémentaire de certains aspects du règlement est possible via la législation nationale</a:t>
            </a:r>
          </a:p>
          <a:p>
            <a:pPr lvl="1">
              <a:lnSpc>
                <a:spcPct val="90000"/>
              </a:lnSpc>
            </a:pPr>
            <a:endParaRPr lang="fr-BE" altLang="en-US" dirty="0">
              <a:solidFill>
                <a:srgbClr val="000000"/>
              </a:solidFill>
              <a:cs typeface="Arial" charset="0"/>
              <a:sym typeface="Arial" charset="0"/>
            </a:endParaRPr>
          </a:p>
          <a:p>
            <a:pPr marL="457200" lvl="1" indent="0">
              <a:lnSpc>
                <a:spcPct val="90000"/>
              </a:lnSpc>
              <a:buNone/>
            </a:pPr>
            <a:endParaRPr lang="fr-BE" altLang="en-US" sz="1600" dirty="0">
              <a:solidFill>
                <a:srgbClr val="000000"/>
              </a:solidFill>
              <a:cs typeface="Arial" charset="0"/>
              <a:sym typeface="Arial" charset="0"/>
            </a:endParaRPr>
          </a:p>
          <a:p>
            <a:pPr marL="0" indent="0">
              <a:lnSpc>
                <a:spcPct val="90000"/>
              </a:lnSpc>
              <a:buNone/>
            </a:pPr>
            <a:endParaRPr lang="fr-BE" altLang="en-US" sz="2000" dirty="0">
              <a:solidFill>
                <a:srgbClr val="000000"/>
              </a:solidFill>
              <a:cs typeface="Arial" charset="0"/>
              <a:sym typeface="Arial" charset="0"/>
            </a:endParaRPr>
          </a:p>
          <a:p>
            <a:pPr>
              <a:lnSpc>
                <a:spcPct val="90000"/>
              </a:lnSpc>
            </a:pPr>
            <a:endParaRPr lang="fr-BE" altLang="en-US" dirty="0">
              <a:solidFill>
                <a:srgbClr val="000000"/>
              </a:solidFill>
              <a:cs typeface="Arial" charset="0"/>
              <a:sym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8</a:t>
            </a:fld>
            <a:endParaRPr lang="fr-BE" dirty="0"/>
          </a:p>
        </p:txBody>
      </p:sp>
    </p:spTree>
    <p:extLst>
      <p:ext uri="{BB962C8B-B14F-4D97-AF65-F5344CB8AC3E}">
        <p14:creationId xmlns:p14="http://schemas.microsoft.com/office/powerpoint/2010/main" val="215818197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11. Points d'action</a:t>
            </a:r>
          </a:p>
        </p:txBody>
      </p:sp>
      <p:sp>
        <p:nvSpPr>
          <p:cNvPr id="3" name="Content Placeholder 2"/>
          <p:cNvSpPr>
            <a:spLocks noGrp="1"/>
          </p:cNvSpPr>
          <p:nvPr>
            <p:ph idx="1"/>
          </p:nvPr>
        </p:nvSpPr>
        <p:spPr/>
        <p:txBody>
          <a:bodyPr>
            <a:normAutofit/>
          </a:bodyPr>
          <a:lstStyle/>
          <a:p>
            <a:r>
              <a:rPr lang="fr-BE" dirty="0"/>
              <a:t>analyse et adaptation de la réglementation pertinente, notamment révision profonde de la LVP, notamment en ce qui concerne</a:t>
            </a:r>
          </a:p>
          <a:p>
            <a:pPr lvl="1"/>
            <a:r>
              <a:rPr lang="fr-BE" dirty="0"/>
              <a:t>la refonte de la CPVP et des comités sectoriels</a:t>
            </a:r>
          </a:p>
          <a:p>
            <a:pPr lvl="1"/>
            <a:r>
              <a:rPr lang="fr-BE" dirty="0"/>
              <a:t>la suppression de la déclaration</a:t>
            </a:r>
          </a:p>
          <a:p>
            <a:pPr lvl="1"/>
            <a:r>
              <a:rPr lang="fr-BE" dirty="0"/>
              <a:t>la notification des incidents de sécurité</a:t>
            </a:r>
          </a:p>
          <a:p>
            <a:pPr lvl="1"/>
            <a:r>
              <a:rPr lang="fr-BE" dirty="0"/>
              <a:t>l'analyse d'impact relative à la protection des données</a:t>
            </a:r>
          </a:p>
          <a:p>
            <a:pPr lvl="1"/>
            <a:r>
              <a:rPr lang="fr-BE" dirty="0"/>
              <a:t>les dispositions en matière de consultation de l'autorité de contrôle et de concertation et coopération avec l'autorité de contrôle</a:t>
            </a:r>
          </a:p>
          <a:p>
            <a:pPr lvl="1"/>
            <a:r>
              <a:rPr lang="fr-BE" dirty="0"/>
              <a:t>le mécanisme des codes de conduite et de certification</a:t>
            </a:r>
          </a:p>
          <a:p>
            <a:pPr lvl="1"/>
            <a:r>
              <a:rPr lang="fr-BE" dirty="0"/>
              <a:t>la compétence de contrôle et de sanction</a:t>
            </a:r>
          </a:p>
          <a:p>
            <a:pPr lvl="1"/>
            <a:r>
              <a:rPr lang="fr-BE" dirty="0"/>
              <a:t>le statut du délégué à la protection des données</a:t>
            </a:r>
          </a:p>
          <a:p>
            <a:pPr lvl="1"/>
            <a:r>
              <a:rPr lang="fr-BE" dirty="0"/>
              <a:t>la possibilité de déterminer des conditions supplémentaires en ce qui concerne le traitement des données génétiques, des données biométriques ou des données concernant la santé ...</a:t>
            </a:r>
          </a:p>
          <a:p>
            <a:pPr lvl="1"/>
            <a:endParaRPr lang="fr-BE" dirty="0"/>
          </a:p>
          <a:p>
            <a:endParaRPr lang="fr-BE" dirty="0"/>
          </a:p>
          <a:p>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80</a:t>
            </a:fld>
            <a:endParaRPr lang="fr-BE" dirty="0">
              <a:solidFill>
                <a:prstClr val="white">
                  <a:lumMod val="50000"/>
                </a:prstClr>
              </a:solidFill>
            </a:endParaRPr>
          </a:p>
        </p:txBody>
      </p:sp>
    </p:spTree>
    <p:extLst>
      <p:ext uri="{BB962C8B-B14F-4D97-AF65-F5344CB8AC3E}">
        <p14:creationId xmlns:p14="http://schemas.microsoft.com/office/powerpoint/2010/main" val="26263616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11. Points d'action</a:t>
            </a:r>
          </a:p>
        </p:txBody>
      </p:sp>
      <p:sp>
        <p:nvSpPr>
          <p:cNvPr id="3" name="Content Placeholder 2"/>
          <p:cNvSpPr>
            <a:spLocks noGrp="1"/>
          </p:cNvSpPr>
          <p:nvPr>
            <p:ph idx="1"/>
          </p:nvPr>
        </p:nvSpPr>
        <p:spPr/>
        <p:txBody>
          <a:bodyPr>
            <a:normAutofit/>
          </a:bodyPr>
          <a:lstStyle/>
          <a:p>
            <a:r>
              <a:rPr lang="fr-BE" dirty="0"/>
              <a:t>au besoin, adapter certains aspects du règlement pour le secteur public, notamment en ce qui concerne</a:t>
            </a:r>
          </a:p>
          <a:p>
            <a:endParaRPr lang="fr-BE" dirty="0"/>
          </a:p>
          <a:p>
            <a:pPr lvl="1"/>
            <a:r>
              <a:rPr lang="fr-BE" dirty="0"/>
              <a:t>les droits de la personne concernée, p.ex. le droit de portabilité </a:t>
            </a:r>
          </a:p>
          <a:p>
            <a:pPr lvl="1"/>
            <a:r>
              <a:rPr lang="fr-BE" dirty="0"/>
              <a:t>la notification des incidents de sécurité</a:t>
            </a:r>
          </a:p>
          <a:p>
            <a:pPr lvl="1"/>
            <a:r>
              <a:rPr lang="fr-BE" dirty="0"/>
              <a:t>les règles en matière d'imposition de sanctions administratives</a:t>
            </a:r>
          </a:p>
          <a:p>
            <a:pPr lvl="1"/>
            <a:endParaRPr lang="fr-BE" dirty="0"/>
          </a:p>
          <a:p>
            <a:pPr marL="342900" lvl="1" indent="-342900">
              <a:buFont typeface="Arial" charset="0"/>
              <a:buChar char="•"/>
            </a:pPr>
            <a:r>
              <a:rPr lang="fr-BE" sz="2400" dirty="0"/>
              <a:t>maintien de la réglementation existante et des exceptions lorsqu'elles s'inscrivent dans le cadre du règlement</a:t>
            </a:r>
          </a:p>
          <a:p>
            <a:pPr marL="342900" lvl="1" indent="-342900">
              <a:buFont typeface="Arial" charset="0"/>
              <a:buChar char="•"/>
            </a:pPr>
            <a:endParaRPr lang="fr-BE" sz="2400" dirty="0"/>
          </a:p>
          <a:p>
            <a:pPr marL="342900" lvl="1" indent="-342900">
              <a:buFont typeface="Arial" charset="0"/>
              <a:buChar char="•"/>
            </a:pPr>
            <a:r>
              <a:rPr lang="fr-BE" sz="2400" dirty="0"/>
              <a:t>adaptation réponses modèles et contrats CPVP</a:t>
            </a:r>
          </a:p>
          <a:p>
            <a:pPr lvl="1"/>
            <a:endParaRPr lang="fr-BE" dirty="0"/>
          </a:p>
          <a:p>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81</a:t>
            </a:fld>
            <a:endParaRPr lang="fr-BE" dirty="0">
              <a:solidFill>
                <a:prstClr val="white">
                  <a:lumMod val="50000"/>
                </a:prstClr>
              </a:solidFill>
            </a:endParaRPr>
          </a:p>
        </p:txBody>
      </p:sp>
    </p:spTree>
    <p:extLst>
      <p:ext uri="{BB962C8B-B14F-4D97-AF65-F5344CB8AC3E}">
        <p14:creationId xmlns:p14="http://schemas.microsoft.com/office/powerpoint/2010/main" val="215051122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11. Points d'action</a:t>
            </a:r>
          </a:p>
        </p:txBody>
      </p:sp>
      <p:sp>
        <p:nvSpPr>
          <p:cNvPr id="3" name="Content Placeholder 2"/>
          <p:cNvSpPr>
            <a:spLocks noGrp="1"/>
          </p:cNvSpPr>
          <p:nvPr>
            <p:ph idx="1"/>
          </p:nvPr>
        </p:nvSpPr>
        <p:spPr/>
        <p:txBody>
          <a:bodyPr>
            <a:normAutofit lnSpcReduction="10000"/>
          </a:bodyPr>
          <a:lstStyle/>
          <a:p>
            <a:endParaRPr lang="fr-BE" dirty="0"/>
          </a:p>
          <a:p>
            <a:r>
              <a:rPr lang="fr-BE" dirty="0"/>
              <a:t>scénario pour toutes les institutions du secteur social et du secteur de la santé, après concertation au sein du groupe de travail compétent de la BCSS, notamment concernant </a:t>
            </a:r>
          </a:p>
          <a:p>
            <a:endParaRPr lang="fr-BE" dirty="0"/>
          </a:p>
          <a:p>
            <a:pPr lvl="1"/>
            <a:r>
              <a:rPr lang="fr-BE" dirty="0"/>
              <a:t>une policy concernant la collecte, la destruction, l'enregistrement et la recherche de données à caractère personnel</a:t>
            </a:r>
          </a:p>
          <a:p>
            <a:pPr lvl="1"/>
            <a:r>
              <a:rPr lang="fr-BE" dirty="0"/>
              <a:t>le cas échéant, la rédaction de codes de conduite</a:t>
            </a:r>
          </a:p>
          <a:p>
            <a:pPr lvl="1"/>
            <a:r>
              <a:rPr lang="fr-BE" dirty="0"/>
              <a:t>une policy relative à la notification d'incidents de sécurité</a:t>
            </a:r>
          </a:p>
          <a:p>
            <a:pPr lvl="1"/>
            <a:r>
              <a:rPr lang="fr-BE" dirty="0"/>
              <a:t>une policy relative à la nécessité d'une analyse d'impact relative à la protection des données</a:t>
            </a:r>
          </a:p>
          <a:p>
            <a:pPr lvl="1"/>
            <a:r>
              <a:rPr lang="fr-BE" dirty="0"/>
              <a:t>une policy pour la communication avec les personnes concernées</a:t>
            </a:r>
          </a:p>
          <a:p>
            <a:pPr lvl="1"/>
            <a:r>
              <a:rPr lang="fr-BE" dirty="0"/>
              <a:t>la détermination des principes de l'exécution d'un audit en matière de protection de la vie privée afin de découvrir les maillons faibles</a:t>
            </a:r>
          </a:p>
          <a:p>
            <a:pPr lvl="1"/>
            <a:r>
              <a:rPr lang="fr-BE" dirty="0"/>
              <a:t>la sensibilisation des membres du staff des institutions concernées </a:t>
            </a:r>
          </a:p>
          <a:p>
            <a:pPr marL="0" indent="0">
              <a:buNone/>
            </a:pPr>
            <a:endParaRPr lang="fr-BE" dirty="0"/>
          </a:p>
          <a:p>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82</a:t>
            </a:fld>
            <a:endParaRPr lang="fr-BE" dirty="0">
              <a:solidFill>
                <a:prstClr val="white">
                  <a:lumMod val="50000"/>
                </a:prstClr>
              </a:solidFill>
            </a:endParaRPr>
          </a:p>
        </p:txBody>
      </p:sp>
    </p:spTree>
    <p:extLst>
      <p:ext uri="{BB962C8B-B14F-4D97-AF65-F5344CB8AC3E}">
        <p14:creationId xmlns:p14="http://schemas.microsoft.com/office/powerpoint/2010/main" val="34596555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11. Points d'action</a:t>
            </a:r>
          </a:p>
        </p:txBody>
      </p:sp>
      <p:sp>
        <p:nvSpPr>
          <p:cNvPr id="3" name="Content Placeholder 2"/>
          <p:cNvSpPr>
            <a:spLocks noGrp="1"/>
          </p:cNvSpPr>
          <p:nvPr>
            <p:ph idx="1"/>
          </p:nvPr>
        </p:nvSpPr>
        <p:spPr/>
        <p:txBody>
          <a:bodyPr>
            <a:normAutofit/>
          </a:bodyPr>
          <a:lstStyle/>
          <a:p>
            <a:r>
              <a:rPr lang="fr-BE" dirty="0"/>
              <a:t>mesures spécifiques à prendre par chaque institution dans le secteur social et le secteur de la santé, notamment concernant </a:t>
            </a:r>
          </a:p>
          <a:p>
            <a:endParaRPr lang="fr-BE" dirty="0"/>
          </a:p>
          <a:p>
            <a:pPr lvl="1"/>
            <a:r>
              <a:rPr lang="fr-BE" dirty="0"/>
              <a:t>une culture de processus avec des mesures de politique interne qui répondent aux principes de protection de la vie privée (privacy by design/default)</a:t>
            </a:r>
          </a:p>
          <a:p>
            <a:pPr lvl="1"/>
            <a:r>
              <a:rPr lang="fr-BE" dirty="0"/>
              <a:t>une policy pour prouver qu'il est satisfait aux standards requis (responsabilité)</a:t>
            </a:r>
          </a:p>
          <a:p>
            <a:pPr lvl="1"/>
            <a:r>
              <a:rPr lang="fr-BE" dirty="0"/>
              <a:t>la tenue à jour de documentation, qui peut être consultée par l'autorité de contrôle</a:t>
            </a:r>
          </a:p>
          <a:p>
            <a:pPr lvl="1"/>
            <a:r>
              <a:rPr lang="fr-BE" dirty="0"/>
              <a:t>la désignation du délégué à la protection des données</a:t>
            </a:r>
          </a:p>
          <a:p>
            <a:pPr marL="0" indent="0">
              <a:buNone/>
            </a:pPr>
            <a:endParaRPr lang="fr-BE" dirty="0"/>
          </a:p>
          <a:p>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83</a:t>
            </a:fld>
            <a:endParaRPr lang="fr-BE" dirty="0">
              <a:solidFill>
                <a:prstClr val="white">
                  <a:lumMod val="50000"/>
                </a:prstClr>
              </a:solidFill>
            </a:endParaRPr>
          </a:p>
        </p:txBody>
      </p:sp>
    </p:spTree>
    <p:extLst>
      <p:ext uri="{BB962C8B-B14F-4D97-AF65-F5344CB8AC3E}">
        <p14:creationId xmlns:p14="http://schemas.microsoft.com/office/powerpoint/2010/main" val="38114780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DBF0B79E-4A9A-48E5-BFDB-7EF2B8ED45AE}" type="slidenum">
              <a:rPr lang="en-GB" smtClean="0">
                <a:solidFill>
                  <a:prstClr val="white">
                    <a:lumMod val="50000"/>
                  </a:prstClr>
                </a:solidFill>
              </a:rPr>
              <a:pPr>
                <a:defRPr/>
              </a:pPr>
              <a:t>84</a:t>
            </a:fld>
            <a:endParaRPr lang="fr-BE">
              <a:solidFill>
                <a:prstClr val="white">
                  <a:lumMod val="50000"/>
                </a:prstClr>
              </a:solidFill>
            </a:endParaRPr>
          </a:p>
        </p:txBody>
      </p:sp>
    </p:spTree>
    <p:extLst>
      <p:ext uri="{BB962C8B-B14F-4D97-AF65-F5344CB8AC3E}">
        <p14:creationId xmlns:p14="http://schemas.microsoft.com/office/powerpoint/2010/main" val="3227170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1. Généralités</a:t>
            </a:r>
          </a:p>
        </p:txBody>
      </p:sp>
      <p:sp>
        <p:nvSpPr>
          <p:cNvPr id="3" name="Content Placeholder 2"/>
          <p:cNvSpPr>
            <a:spLocks noGrp="1"/>
          </p:cNvSpPr>
          <p:nvPr>
            <p:ph idx="1"/>
          </p:nvPr>
        </p:nvSpPr>
        <p:spPr/>
        <p:txBody>
          <a:bodyPr>
            <a:normAutofit/>
          </a:bodyPr>
          <a:lstStyle/>
          <a:p>
            <a:pPr marL="0" indent="0">
              <a:lnSpc>
                <a:spcPct val="90000"/>
              </a:lnSpc>
              <a:buNone/>
            </a:pPr>
            <a:endParaRPr lang="fr-BE" altLang="en-US" sz="2200" dirty="0">
              <a:solidFill>
                <a:srgbClr val="000000"/>
              </a:solidFill>
              <a:cs typeface="Arial" charset="0"/>
              <a:sym typeface="Arial" charset="0"/>
            </a:endParaRPr>
          </a:p>
          <a:p>
            <a:pPr>
              <a:lnSpc>
                <a:spcPct val="90000"/>
              </a:lnSpc>
            </a:pPr>
            <a:r>
              <a:rPr lang="fr-BE" altLang="en-US" dirty="0">
                <a:solidFill>
                  <a:srgbClr val="000000"/>
                </a:solidFill>
                <a:sym typeface="Arial" charset="0"/>
              </a:rPr>
              <a:t>manque de précision et besoin d'interprétation; besoin d'harmonisation au niveau européen (par le Comité européen de la protection des données), par exemple</a:t>
            </a:r>
          </a:p>
          <a:p>
            <a:pPr>
              <a:lnSpc>
                <a:spcPct val="90000"/>
              </a:lnSpc>
            </a:pPr>
            <a:endParaRPr lang="fr-BE" altLang="en-US" dirty="0">
              <a:solidFill>
                <a:srgbClr val="000000"/>
              </a:solidFill>
              <a:cs typeface="Arial" charset="0"/>
              <a:sym typeface="Arial" charset="0"/>
            </a:endParaRPr>
          </a:p>
          <a:p>
            <a:pPr lvl="1">
              <a:lnSpc>
                <a:spcPct val="90000"/>
              </a:lnSpc>
            </a:pPr>
            <a:r>
              <a:rPr lang="fr-BE" altLang="en-US" dirty="0">
                <a:solidFill>
                  <a:srgbClr val="000000"/>
                </a:solidFill>
                <a:sym typeface="Arial" charset="0"/>
              </a:rPr>
              <a:t>quelles activités donnent lieu à la désignation d'un délégué à la protection des données ? </a:t>
            </a:r>
            <a:endParaRPr lang="fr-BE" altLang="en-US" dirty="0">
              <a:solidFill>
                <a:srgbClr val="000000"/>
              </a:solidFill>
              <a:cs typeface="Arial" charset="0"/>
              <a:sym typeface="Arial" charset="0"/>
            </a:endParaRPr>
          </a:p>
          <a:p>
            <a:pPr lvl="1">
              <a:lnSpc>
                <a:spcPct val="90000"/>
              </a:lnSpc>
            </a:pPr>
            <a:r>
              <a:rPr lang="fr-BE" altLang="en-US" dirty="0">
                <a:solidFill>
                  <a:srgbClr val="000000"/>
                </a:solidFill>
                <a:sym typeface="Arial" charset="0"/>
              </a:rPr>
              <a:t>qu'est-ce qu'un risque (élevé) ? …</a:t>
            </a:r>
          </a:p>
          <a:p>
            <a:pPr lvl="1">
              <a:lnSpc>
                <a:spcPct val="90000"/>
              </a:lnSpc>
            </a:pPr>
            <a:endParaRPr lang="fr-BE" altLang="en-US" dirty="0">
              <a:solidFill>
                <a:srgbClr val="000000"/>
              </a:solidFill>
              <a:cs typeface="Arial" charset="0"/>
              <a:sym typeface="Arial" charset="0"/>
            </a:endParaRPr>
          </a:p>
          <a:p>
            <a:pPr>
              <a:lnSpc>
                <a:spcPct val="90000"/>
              </a:lnSpc>
            </a:pPr>
            <a:r>
              <a:rPr lang="fr-BE" altLang="en-US" dirty="0">
                <a:solidFill>
                  <a:srgbClr val="000000"/>
                </a:solidFill>
                <a:sym typeface="Arial" charset="0"/>
              </a:rPr>
              <a:t>les traitements déjà en cours à la date d'application de ce règlement doivent être mis en conformité avec ce règlement dans un délai de deux ans après son entrée en vigueur</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9</a:t>
            </a:fld>
            <a:endParaRPr lang="fr-BE" dirty="0"/>
          </a:p>
        </p:txBody>
      </p:sp>
    </p:spTree>
    <p:extLst>
      <p:ext uri="{BB962C8B-B14F-4D97-AF65-F5344CB8AC3E}">
        <p14:creationId xmlns:p14="http://schemas.microsoft.com/office/powerpoint/2010/main" val="3364255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5545</TotalTime>
  <Words>7089</Words>
  <Application>Microsoft Office PowerPoint</Application>
  <PresentationFormat>On-screen Show (4:3)</PresentationFormat>
  <Paragraphs>747</Paragraphs>
  <Slides>84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84</vt:i4>
      </vt:variant>
    </vt:vector>
  </HeadingPairs>
  <TitlesOfParts>
    <vt:vector size="88" baseType="lpstr">
      <vt:lpstr>Arial</vt:lpstr>
      <vt:lpstr>Calibri</vt:lpstr>
      <vt:lpstr>Times New Roman</vt:lpstr>
      <vt:lpstr>Office Theme</vt:lpstr>
      <vt:lpstr>  RÉGLEMENT GÉNÉRAL SUR LA PROTECTION DES DONNÉES  RÉGLEMENT (UE) 2016/679 DU PARLEMENT EUROPÉEN ET DU CONSEIL du 27 avril 2016 relatif à la protection des personnes physiques à l'égard du traitement des données à caractère personnel et à la libre circulation de ces données, et abrogeant la directive 95/46/CE  Lignes directrices pour le secteur social et le secteur de la santé</vt:lpstr>
      <vt:lpstr>Structure</vt:lpstr>
      <vt:lpstr>Structure</vt:lpstr>
      <vt:lpstr>Structure</vt:lpstr>
      <vt:lpstr>PowerPoint Presentation</vt:lpstr>
      <vt:lpstr>1. Généralités</vt:lpstr>
      <vt:lpstr>1. Généralités</vt:lpstr>
      <vt:lpstr>1. Généralités</vt:lpstr>
      <vt:lpstr>1. Généralités</vt:lpstr>
      <vt:lpstr>PowerPoint Presentation</vt:lpstr>
      <vt:lpstr>2 Champ d'application</vt:lpstr>
      <vt:lpstr>2. Champ d'application</vt:lpstr>
      <vt:lpstr>PowerPoint Presentation</vt:lpstr>
      <vt:lpstr>3. Principes généraux</vt:lpstr>
      <vt:lpstr>3. Principes généraux</vt:lpstr>
      <vt:lpstr>3. Principes généraux</vt:lpstr>
      <vt:lpstr>PowerPoint Presentation</vt:lpstr>
      <vt:lpstr>4. Licéité du traitement</vt:lpstr>
      <vt:lpstr>PowerPoint Presentation</vt:lpstr>
      <vt:lpstr>5. Conditions applicables au consentement </vt:lpstr>
      <vt:lpstr>5. Conditions applicables au consentement </vt:lpstr>
      <vt:lpstr>PowerPoint Presentation</vt:lpstr>
      <vt:lpstr>6. Données sensibles</vt:lpstr>
      <vt:lpstr>6. Données sensibles</vt:lpstr>
      <vt:lpstr>6. Données sensibles</vt:lpstr>
      <vt:lpstr>6. Données sensibles</vt:lpstr>
      <vt:lpstr>PowerPoint Presentation</vt:lpstr>
      <vt:lpstr>7.1. Modalités générales</vt:lpstr>
      <vt:lpstr>7.1. Modalités générales</vt:lpstr>
      <vt:lpstr>7.2. Droits spécifiques</vt:lpstr>
      <vt:lpstr>7.2. Droits spécifiques</vt:lpstr>
      <vt:lpstr>7.2. Droits spécifiques</vt:lpstr>
      <vt:lpstr>7.2. Droits spécifiques</vt:lpstr>
      <vt:lpstr>7.2. Droits spécifiques</vt:lpstr>
      <vt:lpstr>7.2. Droits spécifiques</vt:lpstr>
      <vt:lpstr>7.2. Droits spécifiques</vt:lpstr>
      <vt:lpstr>7.2. Droits spécifiques</vt:lpstr>
      <vt:lpstr>7.2. Droits spécifiques</vt:lpstr>
      <vt:lpstr>7.2. Droits spécifiques</vt:lpstr>
      <vt:lpstr> 7.3. Exception générale  </vt:lpstr>
      <vt:lpstr> 7.3. Exception générale  </vt:lpstr>
      <vt:lpstr>PowerPoint Presentation</vt:lpstr>
      <vt:lpstr>8.1. Approche basée sur les risques</vt:lpstr>
      <vt:lpstr>8.1. Approche basée sur les risques</vt:lpstr>
      <vt:lpstr>8.2. Privacy by design/default</vt:lpstr>
      <vt:lpstr>8.2. Privacy by design/default</vt:lpstr>
      <vt:lpstr>8.2. Privacy by design/default</vt:lpstr>
      <vt:lpstr>8.3. Rapport avec le sous-traitant</vt:lpstr>
      <vt:lpstr>8.3. Rapport avec le sous-traitant</vt:lpstr>
      <vt:lpstr>8.4. Sécurité</vt:lpstr>
      <vt:lpstr>8.4. Sécurité</vt:lpstr>
      <vt:lpstr>8.5. Documentation</vt:lpstr>
      <vt:lpstr>8.5. Documentation</vt:lpstr>
      <vt:lpstr>8.6. Notification des incidents de sécurité</vt:lpstr>
      <vt:lpstr>8.6. Notification des incidents de sécurité</vt:lpstr>
      <vt:lpstr>8.7. Analyse d'impact relative à la protection des données</vt:lpstr>
      <vt:lpstr>8.7. Analyse d'impact relative à la protection des données</vt:lpstr>
      <vt:lpstr>8.7. Analyse d'impact relative à la protection des données</vt:lpstr>
      <vt:lpstr>8.7. Analyse d'impact relative à la protection des données</vt:lpstr>
      <vt:lpstr>8.8. Autorité de contrôle</vt:lpstr>
      <vt:lpstr>8.8. Autorité de contrôle</vt:lpstr>
      <vt:lpstr>8.8. Autorité de contrôle</vt:lpstr>
      <vt:lpstr>8.8. Autorité de contrôle</vt:lpstr>
      <vt:lpstr>PowerPoint Presentation</vt:lpstr>
      <vt:lpstr> 9. Désignation du délégué à la protection des données</vt:lpstr>
      <vt:lpstr> 9. Désignation du délégué à la protection des données</vt:lpstr>
      <vt:lpstr> 9. Désignation du délégué à la protection des données</vt:lpstr>
      <vt:lpstr>9. Désignation du délégué à la protection des données </vt:lpstr>
      <vt:lpstr>9. Position du délégué à la protection des données </vt:lpstr>
      <vt:lpstr>9. Tâches du délégué à la protection des données</vt:lpstr>
      <vt:lpstr>9. Tâches du délégué à la protection des données</vt:lpstr>
      <vt:lpstr>PowerPoint Presentation</vt:lpstr>
      <vt:lpstr>10.1. Utilisation numéro unique</vt:lpstr>
      <vt:lpstr>10.2. Codes de conduite et certification</vt:lpstr>
      <vt:lpstr>10.3. Transfert de données à des pays tiers </vt:lpstr>
      <vt:lpstr>10.3. Transfert de données à des pays tiers </vt:lpstr>
      <vt:lpstr>10.4. One-stop shop</vt:lpstr>
      <vt:lpstr>10.5. Imposer une amende administrative</vt:lpstr>
      <vt:lpstr>PowerPoint Presentation</vt:lpstr>
      <vt:lpstr>11. Points d'action</vt:lpstr>
      <vt:lpstr>11. Points d'action</vt:lpstr>
      <vt:lpstr>11. Points d'action</vt:lpstr>
      <vt:lpstr>11. Points d'action</vt:lpstr>
      <vt:lpstr>PowerPoint Presentation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Isabelle Leroy (KSZ-BCSS)</cp:lastModifiedBy>
  <cp:revision>485</cp:revision>
  <cp:lastPrinted>2016-05-10T09:30:58Z</cp:lastPrinted>
  <dcterms:created xsi:type="dcterms:W3CDTF">2013-03-05T07:37:33Z</dcterms:created>
  <dcterms:modified xsi:type="dcterms:W3CDTF">2024-05-31T11:53:02Z</dcterms:modified>
</cp:coreProperties>
</file>